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3"/>
  </p:notesMasterIdLst>
  <p:sldIdLst>
    <p:sldId id="1864" r:id="rId5"/>
    <p:sldId id="1873" r:id="rId6"/>
    <p:sldId id="1874" r:id="rId7"/>
    <p:sldId id="1875" r:id="rId8"/>
    <p:sldId id="1876" r:id="rId9"/>
    <p:sldId id="1877" r:id="rId10"/>
    <p:sldId id="1878" r:id="rId11"/>
    <p:sldId id="1879" r:id="rId1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24" autoAdjust="0"/>
  </p:normalViewPr>
  <p:slideViewPr>
    <p:cSldViewPr snapToGrid="0">
      <p:cViewPr varScale="1">
        <p:scale>
          <a:sx n="78" d="100"/>
          <a:sy n="78" d="100"/>
        </p:scale>
        <p:origin x="878" y="67"/>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2</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806763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p15:clr>
            <a:srgbClr val="5ACBF0"/>
          </p15:clr>
        </p15:guide>
        <p15:guide id="4" orient="horz" pos="2487">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MiteshJalan/CSE-524-Mortality-risk-prediction/blob/main/GPT4%20Azure/GPT4-azure.ipyn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4561368" y="988829"/>
            <a:ext cx="7630632" cy="3102954"/>
          </a:xfrm>
        </p:spPr>
        <p:txBody>
          <a:bodyPr anchor="ctr">
            <a:noAutofit/>
          </a:bodyPr>
          <a:lstStyle/>
          <a:p>
            <a:r>
              <a:rPr lang="en-US" altLang="en-US" dirty="0">
                <a:solidFill>
                  <a:schemeClr val="accent2"/>
                </a:solidFill>
                <a:latin typeface="Times New Roman" panose="02020603050405020304" pitchFamily="18" charset="0"/>
                <a:cs typeface="Times New Roman" panose="02020603050405020304" pitchFamily="18" charset="0"/>
              </a:rPr>
              <a:t>CSE 524 </a:t>
            </a:r>
            <a:br>
              <a:rPr lang="en-US" altLang="en-US" dirty="0">
                <a:solidFill>
                  <a:schemeClr val="accent2"/>
                </a:solidFill>
                <a:latin typeface="Times New Roman" panose="02020603050405020304" pitchFamily="18" charset="0"/>
                <a:cs typeface="Times New Roman" panose="02020603050405020304" pitchFamily="18" charset="0"/>
              </a:rPr>
            </a:br>
            <a:r>
              <a:rPr lang="en-US" altLang="en-US" dirty="0">
                <a:solidFill>
                  <a:schemeClr val="accent2"/>
                </a:solidFill>
                <a:latin typeface="Times New Roman" panose="02020603050405020304" pitchFamily="18" charset="0"/>
                <a:cs typeface="Times New Roman" panose="02020603050405020304" pitchFamily="18" charset="0"/>
              </a:rPr>
              <a:t>Advanced Project</a:t>
            </a:r>
            <a:br>
              <a:rPr lang="en-US" altLang="en-US" dirty="0">
                <a:solidFill>
                  <a:schemeClr val="accent2"/>
                </a:solidFill>
                <a:latin typeface="Times New Roman" panose="02020603050405020304" pitchFamily="18" charset="0"/>
                <a:cs typeface="Times New Roman" panose="02020603050405020304" pitchFamily="18" charset="0"/>
              </a:rPr>
            </a:br>
            <a:endParaRPr lang="en-US" altLang="en-US"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4412512" y="4541855"/>
            <a:ext cx="7779488" cy="2183237"/>
          </a:xfrm>
        </p:spPr>
        <p:txBody>
          <a:bodyPr anchor="ctr">
            <a:noAutofit/>
          </a:bodyPr>
          <a:lstStyle/>
          <a:p>
            <a:br>
              <a:rPr lang="en-US" altLang="en-US" dirty="0">
                <a:solidFill>
                  <a:schemeClr val="accent2"/>
                </a:solidFill>
              </a:rPr>
            </a:br>
            <a:r>
              <a:rPr lang="en-US" altLang="en-US" dirty="0">
                <a:solidFill>
                  <a:schemeClr val="accent2"/>
                </a:solidFill>
              </a:rPr>
              <a:t>Mitesh Jalan</a:t>
            </a:r>
            <a:endParaRPr lang="en-US" altLang="en-US" dirty="0"/>
          </a:p>
        </p:txBody>
      </p:sp>
      <p:sp>
        <p:nvSpPr>
          <p:cNvPr id="2" name="Rectangle 2">
            <a:extLst>
              <a:ext uri="{FF2B5EF4-FFF2-40B4-BE49-F238E27FC236}">
                <a16:creationId xmlns:a16="http://schemas.microsoft.com/office/drawing/2014/main" id="{40689AFC-9E0D-8180-F069-7A7EBE4661E1}"/>
              </a:ext>
            </a:extLst>
          </p:cNvPr>
          <p:cNvSpPr txBox="1">
            <a:spLocks noChangeArrowheads="1"/>
          </p:cNvSpPr>
          <p:nvPr/>
        </p:nvSpPr>
        <p:spPr>
          <a:xfrm>
            <a:off x="4412512" y="292376"/>
            <a:ext cx="7779488" cy="2183237"/>
          </a:xfrm>
          <a:prstGeom prst="rect">
            <a:avLst/>
          </a:prstGeom>
        </p:spPr>
        <p:txBody>
          <a:bodyPr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fontAlgn="auto">
              <a:spcAft>
                <a:spcPts val="0"/>
              </a:spcAft>
            </a:pPr>
            <a:r>
              <a:rPr lang="en-US" altLang="en-US" dirty="0">
                <a:solidFill>
                  <a:schemeClr val="accent2"/>
                </a:solidFill>
              </a:rPr>
              <a:t>Mortality Risk Prediction</a:t>
            </a:r>
            <a:endParaRPr lang="en-US" altLang="en-US" dirty="0"/>
          </a:p>
        </p:txBody>
      </p:sp>
    </p:spTree>
    <p:extLst>
      <p:ext uri="{BB962C8B-B14F-4D97-AF65-F5344CB8AC3E}">
        <p14:creationId xmlns:p14="http://schemas.microsoft.com/office/powerpoint/2010/main" val="379479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0CC91-025F-58D0-81A4-16CB7B45FE7C}"/>
              </a:ext>
            </a:extLst>
          </p:cNvPr>
          <p:cNvSpPr>
            <a:spLocks noGrp="1"/>
          </p:cNvSpPr>
          <p:nvPr>
            <p:ph type="title"/>
          </p:nvPr>
        </p:nvSpPr>
        <p:spPr/>
        <p:txBody>
          <a:bodyPr/>
          <a:lstStyle/>
          <a:p>
            <a:r>
              <a:rPr lang="en-US" dirty="0"/>
              <a:t>Replication of Research Paper</a:t>
            </a:r>
          </a:p>
        </p:txBody>
      </p:sp>
      <p:sp>
        <p:nvSpPr>
          <p:cNvPr id="3" name="Text Placeholder 2">
            <a:extLst>
              <a:ext uri="{FF2B5EF4-FFF2-40B4-BE49-F238E27FC236}">
                <a16:creationId xmlns:a16="http://schemas.microsoft.com/office/drawing/2014/main" id="{08683A50-9162-BCC0-9236-B86017EF246D}"/>
              </a:ext>
            </a:extLst>
          </p:cNvPr>
          <p:cNvSpPr>
            <a:spLocks noGrp="1"/>
          </p:cNvSpPr>
          <p:nvPr>
            <p:ph type="body" sz="quarter" idx="11"/>
          </p:nvPr>
        </p:nvSpPr>
        <p:spPr/>
        <p:txBody>
          <a:bodyPr/>
          <a:lstStyle/>
          <a:p>
            <a:r>
              <a:rPr lang="en-US" sz="1800" b="0" i="0" u="none" strike="noStrike" dirty="0">
                <a:solidFill>
                  <a:srgbClr val="000000"/>
                </a:solidFill>
                <a:effectLst/>
                <a:latin typeface="Arial" panose="020B0604020202020204" pitchFamily="34" charset="0"/>
              </a:rPr>
              <a:t>Lyu, W., Dong, X., Wong, R., Zheng, S., Abell-Hart, K., Wang, F., &amp; Chen, C. (2023). A Multimodal Transformer: Fusing Clinical Notes with Structured EHR Data for Interpretable In-Hospital Mortality Prediction. AMIA Annu </a:t>
            </a:r>
            <a:r>
              <a:rPr lang="en-US" sz="1800" b="0" i="0" u="none" strike="noStrike" dirty="0" err="1">
                <a:solidFill>
                  <a:srgbClr val="000000"/>
                </a:solidFill>
                <a:effectLst/>
                <a:latin typeface="Arial" panose="020B0604020202020204" pitchFamily="34" charset="0"/>
              </a:rPr>
              <a:t>Symp</a:t>
            </a:r>
            <a:r>
              <a:rPr lang="en-US" sz="1800" b="0" i="0" u="none" strike="noStrike" dirty="0">
                <a:solidFill>
                  <a:srgbClr val="000000"/>
                </a:solidFill>
                <a:effectLst/>
                <a:latin typeface="Arial" panose="020B0604020202020204" pitchFamily="34" charset="0"/>
              </a:rPr>
              <a:t> Proc. 2023 Apr 29;2022:719-728. PMID: 37128451; PMCID: PMC10148371.</a:t>
            </a:r>
          </a:p>
          <a:p>
            <a:endParaRPr lang="en-US" dirty="0"/>
          </a:p>
        </p:txBody>
      </p:sp>
    </p:spTree>
    <p:extLst>
      <p:ext uri="{BB962C8B-B14F-4D97-AF65-F5344CB8AC3E}">
        <p14:creationId xmlns:p14="http://schemas.microsoft.com/office/powerpoint/2010/main" val="97891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A95D-8993-E8CA-C83C-474888A8FA04}"/>
              </a:ext>
            </a:extLst>
          </p:cNvPr>
          <p:cNvSpPr>
            <a:spLocks noGrp="1"/>
          </p:cNvSpPr>
          <p:nvPr>
            <p:ph type="title"/>
          </p:nvPr>
        </p:nvSpPr>
        <p:spPr/>
        <p:txBody>
          <a:bodyPr/>
          <a:lstStyle/>
          <a:p>
            <a:r>
              <a:rPr lang="en-US" dirty="0"/>
              <a:t>Workflow of the Paper</a:t>
            </a:r>
            <a:br>
              <a:rPr lang="en-US" dirty="0"/>
            </a:br>
            <a:r>
              <a:rPr lang="en-US" dirty="0"/>
              <a:t>	</a:t>
            </a:r>
          </a:p>
        </p:txBody>
      </p:sp>
      <p:sp>
        <p:nvSpPr>
          <p:cNvPr id="3" name="Text Placeholder 2">
            <a:extLst>
              <a:ext uri="{FF2B5EF4-FFF2-40B4-BE49-F238E27FC236}">
                <a16:creationId xmlns:a16="http://schemas.microsoft.com/office/drawing/2014/main" id="{AA263C2E-9C59-57C1-F291-E9BC7D6D2560}"/>
              </a:ext>
            </a:extLst>
          </p:cNvPr>
          <p:cNvSpPr>
            <a:spLocks noGrp="1"/>
          </p:cNvSpPr>
          <p:nvPr>
            <p:ph type="body" sz="quarter" idx="11"/>
          </p:nvPr>
        </p:nvSpPr>
        <p:spPr/>
        <p:txBody>
          <a:bodyPr/>
          <a:lstStyle/>
          <a:p>
            <a:endParaRPr lang="en-US" dirty="0"/>
          </a:p>
        </p:txBody>
      </p:sp>
      <p:pic>
        <p:nvPicPr>
          <p:cNvPr id="5" name="Picture 4">
            <a:extLst>
              <a:ext uri="{FF2B5EF4-FFF2-40B4-BE49-F238E27FC236}">
                <a16:creationId xmlns:a16="http://schemas.microsoft.com/office/drawing/2014/main" id="{06C1762C-CA43-DF40-0E8D-AD2EC79EA289}"/>
              </a:ext>
            </a:extLst>
          </p:cNvPr>
          <p:cNvPicPr>
            <a:picLocks noChangeAspect="1"/>
          </p:cNvPicPr>
          <p:nvPr/>
        </p:nvPicPr>
        <p:blipFill>
          <a:blip r:embed="rId2"/>
          <a:stretch>
            <a:fillRect/>
          </a:stretch>
        </p:blipFill>
        <p:spPr>
          <a:xfrm>
            <a:off x="361150" y="1337970"/>
            <a:ext cx="6741780" cy="4006189"/>
          </a:xfrm>
          <a:prstGeom prst="rect">
            <a:avLst/>
          </a:prstGeom>
        </p:spPr>
      </p:pic>
    </p:spTree>
    <p:extLst>
      <p:ext uri="{BB962C8B-B14F-4D97-AF65-F5344CB8AC3E}">
        <p14:creationId xmlns:p14="http://schemas.microsoft.com/office/powerpoint/2010/main" val="136145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DE74-A90F-D36C-87F4-49A8DD2A7822}"/>
              </a:ext>
            </a:extLst>
          </p:cNvPr>
          <p:cNvSpPr>
            <a:spLocks noGrp="1"/>
          </p:cNvSpPr>
          <p:nvPr>
            <p:ph type="title"/>
          </p:nvPr>
        </p:nvSpPr>
        <p:spPr/>
        <p:txBody>
          <a:bodyPr/>
          <a:lstStyle/>
          <a:p>
            <a:r>
              <a:rPr lang="en-US" dirty="0"/>
              <a:t>Experiments with different LLM models</a:t>
            </a:r>
            <a:br>
              <a:rPr lang="en-US" dirty="0"/>
            </a:br>
            <a:endParaRPr lang="en-US" dirty="0"/>
          </a:p>
        </p:txBody>
      </p:sp>
      <p:pic>
        <p:nvPicPr>
          <p:cNvPr id="5" name="Picture 4">
            <a:extLst>
              <a:ext uri="{FF2B5EF4-FFF2-40B4-BE49-F238E27FC236}">
                <a16:creationId xmlns:a16="http://schemas.microsoft.com/office/drawing/2014/main" id="{36FB43C1-0AD5-3609-7385-242F43440019}"/>
              </a:ext>
            </a:extLst>
          </p:cNvPr>
          <p:cNvPicPr>
            <a:picLocks noChangeAspect="1"/>
          </p:cNvPicPr>
          <p:nvPr/>
        </p:nvPicPr>
        <p:blipFill>
          <a:blip r:embed="rId2"/>
          <a:stretch>
            <a:fillRect/>
          </a:stretch>
        </p:blipFill>
        <p:spPr>
          <a:xfrm>
            <a:off x="80663" y="2100383"/>
            <a:ext cx="7407257" cy="1166747"/>
          </a:xfrm>
          <a:prstGeom prst="rect">
            <a:avLst/>
          </a:prstGeom>
        </p:spPr>
      </p:pic>
      <p:sp>
        <p:nvSpPr>
          <p:cNvPr id="6" name="TextBox 5">
            <a:extLst>
              <a:ext uri="{FF2B5EF4-FFF2-40B4-BE49-F238E27FC236}">
                <a16:creationId xmlns:a16="http://schemas.microsoft.com/office/drawing/2014/main" id="{1606CD3E-133C-64A5-E51A-C6377E5AD208}"/>
              </a:ext>
            </a:extLst>
          </p:cNvPr>
          <p:cNvSpPr txBox="1"/>
          <p:nvPr/>
        </p:nvSpPr>
        <p:spPr>
          <a:xfrm>
            <a:off x="233680" y="3606800"/>
            <a:ext cx="7005320" cy="646331"/>
          </a:xfrm>
          <a:prstGeom prst="rect">
            <a:avLst/>
          </a:prstGeom>
          <a:noFill/>
        </p:spPr>
        <p:txBody>
          <a:bodyPr wrap="square" rtlCol="0">
            <a:spAutoFit/>
          </a:bodyPr>
          <a:lstStyle/>
          <a:p>
            <a:r>
              <a:rPr lang="en-US" dirty="0">
                <a:solidFill>
                  <a:schemeClr val="bg1"/>
                </a:solidFill>
              </a:rPr>
              <a:t>Clinical Bert is the one used in the paper.(still has the best F1 but less in some metrics.)</a:t>
            </a:r>
          </a:p>
        </p:txBody>
      </p:sp>
    </p:spTree>
    <p:extLst>
      <p:ext uri="{BB962C8B-B14F-4D97-AF65-F5344CB8AC3E}">
        <p14:creationId xmlns:p14="http://schemas.microsoft.com/office/powerpoint/2010/main" val="3827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90AD-78B0-C3A2-C501-B69B9862E3D4}"/>
              </a:ext>
            </a:extLst>
          </p:cNvPr>
          <p:cNvSpPr>
            <a:spLocks noGrp="1"/>
          </p:cNvSpPr>
          <p:nvPr>
            <p:ph type="title"/>
          </p:nvPr>
        </p:nvSpPr>
        <p:spPr/>
        <p:txBody>
          <a:bodyPr/>
          <a:lstStyle/>
          <a:p>
            <a:r>
              <a:rPr lang="en-US" dirty="0"/>
              <a:t>Experiment with OpenAI GPT4 (Azure)</a:t>
            </a:r>
          </a:p>
        </p:txBody>
      </p:sp>
      <p:sp>
        <p:nvSpPr>
          <p:cNvPr id="3" name="Text Placeholder 2">
            <a:extLst>
              <a:ext uri="{FF2B5EF4-FFF2-40B4-BE49-F238E27FC236}">
                <a16:creationId xmlns:a16="http://schemas.microsoft.com/office/drawing/2014/main" id="{EFA4A716-3322-8975-C883-2440569C098D}"/>
              </a:ext>
            </a:extLst>
          </p:cNvPr>
          <p:cNvSpPr>
            <a:spLocks noGrp="1"/>
          </p:cNvSpPr>
          <p:nvPr>
            <p:ph type="body" sz="quarter" idx="11"/>
          </p:nvPr>
        </p:nvSpPr>
        <p:spPr>
          <a:xfrm>
            <a:off x="762000" y="1905000"/>
            <a:ext cx="6345936" cy="4123944"/>
          </a:xfrm>
        </p:spPr>
        <p:txBody>
          <a:bodyPr/>
          <a:lstStyle/>
          <a:p>
            <a:r>
              <a:rPr lang="en-US" dirty="0"/>
              <a:t>This task is not possible with GPT4 API as the output is nonconclusive in mortality prediction.</a:t>
            </a:r>
          </a:p>
          <a:p>
            <a:endParaRPr lang="en-US" dirty="0"/>
          </a:p>
          <a:p>
            <a:r>
              <a:rPr lang="en-US" dirty="0"/>
              <a:t>Output: </a:t>
            </a:r>
          </a:p>
          <a:p>
            <a:r>
              <a:rPr lang="en-US" sz="1400" b="0" dirty="0">
                <a:effectLst/>
                <a:latin typeface="Consolas" panose="020B0609020204030204" pitchFamily="49" charset="0"/>
              </a:rPr>
              <a:t>Based on the provided information, it is difficult to determine with certainty whether the patient is at risk of death. The clinical notes mention various medical conditions and procedures, as well as abnormalities observed in imaging scans, which may indicate underlying health issues. However, without additional context or information about the patient's overall health status, it is not possible to make a conclusive assessment of their mortality risk. Therefore, a more detailed evaluation of the patient's medical history and current condition is necessary to provide a reliable prediction of their outcome</a:t>
            </a:r>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43099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41197-3BC7-7F60-CD90-3344F78FF5D3}"/>
              </a:ext>
            </a:extLst>
          </p:cNvPr>
          <p:cNvSpPr>
            <a:spLocks noGrp="1"/>
          </p:cNvSpPr>
          <p:nvPr>
            <p:ph type="title"/>
          </p:nvPr>
        </p:nvSpPr>
        <p:spPr/>
        <p:txBody>
          <a:bodyPr/>
          <a:lstStyle/>
          <a:p>
            <a:r>
              <a:rPr lang="en-US" dirty="0"/>
              <a:t>Implementation Code</a:t>
            </a:r>
          </a:p>
        </p:txBody>
      </p:sp>
      <p:sp>
        <p:nvSpPr>
          <p:cNvPr id="3" name="Text Placeholder 2">
            <a:extLst>
              <a:ext uri="{FF2B5EF4-FFF2-40B4-BE49-F238E27FC236}">
                <a16:creationId xmlns:a16="http://schemas.microsoft.com/office/drawing/2014/main" id="{EE23ED9E-02B1-0C03-5252-CBCE75F23BD8}"/>
              </a:ext>
            </a:extLst>
          </p:cNvPr>
          <p:cNvSpPr>
            <a:spLocks noGrp="1"/>
          </p:cNvSpPr>
          <p:nvPr>
            <p:ph type="body" sz="quarter" idx="11"/>
          </p:nvPr>
        </p:nvSpPr>
        <p:spPr/>
        <p:txBody>
          <a:bodyPr/>
          <a:lstStyle/>
          <a:p>
            <a:r>
              <a:rPr lang="en-US" dirty="0"/>
              <a:t>GPT-4 experiment:</a:t>
            </a:r>
          </a:p>
          <a:p>
            <a:r>
              <a:rPr lang="en-US" sz="800" dirty="0">
                <a:hlinkClick r:id="rId2"/>
              </a:rPr>
              <a:t>CSE-524-Mortality-risk-prediction/GPT4 Azure/GPT4-azure.ipynb at main · </a:t>
            </a:r>
            <a:r>
              <a:rPr lang="en-US" sz="800" dirty="0" err="1">
                <a:hlinkClick r:id="rId2"/>
              </a:rPr>
              <a:t>MiteshJalan</a:t>
            </a:r>
            <a:r>
              <a:rPr lang="en-US" sz="800" dirty="0">
                <a:hlinkClick r:id="rId2"/>
              </a:rPr>
              <a:t>/CSE-524-Mortality-risk-prediction (github.com)</a:t>
            </a:r>
            <a:endParaRPr lang="en-US" sz="800" dirty="0"/>
          </a:p>
        </p:txBody>
      </p:sp>
    </p:spTree>
    <p:extLst>
      <p:ext uri="{BB962C8B-B14F-4D97-AF65-F5344CB8AC3E}">
        <p14:creationId xmlns:p14="http://schemas.microsoft.com/office/powerpoint/2010/main" val="400090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218FF1-79F0-41E8-D99B-F922E1A760B5}"/>
              </a:ext>
            </a:extLst>
          </p:cNvPr>
          <p:cNvSpPr>
            <a:spLocks noGrp="1"/>
          </p:cNvSpPr>
          <p:nvPr>
            <p:ph type="body" sz="quarter" idx="11"/>
          </p:nvPr>
        </p:nvSpPr>
        <p:spPr/>
        <p:txBody>
          <a:bodyPr/>
          <a:lstStyle/>
          <a:p>
            <a:r>
              <a:rPr lang="en-US" sz="5400" dirty="0"/>
              <a:t>Thank You</a:t>
            </a:r>
          </a:p>
        </p:txBody>
      </p:sp>
    </p:spTree>
    <p:extLst>
      <p:ext uri="{BB962C8B-B14F-4D97-AF65-F5344CB8AC3E}">
        <p14:creationId xmlns:p14="http://schemas.microsoft.com/office/powerpoint/2010/main" val="2153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35c19a8e-9283-401c-a18f-0a7c546b4e4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3F640C898D67D48B6B04DCC905BDC11" ma:contentTypeVersion="9" ma:contentTypeDescription="Create a new document." ma:contentTypeScope="" ma:versionID="43a21c20f04dc367253874d35d3a795f">
  <xsd:schema xmlns:xsd="http://www.w3.org/2001/XMLSchema" xmlns:xs="http://www.w3.org/2001/XMLSchema" xmlns:p="http://schemas.microsoft.com/office/2006/metadata/properties" xmlns:ns3="7fbd3cc3-4aef-4cb6-ac63-4f3c2514deca" xmlns:ns4="35c19a8e-9283-401c-a18f-0a7c546b4e4a" targetNamespace="http://schemas.microsoft.com/office/2006/metadata/properties" ma:root="true" ma:fieldsID="c719119987ed0b8eec54442ddc65c027" ns3:_="" ns4:_="">
    <xsd:import namespace="7fbd3cc3-4aef-4cb6-ac63-4f3c2514deca"/>
    <xsd:import namespace="35c19a8e-9283-401c-a18f-0a7c546b4e4a"/>
    <xsd:element name="properties">
      <xsd:complexType>
        <xsd:sequence>
          <xsd:element name="documentManagement">
            <xsd:complexType>
              <xsd:all>
                <xsd:element ref="ns3:SharedWithUsers" minOccurs="0"/>
                <xsd:element ref="ns3:SharedWithDetails" minOccurs="0"/>
                <xsd:element ref="ns3:SharingHintHash" minOccurs="0"/>
                <xsd:element ref="ns4:_activity" minOccurs="0"/>
                <xsd:element ref="ns4:MediaServiceMetadata" minOccurs="0"/>
                <xsd:element ref="ns4:MediaServiceFastMetadata" minOccurs="0"/>
                <xsd:element ref="ns4:MediaServiceSearchProperties" minOccurs="0"/>
                <xsd:element ref="ns4:MediaServiceObjectDetectorVersion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bd3cc3-4aef-4cb6-ac63-4f3c2514dec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5c19a8e-9283-401c-a18f-0a7c546b4e4a" elementFormDefault="qualified">
    <xsd:import namespace="http://schemas.microsoft.com/office/2006/documentManagement/types"/>
    <xsd:import namespace="http://schemas.microsoft.com/office/infopath/2007/PartnerControls"/>
    <xsd:element name="_activity" ma:index="11"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5C1F8C-D27A-4CE7-9DF4-4AFDB2880FA9}">
  <ds:schemaRefs>
    <ds:schemaRef ds:uri="http://schemas.microsoft.com/sharepoint/v3/contenttype/forms"/>
  </ds:schemaRefs>
</ds:datastoreItem>
</file>

<file path=customXml/itemProps2.xml><?xml version="1.0" encoding="utf-8"?>
<ds:datastoreItem xmlns:ds="http://schemas.openxmlformats.org/officeDocument/2006/customXml" ds:itemID="{FDF283A3-AA81-4663-8764-64F64C723FD1}">
  <ds:schemaRefs>
    <ds:schemaRef ds:uri="http://purl.org/dc/elements/1.1/"/>
    <ds:schemaRef ds:uri="http://purl.org/dc/terms/"/>
    <ds:schemaRef ds:uri="http://schemas.microsoft.com/office/2006/metadata/properties"/>
    <ds:schemaRef ds:uri="35c19a8e-9283-401c-a18f-0a7c546b4e4a"/>
    <ds:schemaRef ds:uri="http://www.w3.org/XML/1998/namespace"/>
    <ds:schemaRef ds:uri="7fbd3cc3-4aef-4cb6-ac63-4f3c2514deca"/>
    <ds:schemaRef ds:uri="http://schemas.microsoft.com/office/infopath/2007/PartnerControls"/>
    <ds:schemaRef ds:uri="http://purl.org/dc/dcmitype/"/>
    <ds:schemaRef ds:uri="http://schemas.microsoft.com/office/2006/documentManagement/types"/>
    <ds:schemaRef ds:uri="http://schemas.openxmlformats.org/package/2006/metadata/core-properties"/>
  </ds:schemaRefs>
</ds:datastoreItem>
</file>

<file path=customXml/itemProps3.xml><?xml version="1.0" encoding="utf-8"?>
<ds:datastoreItem xmlns:ds="http://schemas.openxmlformats.org/officeDocument/2006/customXml" ds:itemID="{80A77569-E476-4B6C-84CC-8456FDD2AF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bd3cc3-4aef-4cb6-ac63-4f3c2514deca"/>
    <ds:schemaRef ds:uri="35c19a8e-9283-401c-a18f-0a7c546b4e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CSE524 - SPATIAL PLATFORM FINAL PRESENTATION</Template>
  <TotalTime>95</TotalTime>
  <Words>271</Words>
  <Application>Microsoft Office PowerPoint</Application>
  <PresentationFormat>Widescreen</PresentationFormat>
  <Paragraphs>20</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Consolas</vt:lpstr>
      <vt:lpstr>Times New Roman</vt:lpstr>
      <vt:lpstr>Office Theme</vt:lpstr>
      <vt:lpstr>CSE 524  Advanced Project </vt:lpstr>
      <vt:lpstr> Mitesh Jalan</vt:lpstr>
      <vt:lpstr>Replication of Research Paper</vt:lpstr>
      <vt:lpstr>Workflow of the Paper  </vt:lpstr>
      <vt:lpstr>Experiments with different LLM models </vt:lpstr>
      <vt:lpstr>Experiment with OpenAI GPT4 (Azure)</vt:lpstr>
      <vt:lpstr>Implementation Code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524  Advanced Project </dc:title>
  <dc:subject/>
  <dc:creator>Mitesh S Jalan</dc:creator>
  <cp:keywords/>
  <dc:description/>
  <cp:lastModifiedBy>Mitesh S Jalan</cp:lastModifiedBy>
  <cp:revision>2</cp:revision>
  <dcterms:created xsi:type="dcterms:W3CDTF">2024-05-13T19:41:57Z</dcterms:created>
  <dcterms:modified xsi:type="dcterms:W3CDTF">2024-05-13T21:17:15Z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0x01010033F640C898D67D48B6B04DCC905BDC11</vt:lpwstr>
  </property>
</Properties>
</file>