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B0604020202020204" charset="0"/>
      <p:regular r:id="rId16"/>
      <p:bold r:id="rId17"/>
      <p:italic r:id="rId18"/>
      <p:boldItalic r:id="rId19"/>
    </p:embeddedFont>
    <p:embeddedFont>
      <p:font typeface="Merriweather"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922844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307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5b1dd914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5b1dd914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410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b1dd914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5b1dd914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92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b1dd914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5b1dd914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616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b1dd914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5b1dd914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5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5aaebdb1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5aaebdb1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673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5aaebdb12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5aaebdb1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629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25b1dd914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25b1dd914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907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5b1dd914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5b1dd914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638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5b1dd914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5b1dd914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012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5aaebdb1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5aaebdb1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079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5b1dd914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5b1dd914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361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5b1dd9147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5b1dd914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641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1148476" y="636900"/>
            <a:ext cx="7254600" cy="157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Credit Card Fraud Detection</a:t>
            </a:r>
            <a:endParaRPr dirty="0"/>
          </a:p>
        </p:txBody>
      </p:sp>
      <p:pic>
        <p:nvPicPr>
          <p:cNvPr id="65" name="Google Shape;65;p13"/>
          <p:cNvPicPr preferRelativeResize="0"/>
          <p:nvPr/>
        </p:nvPicPr>
        <p:blipFill>
          <a:blip r:embed="rId3">
            <a:alphaModFix/>
          </a:blip>
          <a:stretch>
            <a:fillRect/>
          </a:stretch>
        </p:blipFill>
        <p:spPr>
          <a:xfrm>
            <a:off x="4554300" y="3214900"/>
            <a:ext cx="2746800" cy="1418800"/>
          </a:xfrm>
          <a:prstGeom prst="rect">
            <a:avLst/>
          </a:prstGeom>
          <a:noFill/>
          <a:ln>
            <a:noFill/>
          </a:ln>
        </p:spPr>
      </p:pic>
      <p:sp>
        <p:nvSpPr>
          <p:cNvPr id="66" name="Google Shape;66;p13"/>
          <p:cNvSpPr txBox="1"/>
          <p:nvPr/>
        </p:nvSpPr>
        <p:spPr>
          <a:xfrm>
            <a:off x="363800" y="1268575"/>
            <a:ext cx="4791000"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dirty="0" smtClean="0">
                <a:latin typeface="Roboto"/>
                <a:ea typeface="Roboto"/>
                <a:cs typeface="Roboto"/>
                <a:sym typeface="Roboto"/>
              </a:rPr>
              <a:t>MITESH </a:t>
            </a:r>
            <a:r>
              <a:rPr lang="en" dirty="0">
                <a:latin typeface="Roboto"/>
                <a:ea typeface="Roboto"/>
                <a:cs typeface="Roboto"/>
                <a:sym typeface="Roboto"/>
              </a:rPr>
              <a:t>REGE         -  201903038 </a:t>
            </a:r>
            <a:endParaRPr dirty="0">
              <a:latin typeface="Roboto"/>
              <a:ea typeface="Roboto"/>
              <a:cs typeface="Roboto"/>
              <a:sym typeface="Roboto"/>
            </a:endParaRPr>
          </a:p>
          <a:p>
            <a:pPr marL="0" lvl="0" indent="0" algn="l" rtl="0">
              <a:spcBef>
                <a:spcPts val="0"/>
              </a:spcBef>
              <a:spcAft>
                <a:spcPts val="0"/>
              </a:spcAft>
              <a:buNone/>
            </a:pPr>
            <a:endParaRPr lang="en-IN" dirty="0" smtClean="0">
              <a:latin typeface="Roboto"/>
              <a:ea typeface="Roboto"/>
              <a:cs typeface="Roboto"/>
              <a:sym typeface="Roboto"/>
            </a:endParaRPr>
          </a:p>
          <a:p>
            <a:pPr marL="0" lvl="0" indent="0" algn="l" rtl="0">
              <a:spcBef>
                <a:spcPts val="0"/>
              </a:spcBef>
              <a:spcAft>
                <a:spcPts val="0"/>
              </a:spcAft>
              <a:buNone/>
            </a:pPr>
            <a:r>
              <a:rPr lang="en-IN" dirty="0" smtClean="0">
                <a:latin typeface="Roboto"/>
                <a:ea typeface="Roboto"/>
                <a:cs typeface="Roboto"/>
                <a:sym typeface="Roboto"/>
              </a:rPr>
              <a:t> DSPL LAB</a:t>
            </a:r>
            <a:endParaRPr dirty="0">
              <a:latin typeface="Roboto"/>
              <a:ea typeface="Roboto"/>
              <a:cs typeface="Roboto"/>
              <a:sym typeface="Roboto"/>
            </a:endParaRPr>
          </a:p>
          <a:p>
            <a:pPr lvl="0"/>
            <a:r>
              <a:rPr lang="en" dirty="0">
                <a:latin typeface="Roboto"/>
                <a:ea typeface="Roboto"/>
                <a:cs typeface="Roboto"/>
                <a:sym typeface="Roboto"/>
              </a:rPr>
              <a:t> </a:t>
            </a:r>
            <a:r>
              <a:rPr lang="en-IN" dirty="0"/>
              <a:t>Experiment </a:t>
            </a:r>
            <a:r>
              <a:rPr lang="en-IN" dirty="0" smtClean="0"/>
              <a:t>6 – Case Study</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 XIE    TE  IT</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 GUIDE :</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    Prof. </a:t>
            </a:r>
            <a:r>
              <a:rPr lang="en" dirty="0" smtClean="0">
                <a:latin typeface="Roboto"/>
                <a:ea typeface="Roboto"/>
                <a:cs typeface="Roboto"/>
                <a:sym typeface="Roboto"/>
              </a:rPr>
              <a:t>Chhaya Dhavale</a:t>
            </a:r>
            <a:endParaRPr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457200" lvl="0" indent="-228600" algn="just" rtl="0">
              <a:lnSpc>
                <a:spcPct val="67826"/>
              </a:lnSpc>
              <a:spcBef>
                <a:spcPts val="400"/>
              </a:spcBef>
              <a:spcAft>
                <a:spcPts val="0"/>
              </a:spcAft>
              <a:buNone/>
            </a:pPr>
            <a:r>
              <a:rPr lang="en" sz="2300" b="1" dirty="0">
                <a:highlight>
                  <a:schemeClr val="dk1"/>
                </a:highlight>
                <a:latin typeface="Arial"/>
                <a:ea typeface="Arial"/>
                <a:cs typeface="Arial"/>
                <a:sym typeface="Arial"/>
              </a:rPr>
              <a:t>Logistic Regression AND </a:t>
            </a:r>
            <a:r>
              <a:rPr lang="en" sz="2250" b="1" dirty="0">
                <a:highlight>
                  <a:schemeClr val="dk1"/>
                </a:highlight>
                <a:latin typeface="Arial"/>
                <a:ea typeface="Arial"/>
                <a:cs typeface="Arial"/>
                <a:sym typeface="Arial"/>
              </a:rPr>
              <a:t> Bagging classifier.</a:t>
            </a:r>
            <a:endParaRPr sz="2250" b="1" dirty="0">
              <a:highlight>
                <a:schemeClr val="dk1"/>
              </a:highlight>
              <a:latin typeface="Arial"/>
              <a:ea typeface="Arial"/>
              <a:cs typeface="Arial"/>
              <a:sym typeface="Arial"/>
            </a:endParaRPr>
          </a:p>
          <a:p>
            <a:pPr marL="457200" lvl="0" indent="-228600" algn="just" rtl="0">
              <a:lnSpc>
                <a:spcPct val="67826"/>
              </a:lnSpc>
              <a:spcBef>
                <a:spcPts val="400"/>
              </a:spcBef>
              <a:spcAft>
                <a:spcPts val="0"/>
              </a:spcAft>
              <a:buNone/>
            </a:pPr>
            <a:endParaRPr sz="2300" b="1" dirty="0">
              <a:highlight>
                <a:schemeClr val="dk1"/>
              </a:highlight>
              <a:latin typeface="Arial"/>
              <a:ea typeface="Arial"/>
              <a:cs typeface="Arial"/>
              <a:sym typeface="Arial"/>
            </a:endParaRPr>
          </a:p>
        </p:txBody>
      </p:sp>
      <p:sp>
        <p:nvSpPr>
          <p:cNvPr id="125" name="Google Shape;125;p22"/>
          <p:cNvSpPr txBox="1"/>
          <p:nvPr/>
        </p:nvSpPr>
        <p:spPr>
          <a:xfrm>
            <a:off x="409475" y="1417225"/>
            <a:ext cx="7681800" cy="3777671"/>
          </a:xfrm>
          <a:prstGeom prst="rect">
            <a:avLst/>
          </a:prstGeom>
          <a:noFill/>
          <a:ln>
            <a:noFill/>
          </a:ln>
        </p:spPr>
        <p:txBody>
          <a:bodyPr spcFirstLastPara="1" wrap="square" lIns="91425" tIns="91425" rIns="91425" bIns="91425" anchor="t" anchorCtr="0">
            <a:spAutoFit/>
          </a:bodyPr>
          <a:lstStyle/>
          <a:p>
            <a:pPr marL="457200" lvl="0" indent="-228600" algn="just" rtl="0">
              <a:lnSpc>
                <a:spcPct val="67826"/>
              </a:lnSpc>
              <a:spcBef>
                <a:spcPts val="400"/>
              </a:spcBef>
              <a:spcAft>
                <a:spcPts val="0"/>
              </a:spcAft>
              <a:buNone/>
            </a:pPr>
            <a:r>
              <a:rPr lang="en" sz="1600" b="1" dirty="0">
                <a:solidFill>
                  <a:schemeClr val="dk1"/>
                </a:solidFill>
                <a:highlight>
                  <a:schemeClr val="lt1"/>
                </a:highlight>
              </a:rPr>
              <a:t>Logistic </a:t>
            </a:r>
            <a:r>
              <a:rPr lang="en" sz="1600" b="1" dirty="0" smtClean="0">
                <a:solidFill>
                  <a:schemeClr val="dk1"/>
                </a:solidFill>
                <a:highlight>
                  <a:schemeClr val="lt1"/>
                </a:highlight>
              </a:rPr>
              <a:t>Regression</a:t>
            </a:r>
          </a:p>
          <a:p>
            <a:pPr marL="457200" lvl="0" indent="-228600" algn="just" rtl="0">
              <a:lnSpc>
                <a:spcPct val="67826"/>
              </a:lnSpc>
              <a:spcBef>
                <a:spcPts val="400"/>
              </a:spcBef>
              <a:spcAft>
                <a:spcPts val="0"/>
              </a:spcAft>
              <a:buNone/>
            </a:pPr>
            <a:endParaRPr sz="700" dirty="0">
              <a:solidFill>
                <a:schemeClr val="dk1"/>
              </a:solidFill>
              <a:highlight>
                <a:schemeClr val="lt1"/>
              </a:highlight>
            </a:endParaRPr>
          </a:p>
          <a:p>
            <a:pPr marL="457200" lvl="0" indent="-317500" algn="just" rtl="0">
              <a:lnSpc>
                <a:spcPct val="67826"/>
              </a:lnSpc>
              <a:spcBef>
                <a:spcPts val="400"/>
              </a:spcBef>
              <a:spcAft>
                <a:spcPts val="0"/>
              </a:spcAft>
              <a:buSzPts val="1400"/>
              <a:buChar char="●"/>
            </a:pPr>
            <a:r>
              <a:rPr lang="en" dirty="0"/>
              <a:t> Logistic regression is one of the most popular Machine Learning algorithms, </a:t>
            </a:r>
            <a:r>
              <a:rPr lang="en" dirty="0" smtClean="0"/>
              <a:t>which</a:t>
            </a:r>
          </a:p>
          <a:p>
            <a:pPr marL="139700" lvl="0" algn="just" rtl="0">
              <a:lnSpc>
                <a:spcPct val="67826"/>
              </a:lnSpc>
              <a:spcBef>
                <a:spcPts val="400"/>
              </a:spcBef>
              <a:spcAft>
                <a:spcPts val="0"/>
              </a:spcAft>
              <a:buSzPts val="1400"/>
            </a:pPr>
            <a:r>
              <a:rPr lang="en" dirty="0"/>
              <a:t> </a:t>
            </a:r>
            <a:r>
              <a:rPr lang="en" dirty="0" smtClean="0"/>
              <a:t>       </a:t>
            </a:r>
            <a:r>
              <a:rPr lang="en" dirty="0"/>
              <a:t>comes under the Supervised Learning technique. </a:t>
            </a:r>
            <a:endParaRPr lang="en" dirty="0" smtClean="0"/>
          </a:p>
          <a:p>
            <a:pPr marL="139700" lvl="0" algn="just" rtl="0">
              <a:lnSpc>
                <a:spcPct val="67826"/>
              </a:lnSpc>
              <a:spcBef>
                <a:spcPts val="400"/>
              </a:spcBef>
              <a:spcAft>
                <a:spcPts val="0"/>
              </a:spcAft>
              <a:buSzPts val="1400"/>
            </a:pPr>
            <a:endParaRPr dirty="0"/>
          </a:p>
          <a:p>
            <a:pPr marL="457200" lvl="0" indent="-317500" algn="just" rtl="0">
              <a:lnSpc>
                <a:spcPct val="67826"/>
              </a:lnSpc>
              <a:spcBef>
                <a:spcPts val="0"/>
              </a:spcBef>
              <a:spcAft>
                <a:spcPts val="0"/>
              </a:spcAft>
              <a:buSzPts val="1400"/>
              <a:buChar char="●"/>
            </a:pPr>
            <a:r>
              <a:rPr lang="en" dirty="0"/>
              <a:t> It is used for predicting the categorical dependent variable using a given set </a:t>
            </a:r>
            <a:r>
              <a:rPr lang="en" dirty="0" smtClean="0"/>
              <a:t>of       independent </a:t>
            </a:r>
            <a:r>
              <a:rPr lang="en" dirty="0"/>
              <a:t>variables</a:t>
            </a:r>
            <a:endParaRPr dirty="0"/>
          </a:p>
          <a:p>
            <a:pPr marL="457200" lvl="0" indent="-228600" algn="just" rtl="0">
              <a:lnSpc>
                <a:spcPct val="67826"/>
              </a:lnSpc>
              <a:spcBef>
                <a:spcPts val="400"/>
              </a:spcBef>
              <a:spcAft>
                <a:spcPts val="0"/>
              </a:spcAft>
              <a:buNone/>
            </a:pPr>
            <a:endParaRPr dirty="0"/>
          </a:p>
          <a:p>
            <a:pPr marL="0" lvl="0" indent="-228600" algn="l" rtl="0">
              <a:lnSpc>
                <a:spcPct val="115000"/>
              </a:lnSpc>
              <a:spcBef>
                <a:spcPts val="1200"/>
              </a:spcBef>
              <a:spcAft>
                <a:spcPts val="0"/>
              </a:spcAft>
              <a:buNone/>
            </a:pPr>
            <a:r>
              <a:rPr lang="en" dirty="0"/>
              <a:t>   </a:t>
            </a:r>
            <a:r>
              <a:rPr lang="en" sz="1100" dirty="0">
                <a:highlight>
                  <a:srgbClr val="FFFFFF"/>
                </a:highlight>
              </a:rPr>
              <a:t>   </a:t>
            </a:r>
            <a:r>
              <a:rPr lang="en" sz="1600" dirty="0">
                <a:highlight>
                  <a:srgbClr val="FFFFFF"/>
                </a:highlight>
              </a:rPr>
              <a:t> </a:t>
            </a:r>
            <a:r>
              <a:rPr lang="en" sz="1600" b="1" dirty="0">
                <a:highlight>
                  <a:srgbClr val="FFFFFF"/>
                </a:highlight>
              </a:rPr>
              <a:t>Bagging classifier.</a:t>
            </a:r>
            <a:endParaRPr sz="1600" b="1" dirty="0">
              <a:highlight>
                <a:srgbClr val="FFFFFF"/>
              </a:highlight>
            </a:endParaRPr>
          </a:p>
          <a:p>
            <a:pPr marL="457200" lvl="0" indent="-304800" algn="l" rtl="0">
              <a:lnSpc>
                <a:spcPct val="115000"/>
              </a:lnSpc>
              <a:spcBef>
                <a:spcPts val="1200"/>
              </a:spcBef>
              <a:spcAft>
                <a:spcPts val="0"/>
              </a:spcAft>
              <a:buSzPts val="1200"/>
              <a:buChar char="●"/>
            </a:pPr>
            <a:r>
              <a:rPr lang="en" sz="1200" dirty="0">
                <a:highlight>
                  <a:srgbClr val="FFFFFF"/>
                </a:highlight>
              </a:rPr>
              <a:t>A Bagging classifier is an ensemble meta-estimator that fits base classifiers each on random subsets of the original dataset and then aggregate their individual predictions (either by voting or by averaging) to form a final prediction. </a:t>
            </a:r>
            <a:endParaRPr sz="1200" dirty="0">
              <a:highlight>
                <a:srgbClr val="FFFFFF"/>
              </a:highlight>
            </a:endParaRPr>
          </a:p>
          <a:p>
            <a:pPr marL="457200" lvl="0" indent="-304800" algn="l" rtl="0">
              <a:lnSpc>
                <a:spcPct val="115000"/>
              </a:lnSpc>
              <a:spcBef>
                <a:spcPts val="0"/>
              </a:spcBef>
              <a:spcAft>
                <a:spcPts val="0"/>
              </a:spcAft>
              <a:buSzPts val="1200"/>
              <a:buChar char="●"/>
            </a:pPr>
            <a:r>
              <a:rPr lang="en" sz="1200" dirty="0">
                <a:highlight>
                  <a:srgbClr val="FFFFFF"/>
                </a:highlight>
              </a:rPr>
              <a:t>Such a meta-estimator can typically be used as a way to reduce the variance of a black-box estimator (e.g., a decision tree), by introducing randomization into its construction procedure and then making an ensemble out of it.</a:t>
            </a:r>
            <a:endParaRPr sz="1200" dirty="0">
              <a:highlight>
                <a:srgbClr val="FFFFFF"/>
              </a:highlight>
            </a:endParaRPr>
          </a:p>
          <a:p>
            <a:pPr marL="457200" lvl="0" indent="-228600" algn="just" rtl="0">
              <a:lnSpc>
                <a:spcPct val="67826"/>
              </a:lnSpc>
              <a:spcBef>
                <a:spcPts val="120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a:t>
            </a:r>
            <a:endParaRPr/>
          </a:p>
        </p:txBody>
      </p:sp>
      <p:pic>
        <p:nvPicPr>
          <p:cNvPr id="131" name="Google Shape;131;p23"/>
          <p:cNvPicPr preferRelativeResize="0"/>
          <p:nvPr/>
        </p:nvPicPr>
        <p:blipFill>
          <a:blip r:embed="rId3">
            <a:alphaModFix/>
          </a:blip>
          <a:stretch>
            <a:fillRect/>
          </a:stretch>
        </p:blipFill>
        <p:spPr>
          <a:xfrm>
            <a:off x="152400" y="1277025"/>
            <a:ext cx="8839199" cy="27957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CONCLUSION </a:t>
            </a:r>
            <a:endParaRPr/>
          </a:p>
        </p:txBody>
      </p:sp>
      <p:sp>
        <p:nvSpPr>
          <p:cNvPr id="137" name="Google Shape;137;p24"/>
          <p:cNvSpPr txBox="1"/>
          <p:nvPr/>
        </p:nvSpPr>
        <p:spPr>
          <a:xfrm>
            <a:off x="311725" y="1400250"/>
            <a:ext cx="8743500" cy="316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dirty="0">
              <a:solidFill>
                <a:schemeClr val="dk2"/>
              </a:solidFill>
              <a:latin typeface="Roboto"/>
              <a:ea typeface="Roboto"/>
              <a:cs typeface="Roboto"/>
              <a:sym typeface="Roboto"/>
            </a:endParaRPr>
          </a:p>
          <a:p>
            <a:pPr marL="457200" lvl="0" indent="-317500" algn="l" rtl="0">
              <a:lnSpc>
                <a:spcPct val="115000"/>
              </a:lnSpc>
              <a:spcBef>
                <a:spcPts val="1200"/>
              </a:spcBef>
              <a:spcAft>
                <a:spcPts val="0"/>
              </a:spcAft>
              <a:buClr>
                <a:schemeClr val="dk2"/>
              </a:buClr>
              <a:buSzPts val="1400"/>
              <a:buFont typeface="Roboto"/>
              <a:buChar char="●"/>
            </a:pPr>
            <a:r>
              <a:rPr lang="en" dirty="0">
                <a:solidFill>
                  <a:schemeClr val="dk2"/>
                </a:solidFill>
                <a:latin typeface="Roboto"/>
                <a:ea typeface="Roboto"/>
                <a:cs typeface="Roboto"/>
                <a:sym typeface="Roboto"/>
              </a:rPr>
              <a:t>Fraud Detection system have become essential for banks and financial institution to minimize their losses. We designed a system to detect fraud in credit card transaction.</a:t>
            </a:r>
            <a:endParaRPr dirty="0">
              <a:solidFill>
                <a:schemeClr val="dk2"/>
              </a:solidFill>
              <a:latin typeface="Roboto"/>
              <a:ea typeface="Roboto"/>
              <a:cs typeface="Roboto"/>
              <a:sym typeface="Roboto"/>
            </a:endParaRPr>
          </a:p>
          <a:p>
            <a:pPr marL="457200" lvl="0" indent="0" algn="l" rtl="0">
              <a:lnSpc>
                <a:spcPct val="115000"/>
              </a:lnSpc>
              <a:spcBef>
                <a:spcPts val="1200"/>
              </a:spcBef>
              <a:spcAft>
                <a:spcPts val="0"/>
              </a:spcAft>
              <a:buNone/>
            </a:pPr>
            <a:endParaRPr dirty="0">
              <a:solidFill>
                <a:schemeClr val="dk2"/>
              </a:solidFill>
              <a:latin typeface="Roboto"/>
              <a:ea typeface="Roboto"/>
              <a:cs typeface="Roboto"/>
              <a:sym typeface="Roboto"/>
            </a:endParaRPr>
          </a:p>
          <a:p>
            <a:pPr marL="457200" lvl="0" indent="-317500" algn="l" rtl="0">
              <a:lnSpc>
                <a:spcPct val="115000"/>
              </a:lnSpc>
              <a:spcBef>
                <a:spcPts val="1200"/>
              </a:spcBef>
              <a:spcAft>
                <a:spcPts val="0"/>
              </a:spcAft>
              <a:buClr>
                <a:schemeClr val="dk2"/>
              </a:buClr>
              <a:buSzPts val="1400"/>
              <a:buFont typeface="Roboto"/>
              <a:buChar char="●"/>
            </a:pPr>
            <a:r>
              <a:rPr lang="en" dirty="0">
                <a:solidFill>
                  <a:schemeClr val="dk2"/>
                </a:solidFill>
                <a:latin typeface="Roboto"/>
                <a:ea typeface="Roboto"/>
                <a:cs typeface="Roboto"/>
                <a:sym typeface="Roboto"/>
              </a:rPr>
              <a:t>This system is capable of providing most of the essential features required to detect fraudulent and legitimate transactions. After applying various algorithms We finally observed that random forest  algorithm  gave the highest accuracy.</a:t>
            </a:r>
            <a:endParaRPr dirty="0">
              <a:solidFill>
                <a:schemeClr val="dk2"/>
              </a:solidFill>
              <a:latin typeface="Roboto"/>
              <a:ea typeface="Roboto"/>
              <a:cs typeface="Roboto"/>
              <a:sym typeface="Roboto"/>
            </a:endParaRPr>
          </a:p>
          <a:p>
            <a:pPr marL="0" lvl="0" indent="0" algn="l" rtl="0">
              <a:lnSpc>
                <a:spcPct val="115000"/>
              </a:lnSpc>
              <a:spcBef>
                <a:spcPts val="1200"/>
              </a:spcBef>
              <a:spcAft>
                <a:spcPts val="0"/>
              </a:spcAft>
              <a:buNone/>
            </a:pPr>
            <a:endParaRPr dirty="0">
              <a:solidFill>
                <a:schemeClr val="dk2"/>
              </a:solidFill>
              <a:latin typeface="Roboto"/>
              <a:ea typeface="Roboto"/>
              <a:cs typeface="Roboto"/>
              <a:sym typeface="Roboto"/>
            </a:endParaRPr>
          </a:p>
          <a:p>
            <a:pPr marL="0" lvl="0" indent="0" algn="l" rtl="0">
              <a:spcBef>
                <a:spcPts val="1200"/>
              </a:spcBef>
              <a:spcAft>
                <a:spcPts val="0"/>
              </a:spcAft>
              <a:buNone/>
            </a:pPr>
            <a:endParaRPr sz="1500" dirty="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578925" y="1359750"/>
            <a:ext cx="3706500" cy="2508900"/>
          </a:xfrm>
          <a:prstGeom prst="rect">
            <a:avLst/>
          </a:prstGeom>
        </p:spPr>
        <p:txBody>
          <a:bodyPr spcFirstLastPara="1" wrap="square" lIns="91425" tIns="91425" rIns="91425" bIns="91425" anchor="t" anchorCtr="0">
            <a:normAutofit/>
          </a:bodyPr>
          <a:lstStyle/>
          <a:p>
            <a:pPr marL="0" lvl="0" indent="0" algn="l" rtl="0">
              <a:lnSpc>
                <a:spcPct val="115000"/>
              </a:lnSpc>
              <a:spcBef>
                <a:spcPts val="2400"/>
              </a:spcBef>
              <a:spcAft>
                <a:spcPts val="0"/>
              </a:spcAft>
              <a:buNone/>
            </a:pPr>
            <a:r>
              <a:rPr lang="en" sz="2300" b="1">
                <a:latin typeface="Arial"/>
                <a:ea typeface="Arial"/>
                <a:cs typeface="Arial"/>
                <a:sym typeface="Arial"/>
              </a:rPr>
              <a:t>THANK YOU !</a:t>
            </a:r>
            <a:endParaRPr sz="2400" b="1">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435775" y="1148125"/>
            <a:ext cx="3706500" cy="25089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0"/>
              </a:spcAft>
              <a:buNone/>
            </a:pPr>
            <a:r>
              <a:rPr lang="en" sz="2100" b="1">
                <a:highlight>
                  <a:schemeClr val="dk1"/>
                </a:highlight>
                <a:latin typeface="Arial"/>
                <a:ea typeface="Arial"/>
                <a:cs typeface="Arial"/>
                <a:sym typeface="Arial"/>
              </a:rPr>
              <a:t>PROBLEM DEFINITION</a:t>
            </a:r>
            <a:endParaRPr sz="2100" b="1">
              <a:highlight>
                <a:schemeClr val="dk1"/>
              </a:highlight>
              <a:latin typeface="Arial"/>
              <a:ea typeface="Arial"/>
              <a:cs typeface="Arial"/>
              <a:sym typeface="Arial"/>
            </a:endParaRPr>
          </a:p>
          <a:p>
            <a:pPr marL="0" lvl="0" indent="0" algn="l" rtl="0">
              <a:spcBef>
                <a:spcPts val="400"/>
              </a:spcBef>
              <a:spcAft>
                <a:spcPts val="0"/>
              </a:spcAft>
              <a:buNone/>
            </a:pPr>
            <a:endParaRPr sz="3500"/>
          </a:p>
        </p:txBody>
      </p:sp>
      <p:sp>
        <p:nvSpPr>
          <p:cNvPr id="72" name="Google Shape;72;p14"/>
          <p:cNvSpPr txBox="1">
            <a:spLocks noGrp="1"/>
          </p:cNvSpPr>
          <p:nvPr>
            <p:ph type="body" idx="1"/>
          </p:nvPr>
        </p:nvSpPr>
        <p:spPr>
          <a:xfrm>
            <a:off x="4329925" y="205675"/>
            <a:ext cx="4481100" cy="4393800"/>
          </a:xfrm>
          <a:prstGeom prst="rect">
            <a:avLst/>
          </a:prstGeom>
        </p:spPr>
        <p:txBody>
          <a:bodyPr spcFirstLastPara="1" wrap="square" lIns="91425" tIns="91425" rIns="91425" bIns="91425" anchor="t" anchorCtr="0">
            <a:noAutofit/>
          </a:bodyPr>
          <a:lstStyle/>
          <a:p>
            <a:pPr marL="457200" lvl="0" indent="-317500" algn="l" rtl="0">
              <a:lnSpc>
                <a:spcPct val="105000"/>
              </a:lnSpc>
              <a:spcBef>
                <a:spcPts val="1200"/>
              </a:spcBef>
              <a:spcAft>
                <a:spcPts val="0"/>
              </a:spcAft>
              <a:buSzPts val="1400"/>
              <a:buChar char="●"/>
            </a:pPr>
            <a:r>
              <a:rPr lang="en" sz="1400"/>
              <a:t>Online payment </a:t>
            </a:r>
            <a:r>
              <a:rPr lang="en" sz="1400" u="sng"/>
              <a:t>does not require physical card.</a:t>
            </a:r>
            <a:r>
              <a:rPr lang="en" sz="1400"/>
              <a:t> </a:t>
            </a:r>
            <a:endParaRPr sz="1400"/>
          </a:p>
          <a:p>
            <a:pPr marL="457200" lvl="0" indent="0" algn="l" rtl="0">
              <a:lnSpc>
                <a:spcPct val="105000"/>
              </a:lnSpc>
              <a:spcBef>
                <a:spcPts val="1200"/>
              </a:spcBef>
              <a:spcAft>
                <a:spcPts val="0"/>
              </a:spcAft>
              <a:buNone/>
            </a:pPr>
            <a:endParaRPr sz="1400"/>
          </a:p>
          <a:p>
            <a:pPr marL="457200" lvl="0" indent="-317500" algn="l" rtl="0">
              <a:lnSpc>
                <a:spcPct val="105000"/>
              </a:lnSpc>
              <a:spcBef>
                <a:spcPts val="1200"/>
              </a:spcBef>
              <a:spcAft>
                <a:spcPts val="0"/>
              </a:spcAft>
              <a:buSzPts val="1400"/>
              <a:buChar char="●"/>
            </a:pPr>
            <a:r>
              <a:rPr lang="en" sz="1400"/>
              <a:t>Anyone who </a:t>
            </a:r>
            <a:r>
              <a:rPr lang="en" sz="1400" u="sng"/>
              <a:t>knows the details</a:t>
            </a:r>
            <a:r>
              <a:rPr lang="en" sz="1400"/>
              <a:t> of the card can make fraud transactions. Card holder comes to know only </a:t>
            </a:r>
            <a:r>
              <a:rPr lang="en" sz="1400" u="sng"/>
              <a:t>after the fraud</a:t>
            </a:r>
            <a:r>
              <a:rPr lang="en" sz="1400"/>
              <a:t> transaction is carried out</a:t>
            </a:r>
            <a:endParaRPr sz="1400"/>
          </a:p>
          <a:p>
            <a:pPr marL="457200" lvl="0" indent="0" algn="l" rtl="0">
              <a:lnSpc>
                <a:spcPct val="105000"/>
              </a:lnSpc>
              <a:spcBef>
                <a:spcPts val="1200"/>
              </a:spcBef>
              <a:spcAft>
                <a:spcPts val="0"/>
              </a:spcAft>
              <a:buNone/>
            </a:pPr>
            <a:endParaRPr sz="1400"/>
          </a:p>
          <a:p>
            <a:pPr marL="457200" lvl="0" indent="-317500" algn="l" rtl="0">
              <a:lnSpc>
                <a:spcPct val="105000"/>
              </a:lnSpc>
              <a:spcBef>
                <a:spcPts val="1200"/>
              </a:spcBef>
              <a:spcAft>
                <a:spcPts val="0"/>
              </a:spcAft>
              <a:buSzPts val="1400"/>
              <a:buChar char="●"/>
            </a:pPr>
            <a:r>
              <a:rPr lang="en" sz="1400"/>
              <a:t>E-commerce and many other online sites have </a:t>
            </a:r>
            <a:r>
              <a:rPr lang="en" sz="1400" u="sng"/>
              <a:t>increased the online payment modes</a:t>
            </a:r>
            <a:r>
              <a:rPr lang="en" sz="1400"/>
              <a:t>, increasing the risk for online frauds. </a:t>
            </a:r>
            <a:endParaRPr sz="1400"/>
          </a:p>
          <a:p>
            <a:pPr marL="457200" lvl="0" indent="0" algn="l" rtl="0">
              <a:lnSpc>
                <a:spcPct val="105000"/>
              </a:lnSpc>
              <a:spcBef>
                <a:spcPts val="1200"/>
              </a:spcBef>
              <a:spcAft>
                <a:spcPts val="0"/>
              </a:spcAft>
              <a:buNone/>
            </a:pPr>
            <a:endParaRPr sz="1400"/>
          </a:p>
          <a:p>
            <a:pPr marL="457200" lvl="0" indent="-317500" algn="l" rtl="0">
              <a:lnSpc>
                <a:spcPct val="105000"/>
              </a:lnSpc>
              <a:spcBef>
                <a:spcPts val="1200"/>
              </a:spcBef>
              <a:spcAft>
                <a:spcPts val="0"/>
              </a:spcAft>
              <a:buSzPts val="1400"/>
              <a:buChar char="●"/>
            </a:pPr>
            <a:r>
              <a:rPr lang="en" sz="1400"/>
              <a:t>The main aim of the project is to design and develop a </a:t>
            </a:r>
            <a:r>
              <a:rPr lang="en" sz="1400" u="sng"/>
              <a:t>fraud detection method</a:t>
            </a:r>
            <a:r>
              <a:rPr lang="en" sz="1400"/>
              <a:t> to overcome this problem.</a:t>
            </a:r>
            <a:endParaRPr sz="1400"/>
          </a:p>
          <a:p>
            <a:pPr marL="457200" lvl="0" indent="0" algn="l" rtl="0">
              <a:lnSpc>
                <a:spcPct val="105000"/>
              </a:lnSpc>
              <a:spcBef>
                <a:spcPts val="1200"/>
              </a:spcBef>
              <a:spcAft>
                <a:spcPts val="0"/>
              </a:spcAft>
              <a:buNone/>
            </a:pPr>
            <a:endParaRPr sz="1400"/>
          </a:p>
          <a:p>
            <a:pPr marL="0" lvl="0" indent="0" algn="l" rtl="0">
              <a:lnSpc>
                <a:spcPct val="105000"/>
              </a:lnSpc>
              <a:spcBef>
                <a:spcPts val="1200"/>
              </a:spcBef>
              <a:spcAft>
                <a:spcPts val="120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25" y="1312250"/>
            <a:ext cx="3706500" cy="1697700"/>
          </a:xfrm>
          <a:prstGeom prst="rect">
            <a:avLst/>
          </a:prstGeom>
        </p:spPr>
        <p:txBody>
          <a:bodyPr spcFirstLastPara="1" wrap="square" lIns="91425" tIns="91425" rIns="91425" bIns="91425" anchor="t" anchorCtr="0">
            <a:normAutofit/>
          </a:bodyPr>
          <a:lstStyle/>
          <a:p>
            <a:pPr marL="0" lvl="0" indent="0" algn="ctr" rtl="0">
              <a:lnSpc>
                <a:spcPct val="115000"/>
              </a:lnSpc>
              <a:spcBef>
                <a:spcPts val="1800"/>
              </a:spcBef>
              <a:spcAft>
                <a:spcPts val="400"/>
              </a:spcAft>
              <a:buNone/>
            </a:pPr>
            <a:r>
              <a:rPr lang="en" sz="2100" b="1">
                <a:latin typeface="Arial"/>
                <a:ea typeface="Arial"/>
                <a:cs typeface="Arial"/>
                <a:sym typeface="Arial"/>
              </a:rPr>
              <a:t>OBJECTIVE</a:t>
            </a:r>
            <a:endParaRPr sz="2100"/>
          </a:p>
        </p:txBody>
      </p:sp>
      <p:sp>
        <p:nvSpPr>
          <p:cNvPr id="78" name="Google Shape;78;p15"/>
          <p:cNvSpPr txBox="1">
            <a:spLocks noGrp="1"/>
          </p:cNvSpPr>
          <p:nvPr>
            <p:ph type="body" idx="1"/>
          </p:nvPr>
        </p:nvSpPr>
        <p:spPr>
          <a:xfrm>
            <a:off x="4436475" y="-414975"/>
            <a:ext cx="4346100" cy="46188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n" sz="1400"/>
              <a:t>The objective of proposed system is to build Credit Card Fraud Detection System Using Machine Learning</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n" sz="1400"/>
              <a:t>Credit Card Fraud Detection is a typical sample of</a:t>
            </a:r>
            <a:r>
              <a:rPr lang="en" sz="1400" u="sng"/>
              <a:t> classification.</a:t>
            </a:r>
            <a:r>
              <a:rPr lang="en" sz="1400"/>
              <a:t> </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n" sz="1400"/>
              <a:t>pre-processing data sets as well as the deployment of multiple anomaly detection algorithms such Decision tree,linear regression,Random Forest.</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n" sz="1400"/>
              <a:t>This Problem includes modelling past credit card transactions with the data of the ones that turned out to be fraud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400"/>
              </a:spcAft>
              <a:buNone/>
            </a:pPr>
            <a:r>
              <a:rPr lang="en" sz="2200" b="1">
                <a:latin typeface="Arial"/>
                <a:ea typeface="Arial"/>
                <a:cs typeface="Arial"/>
                <a:sym typeface="Arial"/>
              </a:rPr>
              <a:t>HARDWARE AND   SOFTWARE SPECIFICATION</a:t>
            </a:r>
            <a:endParaRPr sz="2200"/>
          </a:p>
        </p:txBody>
      </p:sp>
      <p:sp>
        <p:nvSpPr>
          <p:cNvPr id="84" name="Google Shape;84;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25000" lnSpcReduction="20000"/>
          </a:bodyPr>
          <a:lstStyle/>
          <a:p>
            <a:pPr marL="0" lvl="0" indent="-228600" algn="l" rtl="0">
              <a:spcBef>
                <a:spcPts val="1200"/>
              </a:spcBef>
              <a:spcAft>
                <a:spcPts val="0"/>
              </a:spcAft>
              <a:buNone/>
            </a:pPr>
            <a:r>
              <a:rPr lang="en" sz="3600" dirty="0">
                <a:solidFill>
                  <a:srgbClr val="000000"/>
                </a:solidFill>
                <a:latin typeface="Arial"/>
                <a:ea typeface="Arial"/>
                <a:cs typeface="Arial"/>
                <a:sym typeface="Arial"/>
              </a:rPr>
              <a:t>·</a:t>
            </a:r>
            <a:r>
              <a:rPr lang="en" sz="3200" dirty="0">
                <a:solidFill>
                  <a:srgbClr val="000000"/>
                </a:solidFill>
                <a:latin typeface="Times New Roman"/>
                <a:ea typeface="Times New Roman"/>
                <a:cs typeface="Times New Roman"/>
                <a:sym typeface="Times New Roman"/>
              </a:rPr>
              <a:t>      </a:t>
            </a:r>
            <a:r>
              <a:rPr lang="en" sz="4400" dirty="0">
                <a:solidFill>
                  <a:srgbClr val="000000"/>
                </a:solidFill>
                <a:latin typeface="Times New Roman"/>
                <a:ea typeface="Times New Roman"/>
                <a:cs typeface="Times New Roman"/>
                <a:sym typeface="Times New Roman"/>
              </a:rPr>
              <a:t>  </a:t>
            </a:r>
            <a:r>
              <a:rPr lang="en" sz="7200" dirty="0">
                <a:solidFill>
                  <a:srgbClr val="000000"/>
                </a:solidFill>
                <a:latin typeface="Arial"/>
                <a:ea typeface="Arial"/>
                <a:cs typeface="Arial"/>
                <a:sym typeface="Arial"/>
              </a:rPr>
              <a:t>HARDWARE SPECIFICATION:</a:t>
            </a:r>
            <a:endParaRPr sz="7200" dirty="0">
              <a:solidFill>
                <a:srgbClr val="000000"/>
              </a:solidFill>
              <a:latin typeface="Arial"/>
              <a:ea typeface="Arial"/>
              <a:cs typeface="Arial"/>
              <a:sym typeface="Arial"/>
            </a:endParaRPr>
          </a:p>
          <a:p>
            <a:pPr marL="0" lvl="0" indent="0" algn="l" rtl="0">
              <a:spcBef>
                <a:spcPts val="1200"/>
              </a:spcBef>
              <a:spcAft>
                <a:spcPts val="0"/>
              </a:spcAft>
              <a:buNone/>
            </a:pPr>
            <a:r>
              <a:rPr lang="en" sz="4800" dirty="0">
                <a:solidFill>
                  <a:srgbClr val="000000"/>
                </a:solidFill>
                <a:latin typeface="Arial"/>
                <a:ea typeface="Arial"/>
                <a:cs typeface="Arial"/>
                <a:sym typeface="Arial"/>
              </a:rPr>
              <a:t>Windows 8 and higher</a:t>
            </a:r>
            <a:endParaRPr sz="4800" dirty="0">
              <a:solidFill>
                <a:srgbClr val="000000"/>
              </a:solidFill>
              <a:latin typeface="Arial"/>
              <a:ea typeface="Arial"/>
              <a:cs typeface="Arial"/>
              <a:sym typeface="Arial"/>
            </a:endParaRPr>
          </a:p>
          <a:p>
            <a:pPr marL="0" lvl="0" indent="0" algn="l" rtl="0">
              <a:spcBef>
                <a:spcPts val="1200"/>
              </a:spcBef>
              <a:spcAft>
                <a:spcPts val="0"/>
              </a:spcAft>
              <a:buNone/>
            </a:pPr>
            <a:r>
              <a:rPr lang="en" sz="4800" dirty="0">
                <a:solidFill>
                  <a:srgbClr val="000000"/>
                </a:solidFill>
                <a:latin typeface="Arial"/>
                <a:ea typeface="Arial"/>
                <a:cs typeface="Arial"/>
                <a:sym typeface="Arial"/>
              </a:rPr>
              <a:t>8</a:t>
            </a:r>
            <a:r>
              <a:rPr lang="en" sz="4800" dirty="0" smtClean="0">
                <a:solidFill>
                  <a:srgbClr val="000000"/>
                </a:solidFill>
                <a:latin typeface="Arial"/>
                <a:ea typeface="Arial"/>
                <a:cs typeface="Arial"/>
                <a:sym typeface="Arial"/>
              </a:rPr>
              <a:t> </a:t>
            </a:r>
            <a:r>
              <a:rPr lang="en" sz="4800" dirty="0">
                <a:solidFill>
                  <a:srgbClr val="000000"/>
                </a:solidFill>
                <a:latin typeface="Arial"/>
                <a:ea typeface="Arial"/>
                <a:cs typeface="Arial"/>
                <a:sym typeface="Arial"/>
              </a:rPr>
              <a:t>GB ram and</a:t>
            </a:r>
            <a:endParaRPr sz="4800" dirty="0">
              <a:solidFill>
                <a:srgbClr val="000000"/>
              </a:solidFill>
              <a:latin typeface="Arial"/>
              <a:ea typeface="Arial"/>
              <a:cs typeface="Arial"/>
              <a:sym typeface="Arial"/>
            </a:endParaRPr>
          </a:p>
          <a:p>
            <a:pPr marL="0" lvl="0" indent="0" algn="l" rtl="0">
              <a:spcBef>
                <a:spcPts val="1200"/>
              </a:spcBef>
              <a:spcAft>
                <a:spcPts val="0"/>
              </a:spcAft>
              <a:buNone/>
            </a:pPr>
            <a:r>
              <a:rPr lang="en" sz="4800" dirty="0">
                <a:solidFill>
                  <a:srgbClr val="000000"/>
                </a:solidFill>
                <a:latin typeface="Arial"/>
                <a:ea typeface="Arial"/>
                <a:cs typeface="Arial"/>
                <a:sym typeface="Arial"/>
              </a:rPr>
              <a:t>Min core i3 processor</a:t>
            </a:r>
            <a:endParaRPr sz="4800" dirty="0">
              <a:solidFill>
                <a:srgbClr val="000000"/>
              </a:solidFill>
              <a:latin typeface="Arial"/>
              <a:ea typeface="Arial"/>
              <a:cs typeface="Arial"/>
              <a:sym typeface="Arial"/>
            </a:endParaRPr>
          </a:p>
          <a:p>
            <a:pPr marL="0" lvl="0" indent="0" algn="l" rtl="0">
              <a:spcBef>
                <a:spcPts val="1200"/>
              </a:spcBef>
              <a:spcAft>
                <a:spcPts val="0"/>
              </a:spcAft>
              <a:buNone/>
            </a:pPr>
            <a:r>
              <a:rPr lang="en" sz="4400" dirty="0">
                <a:solidFill>
                  <a:srgbClr val="000000"/>
                </a:solidFill>
                <a:latin typeface="Arial"/>
                <a:ea typeface="Arial"/>
                <a:cs typeface="Arial"/>
                <a:sym typeface="Arial"/>
              </a:rPr>
              <a:t> </a:t>
            </a:r>
            <a:endParaRPr sz="4400" dirty="0">
              <a:solidFill>
                <a:srgbClr val="000000"/>
              </a:solidFill>
              <a:latin typeface="Arial"/>
              <a:ea typeface="Arial"/>
              <a:cs typeface="Arial"/>
              <a:sym typeface="Arial"/>
            </a:endParaRPr>
          </a:p>
          <a:p>
            <a:pPr marL="0" lvl="0" indent="-228600" algn="l" rtl="0">
              <a:spcBef>
                <a:spcPts val="1200"/>
              </a:spcBef>
              <a:spcAft>
                <a:spcPts val="0"/>
              </a:spcAft>
              <a:buNone/>
            </a:pPr>
            <a:r>
              <a:rPr lang="en" sz="4400" dirty="0">
                <a:solidFill>
                  <a:srgbClr val="000000"/>
                </a:solidFill>
                <a:latin typeface="Arial"/>
                <a:ea typeface="Arial"/>
                <a:cs typeface="Arial"/>
                <a:sym typeface="Arial"/>
              </a:rPr>
              <a:t>·</a:t>
            </a:r>
            <a:r>
              <a:rPr lang="en" sz="4400" dirty="0">
                <a:solidFill>
                  <a:srgbClr val="000000"/>
                </a:solidFill>
                <a:latin typeface="Times New Roman"/>
                <a:ea typeface="Times New Roman"/>
                <a:cs typeface="Times New Roman"/>
                <a:sym typeface="Times New Roman"/>
              </a:rPr>
              <a:t>    </a:t>
            </a:r>
            <a:r>
              <a:rPr lang="en" sz="8000" dirty="0">
                <a:solidFill>
                  <a:srgbClr val="000000"/>
                </a:solidFill>
                <a:latin typeface="Arial"/>
                <a:ea typeface="Arial"/>
                <a:cs typeface="Arial"/>
                <a:sym typeface="Arial"/>
              </a:rPr>
              <a:t>SOFTWARE SPECIFICATION</a:t>
            </a:r>
            <a:r>
              <a:rPr lang="en" sz="8000" dirty="0" smtClean="0">
                <a:solidFill>
                  <a:srgbClr val="000000"/>
                </a:solidFill>
                <a:latin typeface="Arial"/>
                <a:ea typeface="Arial"/>
                <a:cs typeface="Arial"/>
                <a:sym typeface="Arial"/>
              </a:rPr>
              <a:t>:</a:t>
            </a:r>
          </a:p>
          <a:p>
            <a:pPr marL="0" indent="-228600">
              <a:spcBef>
                <a:spcPts val="1200"/>
              </a:spcBef>
              <a:buNone/>
            </a:pPr>
            <a:r>
              <a:rPr lang="en-IN" sz="6400" dirty="0">
                <a:solidFill>
                  <a:srgbClr val="000000"/>
                </a:solidFill>
                <a:latin typeface="Arial"/>
                <a:ea typeface="Arial"/>
                <a:cs typeface="Arial"/>
                <a:sym typeface="Arial"/>
              </a:rPr>
              <a:t>Python Latest Version Installed on System </a:t>
            </a:r>
          </a:p>
          <a:p>
            <a:pPr marL="0" lvl="0" indent="0" algn="l" rtl="0">
              <a:spcBef>
                <a:spcPts val="1200"/>
              </a:spcBef>
              <a:spcAft>
                <a:spcPts val="0"/>
              </a:spcAft>
              <a:buNone/>
            </a:pPr>
            <a:r>
              <a:rPr lang="en" sz="4800" dirty="0" smtClean="0">
                <a:solidFill>
                  <a:srgbClr val="000000"/>
                </a:solidFill>
                <a:latin typeface="Arial"/>
                <a:ea typeface="Arial"/>
                <a:cs typeface="Arial"/>
                <a:sym typeface="Arial"/>
              </a:rPr>
              <a:t>Google Colab             or </a:t>
            </a:r>
            <a:endParaRPr sz="4800" dirty="0">
              <a:solidFill>
                <a:srgbClr val="000000"/>
              </a:solidFill>
              <a:latin typeface="Arial"/>
              <a:ea typeface="Arial"/>
              <a:cs typeface="Arial"/>
              <a:sym typeface="Arial"/>
            </a:endParaRPr>
          </a:p>
          <a:p>
            <a:pPr marL="0" lvl="0" indent="0" algn="l" rtl="0">
              <a:spcBef>
                <a:spcPts val="1200"/>
              </a:spcBef>
              <a:spcAft>
                <a:spcPts val="0"/>
              </a:spcAft>
              <a:buNone/>
            </a:pPr>
            <a:r>
              <a:rPr lang="en" sz="4800" dirty="0">
                <a:solidFill>
                  <a:srgbClr val="000000"/>
                </a:solidFill>
                <a:latin typeface="Arial"/>
                <a:ea typeface="Arial"/>
                <a:cs typeface="Arial"/>
                <a:sym typeface="Arial"/>
              </a:rPr>
              <a:t>Jupyter </a:t>
            </a:r>
            <a:r>
              <a:rPr lang="en" sz="4800" dirty="0" smtClean="0">
                <a:solidFill>
                  <a:srgbClr val="000000"/>
                </a:solidFill>
                <a:latin typeface="Arial"/>
                <a:ea typeface="Arial"/>
                <a:cs typeface="Arial"/>
                <a:sym typeface="Arial"/>
              </a:rPr>
              <a:t>Notebook      or   </a:t>
            </a:r>
            <a:endParaRPr sz="4800" dirty="0">
              <a:solidFill>
                <a:srgbClr val="000000"/>
              </a:solidFill>
              <a:latin typeface="Arial"/>
              <a:ea typeface="Arial"/>
              <a:cs typeface="Arial"/>
              <a:sym typeface="Arial"/>
            </a:endParaRPr>
          </a:p>
          <a:p>
            <a:pPr marL="0" lvl="0" indent="0" algn="l" rtl="0">
              <a:spcBef>
                <a:spcPts val="1200"/>
              </a:spcBef>
              <a:spcAft>
                <a:spcPts val="0"/>
              </a:spcAft>
              <a:buNone/>
            </a:pPr>
            <a:r>
              <a:rPr lang="en" sz="4800" dirty="0" smtClean="0">
                <a:solidFill>
                  <a:srgbClr val="000000"/>
                </a:solidFill>
                <a:latin typeface="Arial"/>
                <a:ea typeface="Arial"/>
                <a:cs typeface="Arial"/>
                <a:sym typeface="Arial"/>
              </a:rPr>
              <a:t>Virtual </a:t>
            </a:r>
            <a:r>
              <a:rPr lang="en" sz="4800" dirty="0">
                <a:solidFill>
                  <a:srgbClr val="000000"/>
                </a:solidFill>
                <a:latin typeface="Arial"/>
                <a:ea typeface="Arial"/>
                <a:cs typeface="Arial"/>
                <a:sym typeface="Arial"/>
              </a:rPr>
              <a:t>Studio Code </a:t>
            </a:r>
            <a:r>
              <a:rPr lang="en" sz="4800" dirty="0" smtClean="0">
                <a:solidFill>
                  <a:srgbClr val="000000"/>
                </a:solidFill>
                <a:latin typeface="Arial"/>
                <a:ea typeface="Arial"/>
                <a:cs typeface="Arial"/>
                <a:sym typeface="Arial"/>
              </a:rPr>
              <a:t>  </a:t>
            </a:r>
            <a:endParaRPr sz="4800" dirty="0">
              <a:solidFill>
                <a:srgbClr val="000000"/>
              </a:solidFill>
              <a:latin typeface="Arial"/>
              <a:ea typeface="Arial"/>
              <a:cs typeface="Arial"/>
              <a:sym typeface="Arial"/>
            </a:endParaRPr>
          </a:p>
          <a:p>
            <a:pPr marL="0" lvl="0" indent="0" algn="l" rtl="0">
              <a:spcBef>
                <a:spcPts val="1200"/>
              </a:spcBef>
              <a:spcAft>
                <a:spcPts val="0"/>
              </a:spcAft>
              <a:buNone/>
            </a:pPr>
            <a:endParaRPr sz="1500" dirty="0">
              <a:solidFill>
                <a:srgbClr val="000000"/>
              </a:solidFill>
              <a:latin typeface="Arial"/>
              <a:ea typeface="Arial"/>
              <a:cs typeface="Arial"/>
              <a:sym typeface="Arial"/>
            </a:endParaRPr>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454850" y="1317300"/>
            <a:ext cx="3706500" cy="25089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990"/>
              <a:buNone/>
            </a:pPr>
            <a:r>
              <a:rPr lang="en" sz="2190" b="1" dirty="0">
                <a:latin typeface="Arial"/>
                <a:ea typeface="Arial"/>
                <a:cs typeface="Arial"/>
                <a:sym typeface="Arial"/>
              </a:rPr>
              <a:t>DATA SET DESCRIPTION</a:t>
            </a:r>
            <a:endParaRPr sz="2190" b="1" dirty="0">
              <a:latin typeface="Arial"/>
              <a:ea typeface="Arial"/>
              <a:cs typeface="Arial"/>
              <a:sym typeface="Arial"/>
            </a:endParaRPr>
          </a:p>
          <a:p>
            <a:pPr marL="0" lvl="0" indent="0" algn="l" rtl="0">
              <a:lnSpc>
                <a:spcPct val="115000"/>
              </a:lnSpc>
              <a:spcBef>
                <a:spcPts val="1800"/>
              </a:spcBef>
              <a:spcAft>
                <a:spcPts val="0"/>
              </a:spcAft>
              <a:buSzPts val="990"/>
              <a:buNone/>
            </a:pPr>
            <a:endParaRPr sz="2190" b="1" dirty="0">
              <a:latin typeface="Arial"/>
              <a:ea typeface="Arial"/>
              <a:cs typeface="Arial"/>
              <a:sym typeface="Arial"/>
            </a:endParaRPr>
          </a:p>
          <a:p>
            <a:pPr marL="0" lvl="0" indent="0" algn="l" rtl="0">
              <a:lnSpc>
                <a:spcPct val="115000"/>
              </a:lnSpc>
              <a:spcBef>
                <a:spcPts val="1800"/>
              </a:spcBef>
              <a:spcAft>
                <a:spcPts val="0"/>
              </a:spcAft>
              <a:buSzPts val="990"/>
              <a:buNone/>
            </a:pPr>
            <a:endParaRPr sz="2190" b="1" dirty="0">
              <a:latin typeface="Arial"/>
              <a:ea typeface="Arial"/>
              <a:cs typeface="Arial"/>
              <a:sym typeface="Arial"/>
            </a:endParaRPr>
          </a:p>
          <a:p>
            <a:pPr marL="0" lvl="0" indent="0" algn="l" rtl="0">
              <a:lnSpc>
                <a:spcPct val="115000"/>
              </a:lnSpc>
              <a:spcBef>
                <a:spcPts val="1800"/>
              </a:spcBef>
              <a:spcAft>
                <a:spcPts val="0"/>
              </a:spcAft>
              <a:buSzPts val="990"/>
              <a:buNone/>
            </a:pPr>
            <a:r>
              <a:rPr lang="en" sz="2190" b="1" dirty="0">
                <a:latin typeface="Arial"/>
                <a:ea typeface="Arial"/>
                <a:cs typeface="Arial"/>
                <a:sym typeface="Arial"/>
              </a:rPr>
              <a:t>Dataset Link :</a:t>
            </a:r>
            <a:endParaRPr sz="2190" b="1" dirty="0">
              <a:latin typeface="Arial"/>
              <a:ea typeface="Arial"/>
              <a:cs typeface="Arial"/>
              <a:sym typeface="Arial"/>
            </a:endParaRPr>
          </a:p>
          <a:p>
            <a:pPr marL="0" lvl="0" indent="0" algn="l" rtl="0">
              <a:spcBef>
                <a:spcPts val="400"/>
              </a:spcBef>
              <a:spcAft>
                <a:spcPts val="0"/>
              </a:spcAft>
              <a:buSzPts val="990"/>
              <a:buNone/>
            </a:pPr>
            <a:endParaRPr sz="2190" dirty="0"/>
          </a:p>
        </p:txBody>
      </p:sp>
      <p:sp>
        <p:nvSpPr>
          <p:cNvPr id="90" name="Google Shape;90;p17"/>
          <p:cNvSpPr txBox="1">
            <a:spLocks noGrp="1"/>
          </p:cNvSpPr>
          <p:nvPr>
            <p:ph type="body" idx="1"/>
          </p:nvPr>
        </p:nvSpPr>
        <p:spPr>
          <a:xfrm>
            <a:off x="4350600" y="100325"/>
            <a:ext cx="4733100" cy="4943100"/>
          </a:xfrm>
          <a:prstGeom prst="rect">
            <a:avLst/>
          </a:prstGeom>
        </p:spPr>
        <p:txBody>
          <a:bodyPr spcFirstLastPara="1" wrap="square" lIns="91425" tIns="91425" rIns="91425" bIns="91425" anchor="t" anchorCtr="0">
            <a:noAutofit/>
          </a:bodyPr>
          <a:lstStyle/>
          <a:p>
            <a:pPr marL="457200" lvl="0" indent="0" algn="l" rtl="0">
              <a:lnSpc>
                <a:spcPct val="95000"/>
              </a:lnSpc>
              <a:spcBef>
                <a:spcPts val="1200"/>
              </a:spcBef>
              <a:spcAft>
                <a:spcPts val="0"/>
              </a:spcAft>
              <a:buNone/>
            </a:pPr>
            <a:endParaRPr sz="1400"/>
          </a:p>
          <a:p>
            <a:pPr marL="457200" lvl="0" indent="-317500" algn="l" rtl="0">
              <a:lnSpc>
                <a:spcPct val="95000"/>
              </a:lnSpc>
              <a:spcBef>
                <a:spcPts val="1200"/>
              </a:spcBef>
              <a:spcAft>
                <a:spcPts val="0"/>
              </a:spcAft>
              <a:buSzPts val="1400"/>
              <a:buChar char="●"/>
            </a:pPr>
            <a:r>
              <a:rPr lang="en" sz="1400"/>
              <a:t>It contains transactions made by credit cards in </a:t>
            </a:r>
            <a:r>
              <a:rPr lang="en" sz="1400" u="sng"/>
              <a:t>September 2013 by European cardholders with in two days.</a:t>
            </a:r>
            <a:endParaRPr sz="1400" u="sng"/>
          </a:p>
          <a:p>
            <a:pPr marL="457200" lvl="0" indent="0" algn="l" rtl="0">
              <a:lnSpc>
                <a:spcPct val="95000"/>
              </a:lnSpc>
              <a:spcBef>
                <a:spcPts val="1200"/>
              </a:spcBef>
              <a:spcAft>
                <a:spcPts val="0"/>
              </a:spcAft>
              <a:buNone/>
            </a:pPr>
            <a:endParaRPr sz="1400" u="sng"/>
          </a:p>
          <a:p>
            <a:pPr marL="457200" lvl="0" indent="-317500" algn="l" rtl="0">
              <a:lnSpc>
                <a:spcPct val="95000"/>
              </a:lnSpc>
              <a:spcBef>
                <a:spcPts val="1200"/>
              </a:spcBef>
              <a:spcAft>
                <a:spcPts val="0"/>
              </a:spcAft>
              <a:buSzPts val="1400"/>
              <a:buChar char="●"/>
            </a:pPr>
            <a:r>
              <a:rPr lang="en" sz="1400"/>
              <a:t>This dataset we have 492 frauds out of 284,807 transactions. The dataset is</a:t>
            </a:r>
            <a:r>
              <a:rPr lang="en" sz="1400" u="sng"/>
              <a:t> highly unbalanced</a:t>
            </a:r>
            <a:r>
              <a:rPr lang="en" sz="1400"/>
              <a:t>, the positive class (frauds) account for 0.172% of all transactions.</a:t>
            </a:r>
            <a:endParaRPr sz="1400"/>
          </a:p>
          <a:p>
            <a:pPr marL="457200" lvl="0" indent="0" algn="l" rtl="0">
              <a:lnSpc>
                <a:spcPct val="95000"/>
              </a:lnSpc>
              <a:spcBef>
                <a:spcPts val="1200"/>
              </a:spcBef>
              <a:spcAft>
                <a:spcPts val="0"/>
              </a:spcAft>
              <a:buNone/>
            </a:pPr>
            <a:endParaRPr sz="1400"/>
          </a:p>
          <a:p>
            <a:pPr marL="457200" lvl="0" indent="-317500" algn="l" rtl="0">
              <a:lnSpc>
                <a:spcPct val="95000"/>
              </a:lnSpc>
              <a:spcBef>
                <a:spcPts val="1200"/>
              </a:spcBef>
              <a:spcAft>
                <a:spcPts val="0"/>
              </a:spcAft>
              <a:buSzPts val="1400"/>
              <a:buChar char="●"/>
            </a:pPr>
            <a:r>
              <a:rPr lang="en" sz="1400"/>
              <a:t>Unfortunately, due to confidentiality issues, we dont have original features ,Features V1, V2, … V28 are the principal components obtained with PCA.</a:t>
            </a:r>
            <a:endParaRPr sz="1400"/>
          </a:p>
          <a:p>
            <a:pPr marL="457200" lvl="0" indent="0" algn="l" rtl="0">
              <a:lnSpc>
                <a:spcPct val="95000"/>
              </a:lnSpc>
              <a:spcBef>
                <a:spcPts val="1200"/>
              </a:spcBef>
              <a:spcAft>
                <a:spcPts val="0"/>
              </a:spcAft>
              <a:buNone/>
            </a:pPr>
            <a:endParaRPr sz="1400"/>
          </a:p>
          <a:p>
            <a:pPr marL="457200" lvl="0" indent="-317500" algn="l" rtl="0">
              <a:lnSpc>
                <a:spcPct val="95000"/>
              </a:lnSpc>
              <a:spcBef>
                <a:spcPts val="1200"/>
              </a:spcBef>
              <a:spcAft>
                <a:spcPts val="0"/>
              </a:spcAft>
              <a:buSzPts val="1400"/>
              <a:buChar char="●"/>
            </a:pPr>
            <a:r>
              <a:rPr lang="en" sz="1400"/>
              <a:t> The only features which have not been transformed with PCA are 'Time' and 'Amount'.</a:t>
            </a:r>
            <a:endParaRPr sz="1400"/>
          </a:p>
          <a:p>
            <a:pPr marL="457200" lvl="0" indent="0" algn="l" rtl="0">
              <a:lnSpc>
                <a:spcPct val="95000"/>
              </a:lnSpc>
              <a:spcBef>
                <a:spcPts val="1200"/>
              </a:spcBef>
              <a:spcAft>
                <a:spcPts val="0"/>
              </a:spcAft>
              <a:buNone/>
            </a:pPr>
            <a:r>
              <a:rPr lang="en" sz="1400"/>
              <a:t> </a:t>
            </a:r>
            <a:endParaRPr sz="1400"/>
          </a:p>
          <a:p>
            <a:pPr marL="0" lvl="0" indent="0" algn="l" rtl="0">
              <a:lnSpc>
                <a:spcPct val="95000"/>
              </a:lnSpc>
              <a:spcBef>
                <a:spcPts val="1200"/>
              </a:spcBef>
              <a:spcAft>
                <a:spcPts val="0"/>
              </a:spcAft>
              <a:buNone/>
            </a:pPr>
            <a:r>
              <a:rPr lang="en" sz="1400"/>
              <a:t> </a:t>
            </a:r>
            <a:endParaRPr sz="1400"/>
          </a:p>
          <a:p>
            <a:pPr marL="0" lvl="0" indent="0" algn="l" rtl="0">
              <a:lnSpc>
                <a:spcPct val="95000"/>
              </a:lnSpc>
              <a:spcBef>
                <a:spcPts val="1200"/>
              </a:spcBef>
              <a:spcAft>
                <a:spcPts val="1200"/>
              </a:spcAft>
              <a:buNone/>
            </a:pPr>
            <a:endParaRPr sz="1400"/>
          </a:p>
        </p:txBody>
      </p:sp>
      <p:sp>
        <p:nvSpPr>
          <p:cNvPr id="91" name="Google Shape;91;p17"/>
          <p:cNvSpPr txBox="1"/>
          <p:nvPr/>
        </p:nvSpPr>
        <p:spPr>
          <a:xfrm>
            <a:off x="1630950" y="3993750"/>
            <a:ext cx="2385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Roboto"/>
                <a:ea typeface="Roboto"/>
                <a:cs typeface="Roboto"/>
                <a:sym typeface="Roboto"/>
              </a:rPr>
              <a:t>https://www.kaggle.com/datasets/mlg-ulb/creditcardfraud</a:t>
            </a:r>
            <a:endParaRPr dirty="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0"/>
              </a:spcAft>
              <a:buNone/>
            </a:pPr>
            <a:r>
              <a:rPr lang="en" sz="2200" b="1">
                <a:latin typeface="Arial"/>
                <a:ea typeface="Arial"/>
                <a:cs typeface="Arial"/>
                <a:sym typeface="Arial"/>
              </a:rPr>
              <a:t>PROPOSED METHOD</a:t>
            </a:r>
            <a:endParaRPr sz="2200" b="1">
              <a:latin typeface="Arial"/>
              <a:ea typeface="Arial"/>
              <a:cs typeface="Arial"/>
              <a:sym typeface="Arial"/>
            </a:endParaRPr>
          </a:p>
          <a:p>
            <a:pPr marL="0" lvl="0" indent="0" algn="l" rtl="0">
              <a:spcBef>
                <a:spcPts val="400"/>
              </a:spcBef>
              <a:spcAft>
                <a:spcPts val="0"/>
              </a:spcAft>
              <a:buNone/>
            </a:pPr>
            <a:endParaRPr sz="2200"/>
          </a:p>
        </p:txBody>
      </p:sp>
      <p:sp>
        <p:nvSpPr>
          <p:cNvPr id="97" name="Google Shape;97;p18"/>
          <p:cNvSpPr txBox="1">
            <a:spLocks noGrp="1"/>
          </p:cNvSpPr>
          <p:nvPr>
            <p:ph type="body" idx="1"/>
          </p:nvPr>
        </p:nvSpPr>
        <p:spPr>
          <a:xfrm>
            <a:off x="4606575" y="158025"/>
            <a:ext cx="4166400" cy="40986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457200" lvl="0" indent="-311150" algn="l" rtl="0">
              <a:spcBef>
                <a:spcPts val="1200"/>
              </a:spcBef>
              <a:spcAft>
                <a:spcPts val="0"/>
              </a:spcAft>
              <a:buSzPts val="1300"/>
              <a:buChar char="●"/>
            </a:pPr>
            <a:r>
              <a:rPr lang="en" dirty="0"/>
              <a:t>The proposed techniques emphasizes on detecting Credit Card Fraudulent transactions whether it is a genuine/nonfraud or a fraud transaction </a:t>
            </a:r>
          </a:p>
          <a:p>
            <a:pPr marL="457200" lvl="0" indent="-311150" algn="l" rtl="0">
              <a:spcBef>
                <a:spcPts val="1200"/>
              </a:spcBef>
              <a:spcAft>
                <a:spcPts val="0"/>
              </a:spcAft>
              <a:buSzPts val="1300"/>
              <a:buChar char="●"/>
            </a:pPr>
            <a:r>
              <a:rPr lang="en" dirty="0" smtClean="0"/>
              <a:t> </a:t>
            </a:r>
            <a:r>
              <a:rPr lang="en" dirty="0"/>
              <a:t>T</a:t>
            </a:r>
            <a:r>
              <a:rPr lang="en" dirty="0" smtClean="0"/>
              <a:t>he </a:t>
            </a:r>
            <a:r>
              <a:rPr lang="en" dirty="0"/>
              <a:t>approaches used to separate fraud and non-fraud are KNN,  Logistic regression, Random forest </a:t>
            </a:r>
            <a:r>
              <a:rPr lang="en" dirty="0" smtClean="0"/>
              <a:t>.</a:t>
            </a:r>
          </a:p>
          <a:p>
            <a:pPr marL="457200" lvl="0" indent="-311150" algn="l" rtl="0">
              <a:spcBef>
                <a:spcPts val="1200"/>
              </a:spcBef>
              <a:spcAft>
                <a:spcPts val="0"/>
              </a:spcAft>
              <a:buSzPts val="1300"/>
              <a:buChar char="●"/>
            </a:pPr>
            <a:r>
              <a:rPr lang="en" dirty="0" smtClean="0"/>
              <a:t> </a:t>
            </a:r>
            <a:r>
              <a:rPr lang="en" dirty="0"/>
              <a:t>Finally we will observe which approach is best for detecting credit card frauds. The system architecture has following </a:t>
            </a:r>
            <a:r>
              <a:rPr lang="en" dirty="0" smtClean="0"/>
              <a:t>steps given on next slide </a:t>
            </a:r>
            <a:endParaRPr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190000" y="233925"/>
            <a:ext cx="8642400" cy="890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800"/>
              </a:spcBef>
              <a:spcAft>
                <a:spcPts val="0"/>
              </a:spcAft>
              <a:buNone/>
            </a:pPr>
            <a:r>
              <a:rPr lang="en" sz="1600" b="1">
                <a:latin typeface="Arial"/>
                <a:ea typeface="Arial"/>
                <a:cs typeface="Arial"/>
                <a:sym typeface="Arial"/>
              </a:rPr>
              <a:t> </a:t>
            </a:r>
            <a:endParaRPr sz="1400" b="1">
              <a:latin typeface="Arial"/>
              <a:ea typeface="Arial"/>
              <a:cs typeface="Arial"/>
              <a:sym typeface="Arial"/>
            </a:endParaRPr>
          </a:p>
          <a:p>
            <a:pPr marL="0" lvl="0" indent="0" algn="l" rtl="0">
              <a:spcBef>
                <a:spcPts val="400"/>
              </a:spcBef>
              <a:spcAft>
                <a:spcPts val="0"/>
              </a:spcAft>
              <a:buNone/>
            </a:pPr>
            <a:r>
              <a:rPr lang="en"/>
              <a:t>Project  Work-Flow  /  Life Cycle  </a:t>
            </a:r>
            <a:endParaRPr/>
          </a:p>
        </p:txBody>
      </p:sp>
      <p:sp>
        <p:nvSpPr>
          <p:cNvPr id="103" name="Google Shape;103;p19"/>
          <p:cNvSpPr txBox="1">
            <a:spLocks noGrp="1"/>
          </p:cNvSpPr>
          <p:nvPr>
            <p:ph type="body" idx="1"/>
          </p:nvPr>
        </p:nvSpPr>
        <p:spPr>
          <a:xfrm>
            <a:off x="-171775" y="1332750"/>
            <a:ext cx="4353900" cy="1953600"/>
          </a:xfrm>
          <a:prstGeom prst="rect">
            <a:avLst/>
          </a:prstGeom>
        </p:spPr>
        <p:txBody>
          <a:bodyPr spcFirstLastPara="1" wrap="square" lIns="91425" tIns="91425" rIns="91425" bIns="91425" anchor="t" anchorCtr="0">
            <a:noAutofit/>
          </a:bodyPr>
          <a:lstStyle/>
          <a:p>
            <a:pPr marL="457200" lvl="0" indent="0" algn="l" rtl="0">
              <a:lnSpc>
                <a:spcPct val="95000"/>
              </a:lnSpc>
              <a:spcBef>
                <a:spcPts val="1200"/>
              </a:spcBef>
              <a:spcAft>
                <a:spcPts val="0"/>
              </a:spcAft>
              <a:buNone/>
            </a:pPr>
            <a:r>
              <a:rPr lang="en" sz="1400"/>
              <a:t>1.Import of Necessary Packages</a:t>
            </a:r>
            <a:endParaRPr sz="1400"/>
          </a:p>
          <a:p>
            <a:pPr marL="457200" lvl="0" indent="0" algn="l" rtl="0">
              <a:lnSpc>
                <a:spcPct val="95000"/>
              </a:lnSpc>
              <a:spcBef>
                <a:spcPts val="1200"/>
              </a:spcBef>
              <a:spcAft>
                <a:spcPts val="0"/>
              </a:spcAft>
              <a:buNone/>
            </a:pPr>
            <a:r>
              <a:rPr lang="en" sz="1400"/>
              <a:t>2.Read the Dataset</a:t>
            </a:r>
            <a:endParaRPr sz="1400"/>
          </a:p>
          <a:p>
            <a:pPr marL="457200" lvl="0" indent="0" algn="l" rtl="0">
              <a:lnSpc>
                <a:spcPct val="95000"/>
              </a:lnSpc>
              <a:spcBef>
                <a:spcPts val="1200"/>
              </a:spcBef>
              <a:spcAft>
                <a:spcPts val="0"/>
              </a:spcAft>
              <a:buNone/>
            </a:pPr>
            <a:r>
              <a:rPr lang="en" sz="1400"/>
              <a:t>3.Exploratory Data Analysis i.e. finding null            values, duplicate values , data wrangling , transformation and also visualization  etc.</a:t>
            </a:r>
            <a:endParaRPr sz="1400"/>
          </a:p>
          <a:p>
            <a:pPr marL="0" lvl="0" indent="0" algn="l" rtl="0">
              <a:lnSpc>
                <a:spcPct val="95000"/>
              </a:lnSpc>
              <a:spcBef>
                <a:spcPts val="1200"/>
              </a:spcBef>
              <a:spcAft>
                <a:spcPts val="0"/>
              </a:spcAft>
              <a:buSzPts val="440"/>
              <a:buNone/>
            </a:pPr>
            <a:endParaRPr sz="1320"/>
          </a:p>
          <a:p>
            <a:pPr marL="0" lvl="0" indent="0" algn="l" rtl="0">
              <a:lnSpc>
                <a:spcPct val="95000"/>
              </a:lnSpc>
              <a:spcBef>
                <a:spcPts val="1200"/>
              </a:spcBef>
              <a:spcAft>
                <a:spcPts val="1200"/>
              </a:spcAft>
              <a:buSzPts val="440"/>
              <a:buNone/>
            </a:pPr>
            <a:endParaRPr sz="1320"/>
          </a:p>
        </p:txBody>
      </p:sp>
      <p:sp>
        <p:nvSpPr>
          <p:cNvPr id="104" name="Google Shape;104;p19"/>
          <p:cNvSpPr txBox="1">
            <a:spLocks noGrp="1"/>
          </p:cNvSpPr>
          <p:nvPr>
            <p:ph type="body" idx="2"/>
          </p:nvPr>
        </p:nvSpPr>
        <p:spPr>
          <a:xfrm>
            <a:off x="4182125" y="1235850"/>
            <a:ext cx="4503900" cy="20505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SzPts val="852"/>
              <a:buNone/>
            </a:pPr>
            <a:r>
              <a:rPr lang="en" sz="1400"/>
              <a:t> 4. Selecting Features (X) and the Target (y) columns train Test Split will split the whole dataset into train and test data</a:t>
            </a:r>
            <a:endParaRPr sz="1400"/>
          </a:p>
          <a:p>
            <a:pPr marL="0" lvl="0" indent="0" algn="l" rtl="0">
              <a:lnSpc>
                <a:spcPct val="105000"/>
              </a:lnSpc>
              <a:spcBef>
                <a:spcPts val="1200"/>
              </a:spcBef>
              <a:spcAft>
                <a:spcPts val="0"/>
              </a:spcAft>
              <a:buSzPts val="852"/>
              <a:buNone/>
            </a:pPr>
            <a:r>
              <a:rPr lang="en" sz="1400"/>
              <a:t>5. Build the model i.e. Training the model</a:t>
            </a:r>
            <a:endParaRPr sz="1400"/>
          </a:p>
          <a:p>
            <a:pPr marL="0" lvl="0" indent="0" algn="l" rtl="0">
              <a:lnSpc>
                <a:spcPct val="105000"/>
              </a:lnSpc>
              <a:spcBef>
                <a:spcPts val="1200"/>
              </a:spcBef>
              <a:spcAft>
                <a:spcPts val="0"/>
              </a:spcAft>
              <a:buSzPts val="852"/>
              <a:buNone/>
            </a:pPr>
            <a:r>
              <a:rPr lang="en" sz="1400"/>
              <a:t> 6.Test the model i.e. Model prediction</a:t>
            </a:r>
            <a:endParaRPr sz="1400"/>
          </a:p>
          <a:p>
            <a:pPr marL="0" lvl="0" indent="0" algn="l" rtl="0">
              <a:lnSpc>
                <a:spcPct val="105000"/>
              </a:lnSpc>
              <a:spcBef>
                <a:spcPts val="1200"/>
              </a:spcBef>
              <a:spcAft>
                <a:spcPts val="1200"/>
              </a:spcAft>
              <a:buSzPts val="852"/>
              <a:buNone/>
            </a:pPr>
            <a:r>
              <a:rPr lang="en" sz="1400"/>
              <a:t> 7. Evaluation of the system i.e. Accuracy score, F1- score etc.</a:t>
            </a:r>
            <a:endParaRPr sz="1400"/>
          </a:p>
        </p:txBody>
      </p:sp>
      <p:pic>
        <p:nvPicPr>
          <p:cNvPr id="105" name="Google Shape;105;p19"/>
          <p:cNvPicPr preferRelativeResize="0"/>
          <p:nvPr/>
        </p:nvPicPr>
        <p:blipFill>
          <a:blip r:embed="rId3">
            <a:alphaModFix/>
          </a:blip>
          <a:stretch>
            <a:fillRect/>
          </a:stretch>
        </p:blipFill>
        <p:spPr>
          <a:xfrm>
            <a:off x="352775" y="3494475"/>
            <a:ext cx="5694446" cy="137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25" y="500925"/>
            <a:ext cx="3914700" cy="26436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800"/>
              </a:spcBef>
              <a:spcAft>
                <a:spcPts val="0"/>
              </a:spcAft>
              <a:buNone/>
            </a:pPr>
            <a:r>
              <a:rPr lang="en" sz="700" b="1" dirty="0">
                <a:latin typeface="Times New Roman"/>
                <a:ea typeface="Times New Roman"/>
                <a:cs typeface="Times New Roman"/>
                <a:sym typeface="Times New Roman"/>
              </a:rPr>
              <a:t>	</a:t>
            </a:r>
            <a:r>
              <a:rPr lang="en" sz="2633" b="1" dirty="0">
                <a:latin typeface="Arial"/>
                <a:ea typeface="Arial"/>
                <a:cs typeface="Arial"/>
                <a:sym typeface="Arial"/>
              </a:rPr>
              <a:t>Algorithms Used</a:t>
            </a:r>
            <a:endParaRPr sz="2633" b="1" dirty="0">
              <a:latin typeface="Arial"/>
              <a:ea typeface="Arial"/>
              <a:cs typeface="Arial"/>
              <a:sym typeface="Arial"/>
            </a:endParaRPr>
          </a:p>
          <a:p>
            <a:pPr marL="279400" lvl="0" indent="-279400" algn="l" rtl="0">
              <a:lnSpc>
                <a:spcPct val="115000"/>
              </a:lnSpc>
              <a:spcBef>
                <a:spcPts val="1200"/>
              </a:spcBef>
              <a:spcAft>
                <a:spcPts val="0"/>
              </a:spcAft>
              <a:buNone/>
            </a:pPr>
            <a:r>
              <a:rPr lang="en" sz="2033" b="1" dirty="0">
                <a:latin typeface="Arial"/>
                <a:ea typeface="Arial"/>
                <a:cs typeface="Arial"/>
                <a:sym typeface="Arial"/>
              </a:rPr>
              <a:t>·</a:t>
            </a:r>
            <a:r>
              <a:rPr lang="en" sz="1633" b="1" dirty="0">
                <a:latin typeface="Times New Roman"/>
                <a:ea typeface="Times New Roman"/>
                <a:cs typeface="Times New Roman"/>
                <a:sym typeface="Times New Roman"/>
              </a:rPr>
              <a:t>          </a:t>
            </a:r>
            <a:r>
              <a:rPr lang="en" sz="2033" b="1" dirty="0">
                <a:latin typeface="Arial"/>
                <a:ea typeface="Arial"/>
                <a:cs typeface="Arial"/>
                <a:sym typeface="Arial"/>
              </a:rPr>
              <a:t>K-Nearest Neighbor(KNN)</a:t>
            </a:r>
            <a:endParaRPr sz="2033" b="1" dirty="0">
              <a:latin typeface="Arial"/>
              <a:ea typeface="Arial"/>
              <a:cs typeface="Arial"/>
              <a:sym typeface="Arial"/>
            </a:endParaRPr>
          </a:p>
          <a:p>
            <a:pPr marL="279400" lvl="0" indent="-279400" algn="l" rtl="0">
              <a:lnSpc>
                <a:spcPct val="115000"/>
              </a:lnSpc>
              <a:spcBef>
                <a:spcPts val="1200"/>
              </a:spcBef>
              <a:spcAft>
                <a:spcPts val="0"/>
              </a:spcAft>
              <a:buNone/>
            </a:pPr>
            <a:r>
              <a:rPr lang="en" sz="2033" b="1" dirty="0">
                <a:latin typeface="Arial"/>
                <a:ea typeface="Arial"/>
                <a:cs typeface="Arial"/>
                <a:sym typeface="Arial"/>
              </a:rPr>
              <a:t>·</a:t>
            </a:r>
            <a:r>
              <a:rPr lang="en" sz="1633" b="1" dirty="0">
                <a:latin typeface="Times New Roman"/>
                <a:ea typeface="Times New Roman"/>
                <a:cs typeface="Times New Roman"/>
                <a:sym typeface="Times New Roman"/>
              </a:rPr>
              <a:t>          </a:t>
            </a:r>
            <a:r>
              <a:rPr lang="en" sz="2033" b="1" dirty="0">
                <a:latin typeface="Arial"/>
                <a:ea typeface="Arial"/>
                <a:cs typeface="Arial"/>
                <a:sym typeface="Arial"/>
              </a:rPr>
              <a:t>Random Forest</a:t>
            </a:r>
            <a:endParaRPr sz="2033" b="1" dirty="0">
              <a:latin typeface="Arial"/>
              <a:ea typeface="Arial"/>
              <a:cs typeface="Arial"/>
              <a:sym typeface="Arial"/>
            </a:endParaRPr>
          </a:p>
          <a:p>
            <a:pPr marL="279400" lvl="0" indent="-279400" algn="l" rtl="0">
              <a:lnSpc>
                <a:spcPct val="115000"/>
              </a:lnSpc>
              <a:spcBef>
                <a:spcPts val="1200"/>
              </a:spcBef>
              <a:spcAft>
                <a:spcPts val="0"/>
              </a:spcAft>
              <a:buNone/>
            </a:pPr>
            <a:r>
              <a:rPr lang="en" sz="2033" b="1" dirty="0">
                <a:latin typeface="Arial"/>
                <a:ea typeface="Arial"/>
                <a:cs typeface="Arial"/>
                <a:sym typeface="Arial"/>
              </a:rPr>
              <a:t>·</a:t>
            </a:r>
            <a:r>
              <a:rPr lang="en" sz="1633" b="1" dirty="0">
                <a:latin typeface="Times New Roman"/>
                <a:ea typeface="Times New Roman"/>
                <a:cs typeface="Times New Roman"/>
                <a:sym typeface="Times New Roman"/>
              </a:rPr>
              <a:t>          </a:t>
            </a:r>
            <a:r>
              <a:rPr lang="en" sz="2033" b="1" dirty="0">
                <a:latin typeface="Arial"/>
                <a:ea typeface="Arial"/>
                <a:cs typeface="Arial"/>
                <a:sym typeface="Arial"/>
              </a:rPr>
              <a:t>Logistic Regression</a:t>
            </a:r>
            <a:endParaRPr sz="2033" b="1" dirty="0">
              <a:latin typeface="Arial"/>
              <a:ea typeface="Arial"/>
              <a:cs typeface="Arial"/>
              <a:sym typeface="Arial"/>
            </a:endParaRPr>
          </a:p>
          <a:p>
            <a:pPr marL="0" lvl="0" indent="0" algn="l" rtl="0">
              <a:spcBef>
                <a:spcPts val="1200"/>
              </a:spcBef>
              <a:spcAft>
                <a:spcPts val="0"/>
              </a:spcAft>
              <a:buNone/>
            </a:pPr>
            <a:endParaRPr b="1" dirty="0"/>
          </a:p>
        </p:txBody>
      </p:sp>
      <p:sp>
        <p:nvSpPr>
          <p:cNvPr id="111" name="Google Shape;111;p20"/>
          <p:cNvSpPr txBox="1">
            <a:spLocks noGrp="1"/>
          </p:cNvSpPr>
          <p:nvPr>
            <p:ph type="body" idx="1"/>
          </p:nvPr>
        </p:nvSpPr>
        <p:spPr>
          <a:xfrm>
            <a:off x="4246675" y="71725"/>
            <a:ext cx="4733100" cy="2776800"/>
          </a:xfrm>
          <a:prstGeom prst="rect">
            <a:avLst/>
          </a:prstGeom>
        </p:spPr>
        <p:txBody>
          <a:bodyPr spcFirstLastPara="1" wrap="square" lIns="91425" tIns="91425" rIns="91425" bIns="91425" anchor="t" anchorCtr="0">
            <a:normAutofit fontScale="25000" lnSpcReduction="20000"/>
          </a:bodyPr>
          <a:lstStyle/>
          <a:p>
            <a:pPr marL="457200" lvl="0" indent="0" algn="l" rtl="0">
              <a:spcBef>
                <a:spcPts val="2400"/>
              </a:spcBef>
              <a:spcAft>
                <a:spcPts val="0"/>
              </a:spcAft>
              <a:buNone/>
            </a:pPr>
            <a:r>
              <a:rPr lang="en" sz="3121">
                <a:solidFill>
                  <a:srgbClr val="000000"/>
                </a:solidFill>
                <a:latin typeface="Arial"/>
                <a:ea typeface="Arial"/>
                <a:cs typeface="Arial"/>
                <a:sym typeface="Arial"/>
              </a:rPr>
              <a:t>  </a:t>
            </a:r>
            <a:r>
              <a:rPr lang="en" sz="5336" b="1">
                <a:solidFill>
                  <a:srgbClr val="000000"/>
                </a:solidFill>
                <a:latin typeface="Arial"/>
                <a:ea typeface="Arial"/>
                <a:cs typeface="Arial"/>
                <a:sym typeface="Arial"/>
              </a:rPr>
              <a:t>K-Nearest Neighbor</a:t>
            </a:r>
            <a:endParaRPr sz="5336" b="1">
              <a:solidFill>
                <a:srgbClr val="000000"/>
              </a:solidFill>
              <a:latin typeface="Arial"/>
              <a:ea typeface="Arial"/>
              <a:cs typeface="Arial"/>
              <a:sym typeface="Arial"/>
            </a:endParaRPr>
          </a:p>
          <a:p>
            <a:pPr marL="457200" lvl="0" indent="-307658" algn="just" rtl="0">
              <a:lnSpc>
                <a:spcPct val="170454"/>
              </a:lnSpc>
              <a:spcBef>
                <a:spcPts val="600"/>
              </a:spcBef>
              <a:spcAft>
                <a:spcPts val="0"/>
              </a:spcAft>
              <a:buClr>
                <a:srgbClr val="000000"/>
              </a:buClr>
              <a:buSzPct val="98031"/>
              <a:buFont typeface="Arial"/>
              <a:buChar char="●"/>
            </a:pPr>
            <a:r>
              <a:rPr lang="en" sz="5080">
                <a:solidFill>
                  <a:srgbClr val="000000"/>
                </a:solidFill>
                <a:highlight>
                  <a:srgbClr val="FFFFFF"/>
                </a:highlight>
                <a:latin typeface="Arial"/>
                <a:ea typeface="Arial"/>
                <a:cs typeface="Arial"/>
                <a:sym typeface="Arial"/>
              </a:rPr>
              <a:t>K-Nearest Neighbour is one of the simplest Machine Learning algorithms based on Supervised Learning technique.</a:t>
            </a:r>
            <a:endParaRPr sz="5080">
              <a:solidFill>
                <a:srgbClr val="000000"/>
              </a:solidFill>
              <a:highlight>
                <a:srgbClr val="FFFFFF"/>
              </a:highlight>
              <a:latin typeface="Arial"/>
              <a:ea typeface="Arial"/>
              <a:cs typeface="Arial"/>
              <a:sym typeface="Arial"/>
            </a:endParaRPr>
          </a:p>
          <a:p>
            <a:pPr marL="457200" lvl="0" indent="-301308" algn="just" rtl="0">
              <a:lnSpc>
                <a:spcPct val="170454"/>
              </a:lnSpc>
              <a:spcBef>
                <a:spcPts val="0"/>
              </a:spcBef>
              <a:spcAft>
                <a:spcPts val="0"/>
              </a:spcAft>
              <a:buClr>
                <a:srgbClr val="000000"/>
              </a:buClr>
              <a:buSzPct val="90157"/>
              <a:buFont typeface="Arial"/>
              <a:buChar char="●"/>
            </a:pPr>
            <a:r>
              <a:rPr lang="en" sz="5080">
                <a:solidFill>
                  <a:srgbClr val="000000"/>
                </a:solidFill>
                <a:highlight>
                  <a:srgbClr val="FFFFFF"/>
                </a:highlight>
                <a:latin typeface="Arial"/>
                <a:ea typeface="Arial"/>
                <a:cs typeface="Arial"/>
                <a:sym typeface="Arial"/>
              </a:rPr>
              <a:t>K-NN algorithm stores all the available data and classifies a new data point based on the similarity. This means when new data appears then it can be easily classified into a well suite category by using K- NN algorithm</a:t>
            </a:r>
            <a:r>
              <a:rPr lang="en" sz="4659">
                <a:solidFill>
                  <a:srgbClr val="000000"/>
                </a:solidFill>
                <a:highlight>
                  <a:srgbClr val="FFFFFF"/>
                </a:highlight>
                <a:latin typeface="Arial"/>
                <a:ea typeface="Arial"/>
                <a:cs typeface="Arial"/>
                <a:sym typeface="Arial"/>
              </a:rPr>
              <a:t>.</a:t>
            </a:r>
            <a:endParaRPr sz="4659">
              <a:solidFill>
                <a:srgbClr val="000000"/>
              </a:solidFill>
              <a:highlight>
                <a:srgbClr val="FFFFFF"/>
              </a:highlight>
              <a:latin typeface="Arial"/>
              <a:ea typeface="Arial"/>
              <a:cs typeface="Arial"/>
              <a:sym typeface="Arial"/>
            </a:endParaRPr>
          </a:p>
          <a:p>
            <a:pPr marL="457200" lvl="0" indent="0" algn="just" rtl="0">
              <a:lnSpc>
                <a:spcPct val="170454"/>
              </a:lnSpc>
              <a:spcBef>
                <a:spcPts val="1200"/>
              </a:spcBef>
              <a:spcAft>
                <a:spcPts val="0"/>
              </a:spcAft>
              <a:buNone/>
            </a:pPr>
            <a:endParaRPr sz="3415">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
        <p:nvSpPr>
          <p:cNvPr id="112" name="Google Shape;112;p20"/>
          <p:cNvSpPr txBox="1"/>
          <p:nvPr/>
        </p:nvSpPr>
        <p:spPr>
          <a:xfrm>
            <a:off x="4419325" y="2762725"/>
            <a:ext cx="4387800" cy="2678100"/>
          </a:xfrm>
          <a:prstGeom prst="rect">
            <a:avLst/>
          </a:prstGeom>
          <a:noFill/>
          <a:ln>
            <a:noFill/>
          </a:ln>
        </p:spPr>
        <p:txBody>
          <a:bodyPr spcFirstLastPara="1" wrap="square" lIns="91425" tIns="91425" rIns="91425" bIns="91425" anchor="t" anchorCtr="0">
            <a:spAutoFit/>
          </a:bodyPr>
          <a:lstStyle/>
          <a:p>
            <a:pPr marL="228600" lvl="0" indent="0" algn="just" rtl="0">
              <a:lnSpc>
                <a:spcPct val="67826"/>
              </a:lnSpc>
              <a:spcBef>
                <a:spcPts val="400"/>
              </a:spcBef>
              <a:spcAft>
                <a:spcPts val="0"/>
              </a:spcAft>
              <a:buNone/>
            </a:pPr>
            <a:r>
              <a:rPr lang="en" sz="1300" b="1">
                <a:highlight>
                  <a:srgbClr val="FFFFFF"/>
                </a:highlight>
              </a:rPr>
              <a:t>Random Forest Algorithm</a:t>
            </a:r>
            <a:endParaRPr sz="1300" b="1">
              <a:highlight>
                <a:srgbClr val="FFFFFF"/>
              </a:highlight>
            </a:endParaRPr>
          </a:p>
          <a:p>
            <a:pPr marL="457200" lvl="0" indent="-307975" algn="just" rtl="0">
              <a:lnSpc>
                <a:spcPct val="115000"/>
              </a:lnSpc>
              <a:spcBef>
                <a:spcPts val="1200"/>
              </a:spcBef>
              <a:spcAft>
                <a:spcPts val="0"/>
              </a:spcAft>
              <a:buSzPts val="1250"/>
              <a:buChar char="●"/>
            </a:pPr>
            <a:r>
              <a:rPr lang="en" sz="1250">
                <a:highlight>
                  <a:srgbClr val="FFFFFF"/>
                </a:highlight>
              </a:rPr>
              <a:t>Random Forest is a popular machine learning algorithm that belongs to the supervised learning technique. It can be used for both Classification and Regression problems in ML. It is based on the concept of </a:t>
            </a:r>
            <a:r>
              <a:rPr lang="en" sz="1250" b="1">
                <a:highlight>
                  <a:srgbClr val="FFFFFF"/>
                </a:highlight>
              </a:rPr>
              <a:t>ensemble learning,</a:t>
            </a:r>
            <a:r>
              <a:rPr lang="en" sz="1250">
                <a:highlight>
                  <a:srgbClr val="FFFFFF"/>
                </a:highlight>
              </a:rPr>
              <a:t> which is a process of </a:t>
            </a:r>
            <a:r>
              <a:rPr lang="en" sz="1250" i="1">
                <a:highlight>
                  <a:srgbClr val="FFFFFF"/>
                </a:highlight>
              </a:rPr>
              <a:t>combining multiple classifiers to solve a complex problem and to improve the performance of the model.</a:t>
            </a:r>
            <a:endParaRPr sz="1250" i="1">
              <a:highlight>
                <a:srgbClr val="FFFFFF"/>
              </a:highlight>
            </a:endParaRPr>
          </a:p>
          <a:p>
            <a:pPr marL="0" lvl="0" indent="0" algn="l" rtl="0">
              <a:spcBef>
                <a:spcPts val="1200"/>
              </a:spcBef>
              <a:spcAft>
                <a:spcPts val="0"/>
              </a:spcAft>
              <a:buNone/>
            </a:pPr>
            <a:endParaRPr>
              <a:latin typeface="Roboto"/>
              <a:ea typeface="Roboto"/>
              <a:cs typeface="Roboto"/>
              <a:sym typeface="Roboto"/>
            </a:endParaRPr>
          </a:p>
        </p:txBody>
      </p:sp>
      <p:sp>
        <p:nvSpPr>
          <p:cNvPr id="2" name="TextBox 1"/>
          <p:cNvSpPr txBox="1"/>
          <p:nvPr/>
        </p:nvSpPr>
        <p:spPr>
          <a:xfrm>
            <a:off x="1302287" y="4007075"/>
            <a:ext cx="2809875" cy="984885"/>
          </a:xfrm>
          <a:prstGeom prst="rect">
            <a:avLst/>
          </a:prstGeom>
          <a:noFill/>
        </p:spPr>
        <p:txBody>
          <a:bodyPr wrap="square" rtlCol="0">
            <a:spAutoFit/>
          </a:bodyPr>
          <a:lstStyle/>
          <a:p>
            <a:r>
              <a:rPr lang="en-IN" sz="1600" dirty="0" err="1" smtClean="0">
                <a:solidFill>
                  <a:schemeClr val="bg1"/>
                </a:solidFill>
              </a:rPr>
              <a:t>Colab</a:t>
            </a:r>
            <a:r>
              <a:rPr lang="en-IN" sz="1600" dirty="0" smtClean="0">
                <a:solidFill>
                  <a:schemeClr val="bg1"/>
                </a:solidFill>
              </a:rPr>
              <a:t> link : </a:t>
            </a:r>
          </a:p>
          <a:p>
            <a:r>
              <a:rPr lang="en-IN" dirty="0" smtClean="0">
                <a:solidFill>
                  <a:schemeClr val="bg1"/>
                </a:solidFill>
              </a:rPr>
              <a:t>https</a:t>
            </a:r>
            <a:r>
              <a:rPr lang="en-IN" dirty="0">
                <a:solidFill>
                  <a:schemeClr val="bg1"/>
                </a:solidFill>
              </a:rPr>
              <a:t>://colab.research.google.com/drive/1qplcohNAf1fLYFMgHWzsjbxkzcApiAvL?usp=sharing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Working of KNN AND Random Forest</a:t>
            </a:r>
            <a:endParaRPr/>
          </a:p>
        </p:txBody>
      </p:sp>
      <p:sp>
        <p:nvSpPr>
          <p:cNvPr id="118" name="Google Shape;118;p21"/>
          <p:cNvSpPr txBox="1"/>
          <p:nvPr/>
        </p:nvSpPr>
        <p:spPr>
          <a:xfrm>
            <a:off x="504900" y="1407675"/>
            <a:ext cx="4246500" cy="3781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200">
                <a:highlight>
                  <a:srgbClr val="FFFFFF"/>
                </a:highlight>
              </a:rPr>
              <a:t>The K-NN working can be explained on the basis of the below algorithm:      	</a:t>
            </a:r>
            <a:endParaRPr sz="1200">
              <a:highlight>
                <a:srgbClr val="FFFFFF"/>
              </a:highlight>
            </a:endParaRPr>
          </a:p>
          <a:p>
            <a:pPr marL="457200" lvl="0" indent="-298450" algn="just" rtl="0">
              <a:lnSpc>
                <a:spcPct val="170454"/>
              </a:lnSpc>
              <a:spcBef>
                <a:spcPts val="1200"/>
              </a:spcBef>
              <a:spcAft>
                <a:spcPts val="0"/>
              </a:spcAft>
              <a:buSzPts val="1100"/>
              <a:buChar char="●"/>
            </a:pPr>
            <a:r>
              <a:rPr lang="en" sz="1200" b="1">
                <a:highlight>
                  <a:srgbClr val="FFFFFF"/>
                </a:highlight>
              </a:rPr>
              <a:t>Step-1:</a:t>
            </a:r>
            <a:r>
              <a:rPr lang="en" sz="1200">
                <a:highlight>
                  <a:srgbClr val="FFFFFF"/>
                </a:highlight>
              </a:rPr>
              <a:t> Select the number K of the neighbors</a:t>
            </a:r>
            <a:endParaRPr sz="1200">
              <a:highlight>
                <a:srgbClr val="FFFFFF"/>
              </a:highlight>
            </a:endParaRPr>
          </a:p>
          <a:p>
            <a:pPr marL="457200" lvl="0" indent="-298450" algn="just" rtl="0">
              <a:lnSpc>
                <a:spcPct val="170454"/>
              </a:lnSpc>
              <a:spcBef>
                <a:spcPts val="0"/>
              </a:spcBef>
              <a:spcAft>
                <a:spcPts val="0"/>
              </a:spcAft>
              <a:buSzPts val="1100"/>
              <a:buChar char="●"/>
            </a:pPr>
            <a:r>
              <a:rPr lang="en" sz="1200" b="1">
                <a:highlight>
                  <a:srgbClr val="FFFFFF"/>
                </a:highlight>
              </a:rPr>
              <a:t>Step-2:</a:t>
            </a:r>
            <a:r>
              <a:rPr lang="en" sz="1200">
                <a:highlight>
                  <a:srgbClr val="FFFFFF"/>
                </a:highlight>
              </a:rPr>
              <a:t> Calculate the Euclidean distance of </a:t>
            </a:r>
            <a:r>
              <a:rPr lang="en" sz="1200" b="1">
                <a:highlight>
                  <a:srgbClr val="FFFFFF"/>
                </a:highlight>
              </a:rPr>
              <a:t>K number of neighbors</a:t>
            </a:r>
            <a:endParaRPr sz="1200" b="1">
              <a:highlight>
                <a:srgbClr val="FFFFFF"/>
              </a:highlight>
            </a:endParaRPr>
          </a:p>
          <a:p>
            <a:pPr marL="457200" lvl="0" indent="-298450" algn="just" rtl="0">
              <a:lnSpc>
                <a:spcPct val="170454"/>
              </a:lnSpc>
              <a:spcBef>
                <a:spcPts val="0"/>
              </a:spcBef>
              <a:spcAft>
                <a:spcPts val="0"/>
              </a:spcAft>
              <a:buSzPts val="1100"/>
              <a:buChar char="●"/>
            </a:pPr>
            <a:r>
              <a:rPr lang="en" sz="1200" b="1">
                <a:highlight>
                  <a:srgbClr val="FFFFFF"/>
                </a:highlight>
              </a:rPr>
              <a:t>Step-3:</a:t>
            </a:r>
            <a:r>
              <a:rPr lang="en" sz="1200">
                <a:highlight>
                  <a:srgbClr val="FFFFFF"/>
                </a:highlight>
              </a:rPr>
              <a:t> Take the K nearest neighbors as per the calculated Euclidean distance.</a:t>
            </a:r>
            <a:endParaRPr sz="1200">
              <a:highlight>
                <a:srgbClr val="FFFFFF"/>
              </a:highlight>
            </a:endParaRPr>
          </a:p>
          <a:p>
            <a:pPr marL="457200" lvl="0" indent="-298450" algn="just" rtl="0">
              <a:lnSpc>
                <a:spcPct val="170454"/>
              </a:lnSpc>
              <a:spcBef>
                <a:spcPts val="0"/>
              </a:spcBef>
              <a:spcAft>
                <a:spcPts val="0"/>
              </a:spcAft>
              <a:buSzPts val="1100"/>
              <a:buChar char="●"/>
            </a:pPr>
            <a:r>
              <a:rPr lang="en" sz="1200" b="1">
                <a:highlight>
                  <a:srgbClr val="FFFFFF"/>
                </a:highlight>
              </a:rPr>
              <a:t>Step-4:</a:t>
            </a:r>
            <a:r>
              <a:rPr lang="en" sz="1200">
                <a:highlight>
                  <a:srgbClr val="FFFFFF"/>
                </a:highlight>
              </a:rPr>
              <a:t> Among these k neighbors, count the number of the data points in each category.</a:t>
            </a:r>
            <a:endParaRPr sz="1200">
              <a:highlight>
                <a:srgbClr val="FFFFFF"/>
              </a:highlight>
            </a:endParaRPr>
          </a:p>
          <a:p>
            <a:pPr marL="457200" lvl="0" indent="-298450" algn="just" rtl="0">
              <a:lnSpc>
                <a:spcPct val="170454"/>
              </a:lnSpc>
              <a:spcBef>
                <a:spcPts val="0"/>
              </a:spcBef>
              <a:spcAft>
                <a:spcPts val="0"/>
              </a:spcAft>
              <a:buSzPts val="1100"/>
              <a:buChar char="●"/>
            </a:pPr>
            <a:r>
              <a:rPr lang="en" sz="1200" b="1">
                <a:highlight>
                  <a:srgbClr val="FFFFFF"/>
                </a:highlight>
              </a:rPr>
              <a:t>Step-5:</a:t>
            </a:r>
            <a:r>
              <a:rPr lang="en" sz="1200">
                <a:highlight>
                  <a:srgbClr val="FFFFFF"/>
                </a:highlight>
              </a:rPr>
              <a:t> Assign the new data points to that category for which the number of the neighbor is maximum.</a:t>
            </a:r>
            <a:endParaRPr sz="1200">
              <a:highlight>
                <a:srgbClr val="FFFFFF"/>
              </a:highlight>
            </a:endParaRPr>
          </a:p>
          <a:p>
            <a:pPr marL="457200" lvl="0" indent="-298450" algn="just" rtl="0">
              <a:lnSpc>
                <a:spcPct val="170454"/>
              </a:lnSpc>
              <a:spcBef>
                <a:spcPts val="0"/>
              </a:spcBef>
              <a:spcAft>
                <a:spcPts val="0"/>
              </a:spcAft>
              <a:buSzPts val="1100"/>
              <a:buChar char="●"/>
            </a:pPr>
            <a:r>
              <a:rPr lang="en" sz="1200" b="1">
                <a:highlight>
                  <a:srgbClr val="FFFFFF"/>
                </a:highlight>
              </a:rPr>
              <a:t>Step-6:</a:t>
            </a:r>
            <a:r>
              <a:rPr lang="en" sz="1200">
                <a:highlight>
                  <a:srgbClr val="FFFFFF"/>
                </a:highlight>
              </a:rPr>
              <a:t> Our model is ready.</a:t>
            </a:r>
            <a:endParaRPr>
              <a:latin typeface="Roboto"/>
              <a:ea typeface="Roboto"/>
              <a:cs typeface="Roboto"/>
              <a:sym typeface="Roboto"/>
            </a:endParaRPr>
          </a:p>
        </p:txBody>
      </p:sp>
      <p:sp>
        <p:nvSpPr>
          <p:cNvPr id="119" name="Google Shape;119;p21"/>
          <p:cNvSpPr txBox="1"/>
          <p:nvPr/>
        </p:nvSpPr>
        <p:spPr>
          <a:xfrm>
            <a:off x="5018575" y="1264525"/>
            <a:ext cx="3931500" cy="3872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1200">
                <a:highlight>
                  <a:srgbClr val="FFFFFF"/>
                </a:highlight>
              </a:rPr>
              <a:t>The Working process of Random Forest can be explained in the below steps and diagram:</a:t>
            </a:r>
            <a:endParaRPr sz="1200">
              <a:highlight>
                <a:srgbClr val="FFFFFF"/>
              </a:highlight>
            </a:endParaRPr>
          </a:p>
          <a:p>
            <a:pPr marL="0" lvl="0" indent="0" algn="just" rtl="0">
              <a:lnSpc>
                <a:spcPct val="115000"/>
              </a:lnSpc>
              <a:spcBef>
                <a:spcPts val="1200"/>
              </a:spcBef>
              <a:spcAft>
                <a:spcPts val="0"/>
              </a:spcAft>
              <a:buNone/>
            </a:pPr>
            <a:r>
              <a:rPr lang="en" sz="1200">
                <a:highlight>
                  <a:srgbClr val="FFFFFF"/>
                </a:highlight>
              </a:rPr>
              <a:t>Step-1: Select random K data points from the training set.</a:t>
            </a:r>
            <a:endParaRPr sz="1200">
              <a:highlight>
                <a:srgbClr val="FFFFFF"/>
              </a:highlight>
            </a:endParaRPr>
          </a:p>
          <a:p>
            <a:pPr marL="0" lvl="0" indent="0" algn="just" rtl="0">
              <a:lnSpc>
                <a:spcPct val="115000"/>
              </a:lnSpc>
              <a:spcBef>
                <a:spcPts val="1200"/>
              </a:spcBef>
              <a:spcAft>
                <a:spcPts val="0"/>
              </a:spcAft>
              <a:buNone/>
            </a:pPr>
            <a:r>
              <a:rPr lang="en" sz="1200">
                <a:highlight>
                  <a:srgbClr val="FFFFFF"/>
                </a:highlight>
              </a:rPr>
              <a:t>Step-2: Build the decision trees associated with the selected data points (Subsets).</a:t>
            </a:r>
            <a:endParaRPr sz="1200">
              <a:highlight>
                <a:srgbClr val="FFFFFF"/>
              </a:highlight>
            </a:endParaRPr>
          </a:p>
          <a:p>
            <a:pPr marL="0" lvl="0" indent="0" algn="just" rtl="0">
              <a:lnSpc>
                <a:spcPct val="115000"/>
              </a:lnSpc>
              <a:spcBef>
                <a:spcPts val="1200"/>
              </a:spcBef>
              <a:spcAft>
                <a:spcPts val="0"/>
              </a:spcAft>
              <a:buNone/>
            </a:pPr>
            <a:r>
              <a:rPr lang="en" sz="1200">
                <a:highlight>
                  <a:srgbClr val="FFFFFF"/>
                </a:highlight>
              </a:rPr>
              <a:t>Step-3: Choose the number N for decision trees that you want to build.</a:t>
            </a:r>
            <a:endParaRPr sz="1200">
              <a:highlight>
                <a:srgbClr val="FFFFFF"/>
              </a:highlight>
            </a:endParaRPr>
          </a:p>
          <a:p>
            <a:pPr marL="0" lvl="0" indent="0" algn="just" rtl="0">
              <a:lnSpc>
                <a:spcPct val="115000"/>
              </a:lnSpc>
              <a:spcBef>
                <a:spcPts val="1200"/>
              </a:spcBef>
              <a:spcAft>
                <a:spcPts val="0"/>
              </a:spcAft>
              <a:buNone/>
            </a:pPr>
            <a:r>
              <a:rPr lang="en" sz="1200">
                <a:highlight>
                  <a:srgbClr val="FFFFFF"/>
                </a:highlight>
              </a:rPr>
              <a:t>Step-4: Repeat Step 1 &amp; 2.</a:t>
            </a:r>
            <a:endParaRPr sz="1200">
              <a:highlight>
                <a:srgbClr val="FFFFFF"/>
              </a:highlight>
            </a:endParaRPr>
          </a:p>
          <a:p>
            <a:pPr marL="0" lvl="0" indent="0" algn="just" rtl="0">
              <a:lnSpc>
                <a:spcPct val="115000"/>
              </a:lnSpc>
              <a:spcBef>
                <a:spcPts val="1200"/>
              </a:spcBef>
              <a:spcAft>
                <a:spcPts val="0"/>
              </a:spcAft>
              <a:buNone/>
            </a:pPr>
            <a:r>
              <a:rPr lang="en" sz="1200">
                <a:highlight>
                  <a:srgbClr val="FFFFFF"/>
                </a:highlight>
              </a:rPr>
              <a:t>Step-5: For new data points, find the predictions of each decision tree, and assign the new data points to the category that wins the majority votes.</a:t>
            </a:r>
            <a:endParaRPr sz="1200">
              <a:highlight>
                <a:srgbClr val="FFFFFF"/>
              </a:highlight>
            </a:endParaRPr>
          </a:p>
          <a:p>
            <a:pPr marL="0" lvl="0" indent="0" algn="l" rtl="0">
              <a:spcBef>
                <a:spcPts val="1200"/>
              </a:spcBef>
              <a:spcAft>
                <a:spcPts val="0"/>
              </a:spcAft>
              <a:buNone/>
            </a:pP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923</Words>
  <Application>Microsoft Office PowerPoint</Application>
  <PresentationFormat>On-screen Show (16:9)</PresentationFormat>
  <Paragraphs>110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Roboto</vt:lpstr>
      <vt:lpstr>Arial</vt:lpstr>
      <vt:lpstr>Merriweather</vt:lpstr>
      <vt:lpstr>Paradigm</vt:lpstr>
      <vt:lpstr>Credit Card Fraud Detection</vt:lpstr>
      <vt:lpstr>PROBLEM DEFINITION </vt:lpstr>
      <vt:lpstr>OBJECTIVE</vt:lpstr>
      <vt:lpstr>HARDWARE AND   SOFTWARE SPECIFICATION</vt:lpstr>
      <vt:lpstr>DATA SET DESCRIPTION   Dataset Link : </vt:lpstr>
      <vt:lpstr>PROPOSED METHOD </vt:lpstr>
      <vt:lpstr>  Project  Work-Flow  /  Life Cycle  </vt:lpstr>
      <vt:lpstr> Algorithms Used ·          K-Nearest Neighbor(KNN) ·          Random Forest ·          Logistic Regression </vt:lpstr>
      <vt:lpstr>Working of KNN AND Random Forest</vt:lpstr>
      <vt:lpstr>Logistic Regression AND  Bagging classifier. </vt:lpstr>
      <vt:lpstr>RESULT</vt:lpstr>
      <vt:lpstr>     CONCLUSION </vt:lpstr>
      <vt:lpstr>THANK YOU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Mitesh Rege</dc:creator>
  <cp:lastModifiedBy>Mitesh Rege</cp:lastModifiedBy>
  <cp:revision>7</cp:revision>
  <dcterms:modified xsi:type="dcterms:W3CDTF">2022-07-24T04:38:48Z</dcterms:modified>
</cp:coreProperties>
</file>