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Nunito" panose="020B0604020202020204" charset="0"/>
      <p:regular r:id="rId10"/>
      <p:bold r:id="rId11"/>
      <p:italic r:id="rId12"/>
      <p:boldItalic r:id="rId13"/>
    </p:embeddedFont>
    <p:embeddedFont>
      <p:font typeface="Roboto" panose="020B0604020202020204" charset="0"/>
      <p:regular r:id="rId14"/>
      <p:bold r:id="rId15"/>
      <p:italic r:id="rId16"/>
      <p:boldItalic r:id="rId17"/>
    </p:embeddedFont>
    <p:embeddedFont>
      <p:font typeface="Maven Pro"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800154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95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6bf7d337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26bf7d337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160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69e5131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269e5131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5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69e5131f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69e5131f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290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69e5131f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269e5131f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75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275107e53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275107e53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023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69e5131f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269e5131f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4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2125" y="-124050"/>
            <a:ext cx="5572500" cy="23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Gas Monitoring System</a:t>
            </a:r>
            <a:endParaRPr/>
          </a:p>
        </p:txBody>
      </p:sp>
      <p:sp>
        <p:nvSpPr>
          <p:cNvPr id="278" name="Google Shape;278;p13"/>
          <p:cNvSpPr txBox="1"/>
          <p:nvPr/>
        </p:nvSpPr>
        <p:spPr>
          <a:xfrm>
            <a:off x="371375" y="1493575"/>
            <a:ext cx="70425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lt1"/>
                </a:solidFill>
                <a:latin typeface="Roboto"/>
                <a:ea typeface="Roboto"/>
                <a:cs typeface="Roboto"/>
                <a:sym typeface="Roboto"/>
              </a:rPr>
              <a:t>Team Members :</a:t>
            </a:r>
            <a:endParaRPr sz="1900">
              <a:solidFill>
                <a:schemeClr val="lt1"/>
              </a:solidFill>
              <a:latin typeface="Roboto"/>
              <a:ea typeface="Roboto"/>
              <a:cs typeface="Roboto"/>
              <a:sym typeface="Roboto"/>
            </a:endParaRPr>
          </a:p>
          <a:p>
            <a:pPr marL="0" lvl="0" indent="0" algn="l" rtl="0">
              <a:spcBef>
                <a:spcPts val="0"/>
              </a:spcBef>
              <a:spcAft>
                <a:spcPts val="0"/>
              </a:spcAft>
              <a:buNone/>
            </a:pPr>
            <a:endParaRPr sz="19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1.Shivam Mishra (201903029)</a:t>
            </a: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2.Mitesh Rege (201903038)</a:t>
            </a: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3.Prajna Shetty (201903046)</a:t>
            </a:r>
            <a:endParaRPr sz="1800">
              <a:solidFill>
                <a:schemeClr val="lt1"/>
              </a:solidFill>
              <a:latin typeface="Roboto"/>
              <a:ea typeface="Roboto"/>
              <a:cs typeface="Roboto"/>
              <a:sym typeface="Roboto"/>
            </a:endParaRPr>
          </a:p>
          <a:p>
            <a:pPr marL="0" lvl="0" indent="0" algn="l" rtl="0">
              <a:spcBef>
                <a:spcPts val="0"/>
              </a:spcBef>
              <a:spcAft>
                <a:spcPts val="0"/>
              </a:spcAft>
              <a:buNone/>
            </a:pP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Grp No : 03  </a:t>
            </a: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XIE TE IT</a:t>
            </a: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GUIDE :</a:t>
            </a: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Prof. Suvarna Aranjo</a:t>
            </a:r>
            <a:endParaRPr sz="1800">
              <a:solidFill>
                <a:schemeClr val="lt1"/>
              </a:solidFill>
              <a:latin typeface="Roboto"/>
              <a:ea typeface="Roboto"/>
              <a:cs typeface="Roboto"/>
              <a:sym typeface="Roboto"/>
            </a:endParaRPr>
          </a:p>
        </p:txBody>
      </p:sp>
      <p:pic>
        <p:nvPicPr>
          <p:cNvPr id="279" name="Google Shape;279;p13"/>
          <p:cNvPicPr preferRelativeResize="0"/>
          <p:nvPr/>
        </p:nvPicPr>
        <p:blipFill>
          <a:blip r:embed="rId3">
            <a:alphaModFix/>
          </a:blip>
          <a:stretch>
            <a:fillRect/>
          </a:stretch>
        </p:blipFill>
        <p:spPr>
          <a:xfrm>
            <a:off x="599800" y="71650"/>
            <a:ext cx="7762175" cy="73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body" idx="1"/>
          </p:nvPr>
        </p:nvSpPr>
        <p:spPr>
          <a:xfrm>
            <a:off x="1006500" y="151925"/>
            <a:ext cx="6366900" cy="11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000"/>
              <a:t>PROBLEM   STATEMENT </a:t>
            </a:r>
            <a:endParaRPr sz="3000"/>
          </a:p>
        </p:txBody>
      </p:sp>
      <p:sp>
        <p:nvSpPr>
          <p:cNvPr id="285" name="Google Shape;285;p14"/>
          <p:cNvSpPr txBox="1"/>
          <p:nvPr/>
        </p:nvSpPr>
        <p:spPr>
          <a:xfrm>
            <a:off x="1091850" y="927250"/>
            <a:ext cx="61962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Maven Pro"/>
                <a:ea typeface="Maven Pro"/>
                <a:cs typeface="Maven Pro"/>
                <a:sym typeface="Maven Pro"/>
              </a:rPr>
              <a:t>A gas detector is to ease humans on detecting the presence of those dangerous gases within an area to prevent disaster. </a:t>
            </a:r>
            <a:endParaRPr sz="1600">
              <a:solidFill>
                <a:schemeClr val="lt1"/>
              </a:solidFill>
              <a:latin typeface="Maven Pro"/>
              <a:ea typeface="Maven Pro"/>
              <a:cs typeface="Maven Pro"/>
              <a:sym typeface="Maven Pro"/>
            </a:endParaRPr>
          </a:p>
          <a:p>
            <a:pPr marL="0" lvl="0" indent="0" algn="l" rtl="0">
              <a:spcBef>
                <a:spcPts val="0"/>
              </a:spcBef>
              <a:spcAft>
                <a:spcPts val="0"/>
              </a:spcAft>
              <a:buNone/>
            </a:pPr>
            <a:endParaRPr sz="160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a:solidFill>
                  <a:schemeClr val="lt1"/>
                </a:solidFill>
                <a:latin typeface="Maven Pro"/>
                <a:ea typeface="Maven Pro"/>
                <a:cs typeface="Maven Pro"/>
                <a:sym typeface="Maven Pro"/>
              </a:rPr>
              <a:t>Nowadays, the gas detector has been innovated into various ways of detection, for example infrared thermal imaging gas leak detection, gas leakage detection with monitoring system, and wireless gas sensor network. </a:t>
            </a:r>
            <a:endParaRPr sz="1600">
              <a:solidFill>
                <a:schemeClr val="lt1"/>
              </a:solidFill>
              <a:latin typeface="Maven Pro"/>
              <a:ea typeface="Maven Pro"/>
              <a:cs typeface="Maven Pro"/>
              <a:sym typeface="Maven Pro"/>
            </a:endParaRPr>
          </a:p>
          <a:p>
            <a:pPr marL="0" lvl="0" indent="0" algn="l" rtl="0">
              <a:spcBef>
                <a:spcPts val="0"/>
              </a:spcBef>
              <a:spcAft>
                <a:spcPts val="0"/>
              </a:spcAft>
              <a:buNone/>
            </a:pPr>
            <a:endParaRPr sz="1600">
              <a:solidFill>
                <a:schemeClr val="lt1"/>
              </a:solidFill>
              <a:latin typeface="Maven Pro"/>
              <a:ea typeface="Maven Pro"/>
              <a:cs typeface="Maven Pro"/>
              <a:sym typeface="Maven Pro"/>
            </a:endParaRPr>
          </a:p>
          <a:p>
            <a:pPr marL="0" lvl="0" indent="0" algn="l" rtl="0">
              <a:spcBef>
                <a:spcPts val="0"/>
              </a:spcBef>
              <a:spcAft>
                <a:spcPts val="0"/>
              </a:spcAft>
              <a:buNone/>
            </a:pPr>
            <a:endParaRPr sz="160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a:solidFill>
                  <a:schemeClr val="lt1"/>
                </a:solidFill>
                <a:latin typeface="Maven Pro"/>
                <a:ea typeface="Maven Pro"/>
                <a:cs typeface="Maven Pro"/>
                <a:sym typeface="Maven Pro"/>
              </a:rPr>
              <a:t>This project has designed and developed a wireless gas monitoring system by using Arduino and ThingSpeak</a:t>
            </a:r>
            <a:endParaRPr sz="1600">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body" idx="1"/>
          </p:nvPr>
        </p:nvSpPr>
        <p:spPr>
          <a:xfrm>
            <a:off x="1006500" y="151925"/>
            <a:ext cx="6366900" cy="11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000"/>
              <a:t>System Description </a:t>
            </a:r>
            <a:endParaRPr sz="3000"/>
          </a:p>
        </p:txBody>
      </p:sp>
      <p:sp>
        <p:nvSpPr>
          <p:cNvPr id="291" name="Google Shape;291;p15"/>
          <p:cNvSpPr txBox="1"/>
          <p:nvPr/>
        </p:nvSpPr>
        <p:spPr>
          <a:xfrm>
            <a:off x="1091850" y="927250"/>
            <a:ext cx="61962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aven Pro"/>
              <a:buAutoNum type="arabicPeriod"/>
            </a:pPr>
            <a:r>
              <a:rPr lang="en" sz="1600">
                <a:solidFill>
                  <a:schemeClr val="lt1"/>
                </a:solidFill>
                <a:latin typeface="Maven Pro"/>
                <a:ea typeface="Maven Pro"/>
                <a:cs typeface="Maven Pro"/>
                <a:sym typeface="Maven Pro"/>
              </a:rPr>
              <a:t>MQ2 Sensor  : </a:t>
            </a:r>
            <a:endParaRPr sz="1600">
              <a:solidFill>
                <a:schemeClr val="lt1"/>
              </a:solidFill>
              <a:latin typeface="Maven Pro"/>
              <a:ea typeface="Maven Pro"/>
              <a:cs typeface="Maven Pro"/>
              <a:sym typeface="Maven Pro"/>
            </a:endParaRPr>
          </a:p>
          <a:p>
            <a:pPr marL="457200" lvl="0" indent="0" algn="l" rtl="0">
              <a:spcBef>
                <a:spcPts val="0"/>
              </a:spcBef>
              <a:spcAft>
                <a:spcPts val="0"/>
              </a:spcAft>
              <a:buNone/>
            </a:pPr>
            <a:r>
              <a:rPr lang="en" sz="1600">
                <a:solidFill>
                  <a:schemeClr val="lt1"/>
                </a:solidFill>
                <a:latin typeface="Maven Pro"/>
                <a:ea typeface="Maven Pro"/>
                <a:cs typeface="Maven Pro"/>
                <a:sym typeface="Maven Pro"/>
              </a:rPr>
              <a:t>MQ2 is one of the commonly used gas sensors in MQ sensor series</a:t>
            </a:r>
            <a:endParaRPr sz="1600">
              <a:solidFill>
                <a:schemeClr val="lt1"/>
              </a:solidFill>
              <a:latin typeface="Maven Pro"/>
              <a:ea typeface="Maven Pro"/>
              <a:cs typeface="Maven Pro"/>
              <a:sym typeface="Maven Pro"/>
            </a:endParaRPr>
          </a:p>
        </p:txBody>
      </p:sp>
      <p:pic>
        <p:nvPicPr>
          <p:cNvPr id="292" name="Google Shape;292;p15"/>
          <p:cNvPicPr preferRelativeResize="0"/>
          <p:nvPr/>
        </p:nvPicPr>
        <p:blipFill>
          <a:blip r:embed="rId3">
            <a:alphaModFix/>
          </a:blip>
          <a:stretch>
            <a:fillRect/>
          </a:stretch>
        </p:blipFill>
        <p:spPr>
          <a:xfrm>
            <a:off x="0" y="1854050"/>
            <a:ext cx="2855525" cy="1771650"/>
          </a:xfrm>
          <a:prstGeom prst="rect">
            <a:avLst/>
          </a:prstGeom>
          <a:noFill/>
          <a:ln>
            <a:noFill/>
          </a:ln>
        </p:spPr>
      </p:pic>
      <p:pic>
        <p:nvPicPr>
          <p:cNvPr id="293" name="Google Shape;293;p15"/>
          <p:cNvPicPr preferRelativeResize="0"/>
          <p:nvPr/>
        </p:nvPicPr>
        <p:blipFill rotWithShape="1">
          <a:blip r:embed="rId4">
            <a:alphaModFix/>
          </a:blip>
          <a:srcRect t="-18203"/>
          <a:stretch/>
        </p:blipFill>
        <p:spPr>
          <a:xfrm>
            <a:off x="2901800" y="1410288"/>
            <a:ext cx="6196201" cy="265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body" idx="1"/>
          </p:nvPr>
        </p:nvSpPr>
        <p:spPr>
          <a:xfrm>
            <a:off x="1006500" y="151925"/>
            <a:ext cx="6366900" cy="11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000"/>
              <a:t>System Description  Continue </a:t>
            </a:r>
            <a:endParaRPr sz="3000"/>
          </a:p>
        </p:txBody>
      </p:sp>
      <p:sp>
        <p:nvSpPr>
          <p:cNvPr id="299" name="Google Shape;299;p16"/>
          <p:cNvSpPr txBox="1"/>
          <p:nvPr/>
        </p:nvSpPr>
        <p:spPr>
          <a:xfrm>
            <a:off x="1091850" y="927250"/>
            <a:ext cx="6196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Maven Pro"/>
                <a:ea typeface="Maven Pro"/>
                <a:cs typeface="Maven Pro"/>
                <a:sym typeface="Maven Pro"/>
              </a:rPr>
              <a:t>NodeMCU ESP8266 </a:t>
            </a:r>
            <a:endParaRPr sz="1600">
              <a:solidFill>
                <a:schemeClr val="lt1"/>
              </a:solidFill>
              <a:latin typeface="Maven Pro"/>
              <a:ea typeface="Maven Pro"/>
              <a:cs typeface="Maven Pro"/>
              <a:sym typeface="Maven Pro"/>
            </a:endParaRPr>
          </a:p>
          <a:p>
            <a:pPr marL="457200" lvl="0" indent="0" algn="l" rtl="0">
              <a:spcBef>
                <a:spcPts val="0"/>
              </a:spcBef>
              <a:spcAft>
                <a:spcPts val="0"/>
              </a:spcAft>
              <a:buNone/>
            </a:pPr>
            <a:r>
              <a:rPr lang="en" sz="1600">
                <a:solidFill>
                  <a:schemeClr val="lt1"/>
                </a:solidFill>
                <a:latin typeface="Maven Pro"/>
                <a:ea typeface="Maven Pro"/>
                <a:cs typeface="Maven Pro"/>
                <a:sym typeface="Maven Pro"/>
              </a:rPr>
              <a:t>NodeMCU WIFI Serial Wireless Module The development board equips the ESP-12E module containing ESP8266 chip having Tensilica Xtensa® 32-bit LX106 RISC microprocessor which operates at 80 to 160 MHz adjustable</a:t>
            </a:r>
            <a:endParaRPr sz="1600">
              <a:solidFill>
                <a:schemeClr val="lt1"/>
              </a:solidFill>
              <a:latin typeface="Maven Pro"/>
              <a:ea typeface="Maven Pro"/>
              <a:cs typeface="Maven Pro"/>
              <a:sym typeface="Maven Pro"/>
            </a:endParaRPr>
          </a:p>
        </p:txBody>
      </p:sp>
      <p:pic>
        <p:nvPicPr>
          <p:cNvPr id="300" name="Google Shape;300;p16"/>
          <p:cNvPicPr preferRelativeResize="0"/>
          <p:nvPr/>
        </p:nvPicPr>
        <p:blipFill>
          <a:blip r:embed="rId3">
            <a:alphaModFix/>
          </a:blip>
          <a:stretch>
            <a:fillRect/>
          </a:stretch>
        </p:blipFill>
        <p:spPr>
          <a:xfrm>
            <a:off x="1806325" y="2241200"/>
            <a:ext cx="3033430" cy="249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17"/>
          <p:cNvPicPr preferRelativeResize="0"/>
          <p:nvPr/>
        </p:nvPicPr>
        <p:blipFill>
          <a:blip r:embed="rId3">
            <a:alphaModFix/>
          </a:blip>
          <a:stretch>
            <a:fillRect/>
          </a:stretch>
        </p:blipFill>
        <p:spPr>
          <a:xfrm>
            <a:off x="1548038" y="2571746"/>
            <a:ext cx="5552476" cy="2505225"/>
          </a:xfrm>
          <a:prstGeom prst="rect">
            <a:avLst/>
          </a:prstGeom>
          <a:noFill/>
          <a:ln>
            <a:noFill/>
          </a:ln>
        </p:spPr>
      </p:pic>
      <p:sp>
        <p:nvSpPr>
          <p:cNvPr id="306" name="Google Shape;306;p17"/>
          <p:cNvSpPr txBox="1">
            <a:spLocks noGrp="1"/>
          </p:cNvSpPr>
          <p:nvPr>
            <p:ph type="body" idx="1"/>
          </p:nvPr>
        </p:nvSpPr>
        <p:spPr>
          <a:xfrm>
            <a:off x="987150" y="123525"/>
            <a:ext cx="6366900" cy="11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000"/>
              <a:t>CIRCUIT DIAGRAM</a:t>
            </a:r>
            <a:endParaRPr sz="3000"/>
          </a:p>
        </p:txBody>
      </p:sp>
      <p:sp>
        <p:nvSpPr>
          <p:cNvPr id="307" name="Google Shape;307;p17"/>
          <p:cNvSpPr txBox="1"/>
          <p:nvPr/>
        </p:nvSpPr>
        <p:spPr>
          <a:xfrm>
            <a:off x="1072500" y="835575"/>
            <a:ext cx="6196200" cy="1965600"/>
          </a:xfrm>
          <a:prstGeom prst="rect">
            <a:avLst/>
          </a:prstGeom>
          <a:noFill/>
          <a:ln>
            <a:noFill/>
          </a:ln>
        </p:spPr>
        <p:txBody>
          <a:bodyPr spcFirstLastPara="1" wrap="square" lIns="91425" tIns="91425" rIns="91425" bIns="91425" anchor="t" anchorCtr="0">
            <a:spAutoFit/>
          </a:bodyPr>
          <a:lstStyle/>
          <a:p>
            <a:pPr marL="457200" lvl="0" indent="-311150" algn="ctr" rtl="0">
              <a:lnSpc>
                <a:spcPct val="115000"/>
              </a:lnSpc>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Connect VCC pin of MQ-2 Gas Sensor module to Vin pin of NodeMCU ESP8266-12E Board.  </a:t>
            </a:r>
            <a:endParaRPr sz="1300">
              <a:solidFill>
                <a:schemeClr val="lt1"/>
              </a:solidFill>
              <a:latin typeface="Nunito"/>
              <a:ea typeface="Nunito"/>
              <a:cs typeface="Nunito"/>
              <a:sym typeface="Nunito"/>
            </a:endParaRPr>
          </a:p>
          <a:p>
            <a:pPr marL="457200" lvl="0" indent="-311150" algn="ctr" rtl="0">
              <a:lnSpc>
                <a:spcPct val="115000"/>
              </a:lnSpc>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Connect GND pin of MQ-2 Gas Sensor module to GND pin of NodeMCU pin of ESP8266-12E Board. </a:t>
            </a:r>
            <a:endParaRPr sz="1300">
              <a:solidFill>
                <a:schemeClr val="lt1"/>
              </a:solidFill>
              <a:latin typeface="Nunito"/>
              <a:ea typeface="Nunito"/>
              <a:cs typeface="Nunito"/>
              <a:sym typeface="Nunito"/>
            </a:endParaRPr>
          </a:p>
          <a:p>
            <a:pPr marL="457200" lvl="0" indent="-311150" algn="ctr" rtl="0">
              <a:lnSpc>
                <a:spcPct val="115000"/>
              </a:lnSpc>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 Connect D0 pin of MQ-2 Gas Sensor module to the A0 pin of NodeMCU ESP8266-12E board</a:t>
            </a:r>
            <a:endParaRPr sz="1300">
              <a:solidFill>
                <a:schemeClr val="lt1"/>
              </a:solidFill>
              <a:latin typeface="Nunito"/>
              <a:ea typeface="Nunito"/>
              <a:cs typeface="Nunito"/>
              <a:sym typeface="Nunito"/>
            </a:endParaRPr>
          </a:p>
          <a:p>
            <a:pPr marL="457200" lvl="0" indent="0" algn="l" rtl="0">
              <a:spcBef>
                <a:spcPts val="1200"/>
              </a:spcBef>
              <a:spcAft>
                <a:spcPts val="0"/>
              </a:spcAft>
              <a:buNone/>
            </a:pPr>
            <a:endParaRPr sz="1600">
              <a:solidFill>
                <a:schemeClr val="lt1"/>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body" idx="1"/>
          </p:nvPr>
        </p:nvSpPr>
        <p:spPr>
          <a:xfrm>
            <a:off x="987150" y="123525"/>
            <a:ext cx="6366900" cy="11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000"/>
              <a:t>Conclusion</a:t>
            </a:r>
            <a:endParaRPr sz="3000"/>
          </a:p>
        </p:txBody>
      </p:sp>
      <p:sp>
        <p:nvSpPr>
          <p:cNvPr id="313" name="Google Shape;313;p18"/>
          <p:cNvSpPr txBox="1"/>
          <p:nvPr/>
        </p:nvSpPr>
        <p:spPr>
          <a:xfrm>
            <a:off x="1072500" y="835575"/>
            <a:ext cx="6196200" cy="2893800"/>
          </a:xfrm>
          <a:prstGeom prst="rect">
            <a:avLst/>
          </a:prstGeom>
          <a:noFill/>
          <a:ln>
            <a:noFill/>
          </a:ln>
        </p:spPr>
        <p:txBody>
          <a:bodyPr spcFirstLastPara="1" wrap="square" lIns="91425" tIns="91425" rIns="91425" bIns="91425" anchor="t" anchorCtr="0">
            <a:spAutoFit/>
          </a:bodyPr>
          <a:lstStyle/>
          <a:p>
            <a:pPr marL="457200" lvl="0" indent="0" algn="ctr" rtl="0">
              <a:lnSpc>
                <a:spcPct val="115000"/>
              </a:lnSpc>
              <a:spcBef>
                <a:spcPts val="0"/>
              </a:spcBef>
              <a:spcAft>
                <a:spcPts val="0"/>
              </a:spcAft>
              <a:buNone/>
            </a:pPr>
            <a:r>
              <a:rPr lang="en" sz="1500">
                <a:solidFill>
                  <a:schemeClr val="lt1"/>
                </a:solidFill>
                <a:latin typeface="Nunito"/>
                <a:ea typeface="Nunito"/>
                <a:cs typeface="Nunito"/>
                <a:sym typeface="Nunito"/>
              </a:rPr>
              <a:t>Gas monitoring system is essential to prevent accidents and to save human lives. When you have a gas detection system, you can monitor the amount of gases in your environment. Because of this, you can tell when there is a higher chance of poisoning, explosion, fire or asphyxiation. From this we can clearly understand the importance of IOT in the coal and gas industries. It will make the continuous monitoring of gas level very easy.</a:t>
            </a:r>
            <a:endParaRPr sz="1500">
              <a:solidFill>
                <a:schemeClr val="lt1"/>
              </a:solidFill>
              <a:latin typeface="Nunito"/>
              <a:ea typeface="Nunito"/>
              <a:cs typeface="Nunito"/>
              <a:sym typeface="Nunito"/>
            </a:endParaRPr>
          </a:p>
          <a:p>
            <a:pPr marL="457200" lvl="0" indent="0" algn="ctr" rtl="0">
              <a:lnSpc>
                <a:spcPct val="115000"/>
              </a:lnSpc>
              <a:spcBef>
                <a:spcPts val="1200"/>
              </a:spcBef>
              <a:spcAft>
                <a:spcPts val="0"/>
              </a:spcAft>
              <a:buNone/>
            </a:pPr>
            <a:endParaRPr sz="1500">
              <a:solidFill>
                <a:schemeClr val="lt1"/>
              </a:solidFill>
              <a:latin typeface="Nunito"/>
              <a:ea typeface="Nunito"/>
              <a:cs typeface="Nunito"/>
              <a:sym typeface="Nunito"/>
            </a:endParaRPr>
          </a:p>
          <a:p>
            <a:pPr marL="457200" lvl="0" indent="0" algn="l" rtl="0">
              <a:spcBef>
                <a:spcPts val="1200"/>
              </a:spcBef>
              <a:spcAft>
                <a:spcPts val="0"/>
              </a:spcAft>
              <a:buNone/>
            </a:pPr>
            <a:endParaRPr sz="1800">
              <a:solidFill>
                <a:schemeClr val="lt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THANK YOU !</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On-screen Show (16:9)</PresentationFormat>
  <Paragraphs>31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Nunito</vt:lpstr>
      <vt:lpstr>Roboto</vt:lpstr>
      <vt:lpstr>Maven Pro</vt:lpstr>
      <vt:lpstr>Momentum</vt:lpstr>
      <vt:lpstr>Gas Monitoring System</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Monitoring System</dc:title>
  <cp:lastModifiedBy>Mitesh Rege</cp:lastModifiedBy>
  <cp:revision>1</cp:revision>
  <dcterms:modified xsi:type="dcterms:W3CDTF">2022-05-06T07:29:20Z</dcterms:modified>
</cp:coreProperties>
</file>