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
      <p:font typeface="Merriweather"/>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regular.fntdata"/><Relationship Id="rId25" Type="http://schemas.openxmlformats.org/officeDocument/2006/relationships/font" Target="fonts/Roboto-boldItalic.fntdata"/><Relationship Id="rId28" Type="http://schemas.openxmlformats.org/officeDocument/2006/relationships/font" Target="fonts/Merriweather-italic.fntdata"/><Relationship Id="rId27" Type="http://schemas.openxmlformats.org/officeDocument/2006/relationships/font" Target="fonts/Merriweather-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erriweather-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1b4997ccd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1b4997ccd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1b4997ccdb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1b4997ccd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1b4997ccdb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1b4997ccdb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f3b0e79da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f3b0e79da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1b4997ccdb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1b4997ccdb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1b4997ccd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1b4997ccd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0e5d9d137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0e5d9d137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0e46a2daad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0e46a2daad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0e46a2daad_0_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0e46a2daad_0_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0e46a2daad_0_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0e46a2daad_0_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f3b0e79da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f3b0e79da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f3b0e79da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f3b0e79da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f3b0e79da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f3b0e79da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1b4997ccdb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1b4997ccdb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1e52ac1b3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1e52ac1b3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colab.research.google.com/drive/1-Aem_tSGWq6-xMJ_bx1LwgxjSU8D07qh?usp=sharing"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261150" y="282125"/>
            <a:ext cx="8621700" cy="1158000"/>
          </a:xfrm>
          <a:prstGeom prst="rect">
            <a:avLst/>
          </a:prstGeom>
          <a:ln cap="flat" cmpd="sng" w="9525">
            <a:solidFill>
              <a:schemeClr val="lt1"/>
            </a:solidFill>
            <a:prstDash val="dot"/>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b="1" sz="2350">
              <a:highlight>
                <a:schemeClr val="lt1"/>
              </a:highlight>
              <a:latin typeface="Arial"/>
              <a:ea typeface="Arial"/>
              <a:cs typeface="Arial"/>
              <a:sym typeface="Arial"/>
            </a:endParaRPr>
          </a:p>
          <a:p>
            <a:pPr indent="0" lvl="0" marL="0" rtl="0" algn="l">
              <a:spcBef>
                <a:spcPts val="0"/>
              </a:spcBef>
              <a:spcAft>
                <a:spcPts val="0"/>
              </a:spcAft>
              <a:buNone/>
            </a:pPr>
            <a:r>
              <a:rPr b="1" lang="en-GB" sz="3061" u="sng">
                <a:highlight>
                  <a:schemeClr val="lt1"/>
                </a:highlight>
                <a:latin typeface="Arial"/>
                <a:ea typeface="Arial"/>
                <a:cs typeface="Arial"/>
                <a:sym typeface="Arial"/>
              </a:rPr>
              <a:t>Stock Market Prediction Using Machine Learning</a:t>
            </a:r>
            <a:endParaRPr b="1" sz="3411" u="sng">
              <a:highlight>
                <a:schemeClr val="lt1"/>
              </a:highlight>
              <a:latin typeface="Arial"/>
              <a:ea typeface="Arial"/>
              <a:cs typeface="Arial"/>
              <a:sym typeface="Arial"/>
            </a:endParaRPr>
          </a:p>
          <a:p>
            <a:pPr indent="0" lvl="0" marL="0" rtl="0" algn="l">
              <a:spcBef>
                <a:spcPts val="0"/>
              </a:spcBef>
              <a:spcAft>
                <a:spcPts val="0"/>
              </a:spcAft>
              <a:buNone/>
            </a:pPr>
            <a:r>
              <a:t/>
            </a:r>
            <a:endParaRPr b="1" sz="2350">
              <a:highlight>
                <a:schemeClr val="lt1"/>
              </a:highlight>
              <a:latin typeface="Arial"/>
              <a:ea typeface="Arial"/>
              <a:cs typeface="Arial"/>
              <a:sym typeface="Arial"/>
            </a:endParaRPr>
          </a:p>
        </p:txBody>
      </p:sp>
      <p:sp>
        <p:nvSpPr>
          <p:cNvPr id="65" name="Google Shape;65;p13"/>
          <p:cNvSpPr txBox="1"/>
          <p:nvPr>
            <p:ph idx="1" type="subTitle"/>
          </p:nvPr>
        </p:nvSpPr>
        <p:spPr>
          <a:xfrm>
            <a:off x="241700" y="1440125"/>
            <a:ext cx="3852600" cy="2630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sz="1900"/>
              <a:t>Team Members :</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rPr lang="en-GB" sz="1800"/>
              <a:t>1.Shivam Mishra (201903029)</a:t>
            </a:r>
            <a:endParaRPr sz="1800"/>
          </a:p>
          <a:p>
            <a:pPr indent="0" lvl="0" marL="0" rtl="0" algn="l">
              <a:spcBef>
                <a:spcPts val="0"/>
              </a:spcBef>
              <a:spcAft>
                <a:spcPts val="0"/>
              </a:spcAft>
              <a:buNone/>
            </a:pPr>
            <a:r>
              <a:rPr lang="en-GB" sz="1800"/>
              <a:t>2.Mitesh Rege (201903038)</a:t>
            </a:r>
            <a:endParaRPr sz="1800"/>
          </a:p>
          <a:p>
            <a:pPr indent="0" lvl="0" marL="0" rtl="0" algn="l">
              <a:spcBef>
                <a:spcPts val="0"/>
              </a:spcBef>
              <a:spcAft>
                <a:spcPts val="0"/>
              </a:spcAft>
              <a:buNone/>
            </a:pPr>
            <a:r>
              <a:rPr lang="en-GB" sz="1800"/>
              <a:t>3.Prajna Shetty (201903046)</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GB" sz="1800"/>
              <a:t>Grp No : 03  </a:t>
            </a:r>
            <a:endParaRPr sz="1800"/>
          </a:p>
          <a:p>
            <a:pPr indent="0" lvl="0" marL="0" rtl="0" algn="l">
              <a:spcBef>
                <a:spcPts val="0"/>
              </a:spcBef>
              <a:spcAft>
                <a:spcPts val="0"/>
              </a:spcAft>
              <a:buNone/>
            </a:pPr>
            <a:r>
              <a:rPr lang="en-GB" sz="1800"/>
              <a:t>XIE TE IT</a:t>
            </a:r>
            <a:endParaRPr sz="1800"/>
          </a:p>
          <a:p>
            <a:pPr indent="0" lvl="0" marL="0" rtl="0" algn="l">
              <a:spcBef>
                <a:spcPts val="0"/>
              </a:spcBef>
              <a:spcAft>
                <a:spcPts val="0"/>
              </a:spcAft>
              <a:buNone/>
            </a:pPr>
            <a:r>
              <a:rPr lang="en-GB" sz="1800"/>
              <a:t>GUIDE :</a:t>
            </a:r>
            <a:endParaRPr sz="1800"/>
          </a:p>
          <a:p>
            <a:pPr indent="0" lvl="0" marL="0" rtl="0" algn="l">
              <a:spcBef>
                <a:spcPts val="0"/>
              </a:spcBef>
              <a:spcAft>
                <a:spcPts val="0"/>
              </a:spcAft>
              <a:buNone/>
            </a:pPr>
            <a:r>
              <a:rPr lang="en-GB" sz="1800"/>
              <a:t>Prof Chhaya Dhavale</a:t>
            </a:r>
            <a:endParaRPr sz="1800"/>
          </a:p>
          <a:p>
            <a:pPr indent="0" lvl="0" marL="0" rtl="0" algn="l">
              <a:spcBef>
                <a:spcPts val="0"/>
              </a:spcBef>
              <a:spcAft>
                <a:spcPts val="0"/>
              </a:spcAft>
              <a:buNone/>
            </a:pPr>
            <a:r>
              <a:t/>
            </a:r>
            <a:endParaRPr sz="1800"/>
          </a:p>
        </p:txBody>
      </p:sp>
      <p:pic>
        <p:nvPicPr>
          <p:cNvPr id="66" name="Google Shape;66;p13"/>
          <p:cNvPicPr preferRelativeResize="0"/>
          <p:nvPr/>
        </p:nvPicPr>
        <p:blipFill>
          <a:blip r:embed="rId3">
            <a:alphaModFix/>
          </a:blip>
          <a:stretch>
            <a:fillRect/>
          </a:stretch>
        </p:blipFill>
        <p:spPr>
          <a:xfrm>
            <a:off x="4094300" y="1776142"/>
            <a:ext cx="4390725" cy="2470733"/>
          </a:xfrm>
          <a:prstGeom prst="rect">
            <a:avLst/>
          </a:prstGeom>
          <a:noFill/>
          <a:ln>
            <a:noFill/>
          </a:ln>
          <a:effectLst>
            <a:reflection blurRad="0" dir="5400000" dist="190500" endA="0" endPos="49000" fadeDir="5400012" kx="0" rotWithShape="0" algn="bl" stA="22000" stPos="0" sy="-100000" ky="0"/>
          </a:effectLst>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416675" y="854000"/>
            <a:ext cx="3706500" cy="25089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GB" sz="2200">
                <a:highlight>
                  <a:schemeClr val="dk1"/>
                </a:highlight>
                <a:latin typeface="Roboto"/>
                <a:ea typeface="Roboto"/>
                <a:cs typeface="Roboto"/>
                <a:sym typeface="Roboto"/>
              </a:rPr>
              <a:t>K-Nearest Neighbor(KNN)</a:t>
            </a:r>
            <a:endParaRPr sz="3700">
              <a:highlight>
                <a:schemeClr val="dk1"/>
              </a:highlight>
            </a:endParaRPr>
          </a:p>
        </p:txBody>
      </p:sp>
      <p:sp>
        <p:nvSpPr>
          <p:cNvPr id="125" name="Google Shape;125;p22"/>
          <p:cNvSpPr txBox="1"/>
          <p:nvPr>
            <p:ph idx="1" type="body"/>
          </p:nvPr>
        </p:nvSpPr>
        <p:spPr>
          <a:xfrm>
            <a:off x="4312425" y="500925"/>
            <a:ext cx="4742700" cy="4313400"/>
          </a:xfrm>
          <a:prstGeom prst="rect">
            <a:avLst/>
          </a:prstGeom>
        </p:spPr>
        <p:txBody>
          <a:bodyPr anchorCtr="0" anchor="t" bIns="91425" lIns="91425" spcFirstLastPara="1" rIns="91425" wrap="square" tIns="91425">
            <a:noAutofit/>
          </a:bodyPr>
          <a:lstStyle/>
          <a:p>
            <a:pPr indent="-314325" lvl="0" marL="457200" rtl="0" algn="l">
              <a:lnSpc>
                <a:spcPct val="135714"/>
              </a:lnSpc>
              <a:spcBef>
                <a:spcPts val="0"/>
              </a:spcBef>
              <a:spcAft>
                <a:spcPts val="0"/>
              </a:spcAft>
              <a:buClr>
                <a:schemeClr val="dk1"/>
              </a:buClr>
              <a:buSzPts val="1350"/>
              <a:buChar char="●"/>
            </a:pPr>
            <a:r>
              <a:rPr lang="en-GB" sz="1350">
                <a:solidFill>
                  <a:schemeClr val="dk1"/>
                </a:solidFill>
                <a:highlight>
                  <a:schemeClr val="lt1"/>
                </a:highlight>
              </a:rPr>
              <a:t>K-nearest neighbor or K-NN algorithm basically creates an imaginary boundary to classify the data.</a:t>
            </a:r>
            <a:endParaRPr sz="1350">
              <a:solidFill>
                <a:schemeClr val="dk1"/>
              </a:solidFill>
              <a:highlight>
                <a:schemeClr val="lt1"/>
              </a:highlight>
            </a:endParaRPr>
          </a:p>
          <a:p>
            <a:pPr indent="0" lvl="0" marL="457200" rtl="0" algn="l">
              <a:lnSpc>
                <a:spcPct val="135714"/>
              </a:lnSpc>
              <a:spcBef>
                <a:spcPts val="0"/>
              </a:spcBef>
              <a:spcAft>
                <a:spcPts val="0"/>
              </a:spcAft>
              <a:buNone/>
            </a:pPr>
            <a:r>
              <a:t/>
            </a:r>
            <a:endParaRPr sz="1350">
              <a:solidFill>
                <a:schemeClr val="dk1"/>
              </a:solidFill>
              <a:highlight>
                <a:schemeClr val="lt1"/>
              </a:highlight>
            </a:endParaRPr>
          </a:p>
          <a:p>
            <a:pPr indent="-314325" lvl="0" marL="457200" rtl="0" algn="l">
              <a:lnSpc>
                <a:spcPct val="135714"/>
              </a:lnSpc>
              <a:spcBef>
                <a:spcPts val="0"/>
              </a:spcBef>
              <a:spcAft>
                <a:spcPts val="0"/>
              </a:spcAft>
              <a:buClr>
                <a:schemeClr val="dk1"/>
              </a:buClr>
              <a:buSzPts val="1350"/>
              <a:buChar char="●"/>
            </a:pPr>
            <a:r>
              <a:rPr lang="en-GB" sz="1350">
                <a:solidFill>
                  <a:schemeClr val="dk1"/>
                </a:solidFill>
                <a:highlight>
                  <a:schemeClr val="lt1"/>
                </a:highlight>
              </a:rPr>
              <a:t>When new data points come in, the algorithm will try to predict that to the nearest of the boundary line.</a:t>
            </a:r>
            <a:endParaRPr sz="1350">
              <a:solidFill>
                <a:schemeClr val="dk1"/>
              </a:solidFill>
              <a:highlight>
                <a:schemeClr val="lt1"/>
              </a:highlight>
            </a:endParaRPr>
          </a:p>
          <a:p>
            <a:pPr indent="0" lvl="0" marL="457200" rtl="0" algn="l">
              <a:lnSpc>
                <a:spcPct val="135714"/>
              </a:lnSpc>
              <a:spcBef>
                <a:spcPts val="0"/>
              </a:spcBef>
              <a:spcAft>
                <a:spcPts val="0"/>
              </a:spcAft>
              <a:buNone/>
            </a:pPr>
            <a:r>
              <a:t/>
            </a:r>
            <a:endParaRPr sz="1350">
              <a:solidFill>
                <a:schemeClr val="dk1"/>
              </a:solidFill>
              <a:highlight>
                <a:schemeClr val="lt1"/>
              </a:highlight>
            </a:endParaRPr>
          </a:p>
          <a:p>
            <a:pPr indent="-314325" lvl="0" marL="457200" rtl="0" algn="l">
              <a:lnSpc>
                <a:spcPct val="135714"/>
              </a:lnSpc>
              <a:spcBef>
                <a:spcPts val="0"/>
              </a:spcBef>
              <a:spcAft>
                <a:spcPts val="0"/>
              </a:spcAft>
              <a:buClr>
                <a:schemeClr val="dk1"/>
              </a:buClr>
              <a:buSzPts val="1350"/>
              <a:buChar char="●"/>
            </a:pPr>
            <a:r>
              <a:rPr lang="en-GB" sz="1350">
                <a:solidFill>
                  <a:schemeClr val="dk1"/>
                </a:solidFill>
                <a:highlight>
                  <a:schemeClr val="lt1"/>
                </a:highlight>
              </a:rPr>
              <a:t>Note: It’s very important to have the right k-value when analyzing the dataset to avoid overfitting and underfitting of the dataset.</a:t>
            </a:r>
            <a:endParaRPr sz="1350">
              <a:solidFill>
                <a:schemeClr val="dk1"/>
              </a:solidFill>
              <a:highlight>
                <a:schemeClr val="lt1"/>
              </a:highlight>
            </a:endParaRPr>
          </a:p>
          <a:p>
            <a:pPr indent="0" lvl="0" marL="457200" rtl="0" algn="l">
              <a:lnSpc>
                <a:spcPct val="135714"/>
              </a:lnSpc>
              <a:spcBef>
                <a:spcPts val="0"/>
              </a:spcBef>
              <a:spcAft>
                <a:spcPts val="0"/>
              </a:spcAft>
              <a:buNone/>
            </a:pPr>
            <a:r>
              <a:t/>
            </a:r>
            <a:endParaRPr sz="1350">
              <a:solidFill>
                <a:schemeClr val="dk1"/>
              </a:solidFill>
              <a:highlight>
                <a:schemeClr val="lt1"/>
              </a:highlight>
            </a:endParaRPr>
          </a:p>
          <a:p>
            <a:pPr indent="-314325" lvl="0" marL="457200" rtl="0" algn="l">
              <a:lnSpc>
                <a:spcPct val="135714"/>
              </a:lnSpc>
              <a:spcBef>
                <a:spcPts val="0"/>
              </a:spcBef>
              <a:spcAft>
                <a:spcPts val="0"/>
              </a:spcAft>
              <a:buClr>
                <a:schemeClr val="dk1"/>
              </a:buClr>
              <a:buSzPts val="1350"/>
              <a:buChar char="●"/>
            </a:pPr>
            <a:r>
              <a:rPr lang="en-GB" sz="1350">
                <a:solidFill>
                  <a:schemeClr val="dk1"/>
                </a:solidFill>
                <a:highlight>
                  <a:schemeClr val="lt1"/>
                </a:highlight>
              </a:rPr>
              <a:t>Using the k-nearest neighbor algorithm we fit the historical data (or train the model) and predict the future. </a:t>
            </a:r>
            <a:endParaRPr sz="1350">
              <a:solidFill>
                <a:schemeClr val="dk1"/>
              </a:solidFill>
              <a:highlight>
                <a:schemeClr val="lt1"/>
              </a:highlight>
            </a:endParaRPr>
          </a:p>
          <a:p>
            <a:pPr indent="0" lvl="0" marL="0" rtl="0" algn="l">
              <a:spcBef>
                <a:spcPts val="0"/>
              </a:spcBef>
              <a:spcAft>
                <a:spcPts val="0"/>
              </a:spcAft>
              <a:buSzPts val="605"/>
              <a:buNone/>
            </a:pPr>
            <a:r>
              <a:t/>
            </a:r>
            <a:endParaRPr sz="1115"/>
          </a:p>
          <a:p>
            <a:pPr indent="0" lvl="0" marL="0" rtl="0" algn="l">
              <a:spcBef>
                <a:spcPts val="1200"/>
              </a:spcBef>
              <a:spcAft>
                <a:spcPts val="1200"/>
              </a:spcAft>
              <a:buSzPts val="605"/>
              <a:buNone/>
            </a:pPr>
            <a:r>
              <a:t/>
            </a:r>
            <a:endParaRPr sz="1115"/>
          </a:p>
        </p:txBody>
      </p:sp>
      <p:pic>
        <p:nvPicPr>
          <p:cNvPr id="126" name="Google Shape;126;p22"/>
          <p:cNvPicPr preferRelativeResize="0"/>
          <p:nvPr/>
        </p:nvPicPr>
        <p:blipFill>
          <a:blip r:embed="rId3">
            <a:alphaModFix/>
          </a:blip>
          <a:stretch>
            <a:fillRect/>
          </a:stretch>
        </p:blipFill>
        <p:spPr>
          <a:xfrm>
            <a:off x="5402663" y="4383700"/>
            <a:ext cx="2562225" cy="247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457200" rtl="0" algn="l">
              <a:lnSpc>
                <a:spcPct val="115000"/>
              </a:lnSpc>
              <a:spcBef>
                <a:spcPts val="0"/>
              </a:spcBef>
              <a:spcAft>
                <a:spcPts val="1200"/>
              </a:spcAft>
              <a:buNone/>
            </a:pPr>
            <a:r>
              <a:rPr lang="en-GB" sz="2300">
                <a:highlight>
                  <a:schemeClr val="dk1"/>
                </a:highlight>
                <a:latin typeface="Arial"/>
                <a:ea typeface="Arial"/>
                <a:cs typeface="Arial"/>
                <a:sym typeface="Arial"/>
              </a:rPr>
              <a:t>DECISION TREE</a:t>
            </a:r>
            <a:endParaRPr sz="3600">
              <a:highlight>
                <a:schemeClr val="dk1"/>
              </a:highlight>
            </a:endParaRPr>
          </a:p>
        </p:txBody>
      </p:sp>
      <p:sp>
        <p:nvSpPr>
          <p:cNvPr id="132" name="Google Shape;132;p23"/>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chemeClr val="dk1"/>
              </a:buClr>
              <a:buSzPts val="1500"/>
              <a:buFont typeface="Arial"/>
              <a:buChar char="●"/>
            </a:pPr>
            <a:r>
              <a:rPr lang="en-GB" sz="1500">
                <a:solidFill>
                  <a:schemeClr val="dk1"/>
                </a:solidFill>
                <a:highlight>
                  <a:schemeClr val="lt1"/>
                </a:highlight>
                <a:latin typeface="Arial"/>
                <a:ea typeface="Arial"/>
                <a:cs typeface="Arial"/>
                <a:sym typeface="Arial"/>
              </a:rPr>
              <a:t>Decision tree </a:t>
            </a:r>
            <a:r>
              <a:rPr b="1" lang="en-GB" sz="1500">
                <a:solidFill>
                  <a:schemeClr val="dk1"/>
                </a:solidFill>
                <a:highlight>
                  <a:schemeClr val="lt1"/>
                </a:highlight>
                <a:latin typeface="Arial"/>
                <a:ea typeface="Arial"/>
                <a:cs typeface="Arial"/>
                <a:sym typeface="Arial"/>
              </a:rPr>
              <a:t>builds regression or classification models in the form of a tree structure</a:t>
            </a:r>
            <a:r>
              <a:rPr lang="en-GB" sz="1500">
                <a:solidFill>
                  <a:schemeClr val="dk1"/>
                </a:solidFill>
                <a:highlight>
                  <a:schemeClr val="lt1"/>
                </a:highlight>
                <a:latin typeface="Arial"/>
                <a:ea typeface="Arial"/>
                <a:cs typeface="Arial"/>
                <a:sym typeface="Arial"/>
              </a:rPr>
              <a:t>. </a:t>
            </a:r>
            <a:endParaRPr sz="1500">
              <a:solidFill>
                <a:schemeClr val="dk1"/>
              </a:solidFill>
              <a:highlight>
                <a:schemeClr val="lt1"/>
              </a:highlight>
              <a:latin typeface="Arial"/>
              <a:ea typeface="Arial"/>
              <a:cs typeface="Arial"/>
              <a:sym typeface="Arial"/>
            </a:endParaRPr>
          </a:p>
          <a:p>
            <a:pPr indent="0" lvl="0" marL="457200" rtl="0" algn="l">
              <a:spcBef>
                <a:spcPts val="1200"/>
              </a:spcBef>
              <a:spcAft>
                <a:spcPts val="0"/>
              </a:spcAft>
              <a:buNone/>
            </a:pPr>
            <a:r>
              <a:t/>
            </a:r>
            <a:endParaRPr sz="1500">
              <a:solidFill>
                <a:schemeClr val="dk1"/>
              </a:solidFill>
              <a:highlight>
                <a:schemeClr val="lt1"/>
              </a:highlight>
              <a:latin typeface="Arial"/>
              <a:ea typeface="Arial"/>
              <a:cs typeface="Arial"/>
              <a:sym typeface="Arial"/>
            </a:endParaRPr>
          </a:p>
          <a:p>
            <a:pPr indent="-323850" lvl="0" marL="457200" rtl="0" algn="l">
              <a:spcBef>
                <a:spcPts val="1200"/>
              </a:spcBef>
              <a:spcAft>
                <a:spcPts val="0"/>
              </a:spcAft>
              <a:buClr>
                <a:schemeClr val="dk1"/>
              </a:buClr>
              <a:buSzPts val="1500"/>
              <a:buFont typeface="Arial"/>
              <a:buChar char="●"/>
            </a:pPr>
            <a:r>
              <a:rPr lang="en-GB" sz="1500">
                <a:solidFill>
                  <a:schemeClr val="dk1"/>
                </a:solidFill>
                <a:highlight>
                  <a:schemeClr val="lt1"/>
                </a:highlight>
                <a:latin typeface="Arial"/>
                <a:ea typeface="Arial"/>
                <a:cs typeface="Arial"/>
                <a:sym typeface="Arial"/>
              </a:rPr>
              <a:t>It breaks down a dataset into smaller and smaller subsets while at the same time an associated decision tree is incrementally developed. </a:t>
            </a:r>
            <a:endParaRPr sz="1500">
              <a:solidFill>
                <a:schemeClr val="dk1"/>
              </a:solidFill>
              <a:highlight>
                <a:schemeClr val="lt1"/>
              </a:highlight>
              <a:latin typeface="Arial"/>
              <a:ea typeface="Arial"/>
              <a:cs typeface="Arial"/>
              <a:sym typeface="Arial"/>
            </a:endParaRPr>
          </a:p>
          <a:p>
            <a:pPr indent="0" lvl="0" marL="457200" rtl="0" algn="l">
              <a:spcBef>
                <a:spcPts val="1200"/>
              </a:spcBef>
              <a:spcAft>
                <a:spcPts val="0"/>
              </a:spcAft>
              <a:buNone/>
            </a:pPr>
            <a:r>
              <a:rPr lang="en-GB" sz="1500">
                <a:solidFill>
                  <a:schemeClr val="dk1"/>
                </a:solidFill>
                <a:highlight>
                  <a:schemeClr val="lt1"/>
                </a:highlight>
                <a:latin typeface="Arial"/>
                <a:ea typeface="Arial"/>
                <a:cs typeface="Arial"/>
                <a:sym typeface="Arial"/>
              </a:rPr>
              <a:t>The final result is a tree with decision nodes and leaf nodes.</a:t>
            </a:r>
            <a:endParaRPr sz="1600">
              <a:solidFill>
                <a:schemeClr val="dk1"/>
              </a:solidFill>
              <a:highlight>
                <a:schemeClr val="lt1"/>
              </a:highlight>
            </a:endParaRPr>
          </a:p>
          <a:p>
            <a:pPr indent="0" lvl="0" marL="0" rtl="0" algn="l">
              <a:spcBef>
                <a:spcPts val="1200"/>
              </a:spcBef>
              <a:spcAft>
                <a:spcPts val="1200"/>
              </a:spcAft>
              <a:buNone/>
            </a:pPr>
            <a:r>
              <a:t/>
            </a:r>
            <a:endParaRPr sz="1600"/>
          </a:p>
        </p:txBody>
      </p:sp>
      <p:pic>
        <p:nvPicPr>
          <p:cNvPr id="133" name="Google Shape;133;p23"/>
          <p:cNvPicPr preferRelativeResize="0"/>
          <p:nvPr/>
        </p:nvPicPr>
        <p:blipFill>
          <a:blip r:embed="rId3">
            <a:alphaModFix/>
          </a:blip>
          <a:stretch>
            <a:fillRect/>
          </a:stretch>
        </p:blipFill>
        <p:spPr>
          <a:xfrm>
            <a:off x="746452" y="2866675"/>
            <a:ext cx="2837050" cy="1412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5896500" y="2505075"/>
            <a:ext cx="3134400" cy="2383800"/>
          </a:xfrm>
          <a:prstGeom prst="rect">
            <a:avLst/>
          </a:prstGeom>
        </p:spPr>
        <p:txBody>
          <a:bodyPr anchorCtr="0" anchor="ctr" bIns="91425" lIns="91425" spcFirstLastPara="1" rIns="91425" wrap="square" tIns="91425">
            <a:normAutofit/>
          </a:bodyPr>
          <a:lstStyle/>
          <a:p>
            <a:pPr indent="-349250" lvl="0" marL="457200" rtl="0" algn="l">
              <a:spcBef>
                <a:spcPts val="0"/>
              </a:spcBef>
              <a:spcAft>
                <a:spcPts val="0"/>
              </a:spcAft>
              <a:buSzPts val="1900"/>
              <a:buFont typeface="Roboto"/>
              <a:buChar char="❖"/>
            </a:pPr>
            <a:r>
              <a:rPr lang="en-GB" sz="1900">
                <a:latin typeface="Roboto"/>
                <a:ea typeface="Roboto"/>
                <a:cs typeface="Roboto"/>
                <a:sym typeface="Roboto"/>
              </a:rPr>
              <a:t>Predicting Future  30 Days Using  Various Algorithms </a:t>
            </a:r>
            <a:endParaRPr sz="1900">
              <a:latin typeface="Roboto"/>
              <a:ea typeface="Roboto"/>
              <a:cs typeface="Roboto"/>
              <a:sym typeface="Roboto"/>
            </a:endParaRPr>
          </a:p>
        </p:txBody>
      </p:sp>
      <p:pic>
        <p:nvPicPr>
          <p:cNvPr id="139" name="Google Shape;139;p24"/>
          <p:cNvPicPr preferRelativeResize="0"/>
          <p:nvPr/>
        </p:nvPicPr>
        <p:blipFill>
          <a:blip r:embed="rId3">
            <a:alphaModFix/>
          </a:blip>
          <a:stretch>
            <a:fillRect/>
          </a:stretch>
        </p:blipFill>
        <p:spPr>
          <a:xfrm>
            <a:off x="200400" y="59075"/>
            <a:ext cx="4455576" cy="2208900"/>
          </a:xfrm>
          <a:prstGeom prst="rect">
            <a:avLst/>
          </a:prstGeom>
          <a:noFill/>
          <a:ln>
            <a:noFill/>
          </a:ln>
        </p:spPr>
      </p:pic>
      <p:pic>
        <p:nvPicPr>
          <p:cNvPr id="140" name="Google Shape;140;p24"/>
          <p:cNvPicPr preferRelativeResize="0"/>
          <p:nvPr/>
        </p:nvPicPr>
        <p:blipFill>
          <a:blip r:embed="rId4">
            <a:alphaModFix/>
          </a:blip>
          <a:stretch>
            <a:fillRect/>
          </a:stretch>
        </p:blipFill>
        <p:spPr>
          <a:xfrm>
            <a:off x="200400" y="2267975"/>
            <a:ext cx="5533899" cy="2875525"/>
          </a:xfrm>
          <a:prstGeom prst="rect">
            <a:avLst/>
          </a:prstGeom>
          <a:noFill/>
          <a:ln>
            <a:noFill/>
          </a:ln>
        </p:spPr>
      </p:pic>
      <p:pic>
        <p:nvPicPr>
          <p:cNvPr id="141" name="Google Shape;141;p24"/>
          <p:cNvPicPr preferRelativeResize="0"/>
          <p:nvPr/>
        </p:nvPicPr>
        <p:blipFill>
          <a:blip r:embed="rId5">
            <a:alphaModFix/>
          </a:blip>
          <a:stretch>
            <a:fillRect/>
          </a:stretch>
        </p:blipFill>
        <p:spPr>
          <a:xfrm>
            <a:off x="4740833" y="59075"/>
            <a:ext cx="4152642" cy="2179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COLAB</a:t>
            </a:r>
            <a:endParaRPr/>
          </a:p>
        </p:txBody>
      </p:sp>
      <p:sp>
        <p:nvSpPr>
          <p:cNvPr id="147" name="Google Shape;147;p25"/>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100" u="sng">
                <a:solidFill>
                  <a:schemeClr val="hlink"/>
                </a:solidFill>
                <a:latin typeface="Arial"/>
                <a:ea typeface="Arial"/>
                <a:cs typeface="Arial"/>
                <a:sym typeface="Arial"/>
                <a:hlinkClick r:id="rId3"/>
              </a:rPr>
              <a:t>https://colab.research.google.com/drive/1-Aem_tSGWq6-xMJ_bx1LwgxjSU8D07qh?usp=sharing</a:t>
            </a:r>
            <a:endParaRPr sz="1100">
              <a:latin typeface="Arial"/>
              <a:ea typeface="Arial"/>
              <a:cs typeface="Arial"/>
              <a:sym typeface="Arial"/>
            </a:endParaRPr>
          </a:p>
          <a:p>
            <a:pPr indent="0" lvl="0" marL="0" rtl="0" algn="l">
              <a:spcBef>
                <a:spcPts val="1200"/>
              </a:spcBef>
              <a:spcAft>
                <a:spcPts val="1200"/>
              </a:spcAft>
              <a:buNone/>
            </a:pPr>
            <a:r>
              <a:t/>
            </a:r>
            <a:endParaRPr sz="1100">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Time Series Analysis </a:t>
            </a:r>
            <a:endParaRPr/>
          </a:p>
        </p:txBody>
      </p:sp>
      <p:sp>
        <p:nvSpPr>
          <p:cNvPr id="153" name="Google Shape;153;p26"/>
          <p:cNvSpPr txBox="1"/>
          <p:nvPr/>
        </p:nvSpPr>
        <p:spPr>
          <a:xfrm>
            <a:off x="1478250" y="2161550"/>
            <a:ext cx="5611200" cy="21549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1"/>
              </a:buClr>
              <a:buSzPts val="1600"/>
              <a:buChar char="●"/>
            </a:pPr>
            <a:r>
              <a:rPr lang="en-GB" sz="1600">
                <a:solidFill>
                  <a:schemeClr val="dk1"/>
                </a:solidFill>
                <a:highlight>
                  <a:schemeClr val="lt1"/>
                </a:highlight>
              </a:rPr>
              <a:t>Time series analysis is </a:t>
            </a:r>
            <a:r>
              <a:rPr b="1" lang="en-GB" sz="1600">
                <a:solidFill>
                  <a:schemeClr val="dk1"/>
                </a:solidFill>
                <a:highlight>
                  <a:schemeClr val="lt1"/>
                </a:highlight>
              </a:rPr>
              <a:t>a specific way of analyzing a sequence of data points collected over an interval of time</a:t>
            </a:r>
            <a:r>
              <a:rPr lang="en-GB" sz="1600">
                <a:solidFill>
                  <a:schemeClr val="dk1"/>
                </a:solidFill>
                <a:highlight>
                  <a:schemeClr val="lt1"/>
                </a:highlight>
              </a:rPr>
              <a:t>. </a:t>
            </a:r>
            <a:endParaRPr sz="1600">
              <a:solidFill>
                <a:schemeClr val="dk1"/>
              </a:solidFill>
              <a:highlight>
                <a:schemeClr val="lt1"/>
              </a:highlight>
            </a:endParaRPr>
          </a:p>
          <a:p>
            <a:pPr indent="0" lvl="0" marL="457200" rtl="0" algn="l">
              <a:spcBef>
                <a:spcPts val="0"/>
              </a:spcBef>
              <a:spcAft>
                <a:spcPts val="0"/>
              </a:spcAft>
              <a:buNone/>
            </a:pPr>
            <a:r>
              <a:t/>
            </a:r>
            <a:endParaRPr sz="1600">
              <a:solidFill>
                <a:schemeClr val="dk1"/>
              </a:solidFill>
              <a:highlight>
                <a:schemeClr val="lt1"/>
              </a:highlight>
            </a:endParaRPr>
          </a:p>
          <a:p>
            <a:pPr indent="-330200" lvl="0" marL="457200" rtl="0" algn="l">
              <a:spcBef>
                <a:spcPts val="0"/>
              </a:spcBef>
              <a:spcAft>
                <a:spcPts val="0"/>
              </a:spcAft>
              <a:buClr>
                <a:schemeClr val="dk1"/>
              </a:buClr>
              <a:buSzPts val="1600"/>
              <a:buChar char="●"/>
            </a:pPr>
            <a:r>
              <a:rPr lang="en-GB" sz="1600">
                <a:solidFill>
                  <a:schemeClr val="dk1"/>
                </a:solidFill>
                <a:highlight>
                  <a:schemeClr val="lt1"/>
                </a:highlight>
              </a:rPr>
              <a:t>In time series analysis, analysts record data points at consistent intervals over a set period of time rather than just recording the data points intermittently or randomly.</a:t>
            </a:r>
            <a:endParaRPr sz="1800">
              <a:solidFill>
                <a:schemeClr val="dk1"/>
              </a:solidFill>
              <a:highlight>
                <a:schemeClr val="lt1"/>
              </a:highlight>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636175" y="672675"/>
            <a:ext cx="3706500" cy="2508900"/>
          </a:xfrm>
          <a:prstGeom prst="rect">
            <a:avLst/>
          </a:prstGeom>
        </p:spPr>
        <p:txBody>
          <a:bodyPr anchorCtr="0" anchor="t" bIns="91425" lIns="91425" spcFirstLastPara="1" rIns="91425" wrap="square" tIns="91425">
            <a:normAutofit/>
          </a:bodyPr>
          <a:lstStyle/>
          <a:p>
            <a:pPr indent="0" lvl="0" marL="77593" rtl="0" algn="l">
              <a:spcBef>
                <a:spcPts val="1926"/>
              </a:spcBef>
              <a:spcAft>
                <a:spcPts val="0"/>
              </a:spcAft>
              <a:buNone/>
            </a:pPr>
            <a:r>
              <a:rPr b="1" lang="en-GB" sz="2604">
                <a:highlight>
                  <a:schemeClr val="dk1"/>
                </a:highlight>
                <a:latin typeface="Roboto"/>
                <a:ea typeface="Roboto"/>
                <a:cs typeface="Roboto"/>
                <a:sym typeface="Roboto"/>
              </a:rPr>
              <a:t>CONCLUSION </a:t>
            </a:r>
            <a:endParaRPr sz="4000">
              <a:highlight>
                <a:schemeClr val="dk1"/>
              </a:highlight>
              <a:latin typeface="Roboto"/>
              <a:ea typeface="Roboto"/>
              <a:cs typeface="Roboto"/>
              <a:sym typeface="Roboto"/>
            </a:endParaRPr>
          </a:p>
        </p:txBody>
      </p:sp>
      <p:sp>
        <p:nvSpPr>
          <p:cNvPr id="159" name="Google Shape;159;p27"/>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77593" rtl="0" algn="l">
              <a:lnSpc>
                <a:spcPct val="100000"/>
              </a:lnSpc>
              <a:spcBef>
                <a:spcPts val="1926"/>
              </a:spcBef>
              <a:spcAft>
                <a:spcPts val="0"/>
              </a:spcAft>
              <a:buNone/>
            </a:pPr>
            <a:r>
              <a:t/>
            </a:r>
            <a:endParaRPr b="1" sz="1604">
              <a:solidFill>
                <a:srgbClr val="000000"/>
              </a:solidFill>
              <a:latin typeface="Calibri"/>
              <a:ea typeface="Calibri"/>
              <a:cs typeface="Calibri"/>
              <a:sym typeface="Calibri"/>
            </a:endParaRPr>
          </a:p>
          <a:p>
            <a:pPr indent="-1371" lvl="0" marL="71170" marR="23698" rtl="0" algn="just">
              <a:lnSpc>
                <a:spcPct val="109817"/>
              </a:lnSpc>
              <a:spcBef>
                <a:spcPts val="200"/>
              </a:spcBef>
              <a:spcAft>
                <a:spcPts val="0"/>
              </a:spcAft>
              <a:buNone/>
            </a:pPr>
            <a:r>
              <a:rPr lang="en-GB" sz="1400">
                <a:solidFill>
                  <a:srgbClr val="000000"/>
                </a:solidFill>
                <a:latin typeface="Calibri"/>
                <a:ea typeface="Calibri"/>
                <a:cs typeface="Calibri"/>
                <a:sym typeface="Calibri"/>
              </a:rPr>
              <a:t>This project provides a review and comparative analysis of different stock market prediction parameter  techniques. These techniques are used to evaluate stock market performance and trends. The stock  market forecasting system is to increase accuracy. In this study we have used 3 Algorithm/ approach to improve the  prediction of the results of stock , they are Linear Regression , Decision Tree and Random Forest it means we will combine two or more methods to construct a novel  approach method. User can give input as any dates for above 4 mentioned companies and he has to give  for how many days in future he wants stock prices and our model predicts stock for specific companies for  user mentioned days </a:t>
            </a:r>
            <a:endParaRPr sz="15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8"/>
          <p:cNvSpPr txBox="1"/>
          <p:nvPr>
            <p:ph type="title"/>
          </p:nvPr>
        </p:nvSpPr>
        <p:spPr>
          <a:xfrm>
            <a:off x="370850" y="1838125"/>
            <a:ext cx="3647400" cy="1171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900"/>
              <a:t>THANK YOU !!</a:t>
            </a:r>
            <a:endParaRPr sz="2900"/>
          </a:p>
        </p:txBody>
      </p:sp>
      <p:sp>
        <p:nvSpPr>
          <p:cNvPr id="165" name="Google Shape;165;p28"/>
          <p:cNvSpPr txBox="1"/>
          <p:nvPr/>
        </p:nvSpPr>
        <p:spPr>
          <a:xfrm>
            <a:off x="3485300" y="3015375"/>
            <a:ext cx="736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166" name="Google Shape;166;p28"/>
          <p:cNvPicPr preferRelativeResize="0"/>
          <p:nvPr/>
        </p:nvPicPr>
        <p:blipFill>
          <a:blip r:embed="rId3">
            <a:alphaModFix/>
          </a:blip>
          <a:stretch>
            <a:fillRect/>
          </a:stretch>
        </p:blipFill>
        <p:spPr>
          <a:xfrm>
            <a:off x="4308051" y="839274"/>
            <a:ext cx="4835949" cy="302248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idx="1" type="body"/>
          </p:nvPr>
        </p:nvSpPr>
        <p:spPr>
          <a:xfrm>
            <a:off x="4340975" y="631175"/>
            <a:ext cx="4470000" cy="39684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Clr>
                <a:srgbClr val="51565E"/>
              </a:buClr>
              <a:buSzPts val="1900"/>
              <a:buChar char="●"/>
            </a:pPr>
            <a:r>
              <a:rPr b="1" lang="en-GB" sz="1900">
                <a:solidFill>
                  <a:srgbClr val="51565E"/>
                </a:solidFill>
                <a:highlight>
                  <a:srgbClr val="FFFFFF"/>
                </a:highlight>
              </a:rPr>
              <a:t>A stock market is a public market where you can buy and sell shares for publicly listed companies. The stocks, also known as equities, represent ownership in the company. </a:t>
            </a:r>
            <a:endParaRPr b="1" sz="1900">
              <a:solidFill>
                <a:srgbClr val="51565E"/>
              </a:solidFill>
              <a:highlight>
                <a:srgbClr val="FFFFFF"/>
              </a:highlight>
            </a:endParaRPr>
          </a:p>
          <a:p>
            <a:pPr indent="0" lvl="0" marL="457200" rtl="0" algn="l">
              <a:spcBef>
                <a:spcPts val="2000"/>
              </a:spcBef>
              <a:spcAft>
                <a:spcPts val="0"/>
              </a:spcAft>
              <a:buNone/>
            </a:pPr>
            <a:r>
              <a:t/>
            </a:r>
            <a:endParaRPr b="1" sz="1900">
              <a:solidFill>
                <a:srgbClr val="51565E"/>
              </a:solidFill>
              <a:highlight>
                <a:srgbClr val="FFFFFF"/>
              </a:highlight>
            </a:endParaRPr>
          </a:p>
          <a:p>
            <a:pPr indent="-349250" lvl="0" marL="457200" rtl="0" algn="l">
              <a:spcBef>
                <a:spcPts val="2000"/>
              </a:spcBef>
              <a:spcAft>
                <a:spcPts val="0"/>
              </a:spcAft>
              <a:buClr>
                <a:srgbClr val="51565E"/>
              </a:buClr>
              <a:buSzPts val="1900"/>
              <a:buChar char="●"/>
            </a:pPr>
            <a:r>
              <a:rPr b="1" lang="en-GB" sz="1900">
                <a:solidFill>
                  <a:srgbClr val="434343"/>
                </a:solidFill>
              </a:rPr>
              <a:t>“Stock market is a place where selling and purchasing can provide future aims of life .” </a:t>
            </a:r>
            <a:endParaRPr b="1" sz="1900">
              <a:solidFill>
                <a:srgbClr val="434343"/>
              </a:solidFill>
            </a:endParaRPr>
          </a:p>
          <a:p>
            <a:pPr indent="0" lvl="0" marL="457200" rtl="0" algn="l">
              <a:spcBef>
                <a:spcPts val="1200"/>
              </a:spcBef>
              <a:spcAft>
                <a:spcPts val="1200"/>
              </a:spcAft>
              <a:buNone/>
            </a:pPr>
            <a:r>
              <a:rPr b="1" lang="en-GB" sz="1900">
                <a:solidFill>
                  <a:srgbClr val="434343"/>
                </a:solidFill>
              </a:rPr>
              <a:t> by Kang Zhang et al, 2019. </a:t>
            </a:r>
            <a:endParaRPr b="1" sz="1900"/>
          </a:p>
        </p:txBody>
      </p:sp>
      <p:sp>
        <p:nvSpPr>
          <p:cNvPr id="72" name="Google Shape;72;p14"/>
          <p:cNvSpPr txBox="1"/>
          <p:nvPr/>
        </p:nvSpPr>
        <p:spPr>
          <a:xfrm>
            <a:off x="174575" y="631175"/>
            <a:ext cx="41664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500">
                <a:solidFill>
                  <a:schemeClr val="lt1"/>
                </a:solidFill>
                <a:latin typeface="Roboto"/>
                <a:ea typeface="Roboto"/>
                <a:cs typeface="Roboto"/>
                <a:sym typeface="Roboto"/>
              </a:rPr>
              <a:t>What is Stock Market ?</a:t>
            </a:r>
            <a:endParaRPr sz="2500">
              <a:solidFill>
                <a:schemeClr val="lt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700">
                <a:latin typeface="Roboto"/>
                <a:ea typeface="Roboto"/>
                <a:cs typeface="Roboto"/>
                <a:sym typeface="Roboto"/>
              </a:rPr>
              <a:t>MACHINE LEARNING</a:t>
            </a:r>
            <a:endParaRPr/>
          </a:p>
        </p:txBody>
      </p:sp>
      <p:sp>
        <p:nvSpPr>
          <p:cNvPr id="78" name="Google Shape;78;p15"/>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rgbClr val="131417"/>
              </a:buClr>
              <a:buSzPts val="1700"/>
              <a:buChar char="●"/>
            </a:pPr>
            <a:r>
              <a:rPr b="1" lang="en-GB" sz="1700">
                <a:solidFill>
                  <a:srgbClr val="131417"/>
                </a:solidFill>
                <a:highlight>
                  <a:schemeClr val="lt1"/>
                </a:highlight>
              </a:rPr>
              <a:t> ML is the field of study that gives computers the capability to learn without being explicitly programmed.</a:t>
            </a:r>
            <a:endParaRPr b="1" sz="1700">
              <a:solidFill>
                <a:srgbClr val="131417"/>
              </a:solidFill>
              <a:highlight>
                <a:schemeClr val="lt1"/>
              </a:highlight>
            </a:endParaRPr>
          </a:p>
          <a:p>
            <a:pPr indent="0" lvl="0" marL="457200" rtl="0" algn="l">
              <a:spcBef>
                <a:spcPts val="1200"/>
              </a:spcBef>
              <a:spcAft>
                <a:spcPts val="0"/>
              </a:spcAft>
              <a:buNone/>
            </a:pPr>
            <a:r>
              <a:t/>
            </a:r>
            <a:endParaRPr b="1" sz="1700">
              <a:solidFill>
                <a:srgbClr val="131417"/>
              </a:solidFill>
              <a:highlight>
                <a:schemeClr val="lt1"/>
              </a:highlight>
            </a:endParaRPr>
          </a:p>
          <a:p>
            <a:pPr indent="-336550" lvl="0" marL="457200" rtl="0" algn="l">
              <a:spcBef>
                <a:spcPts val="1200"/>
              </a:spcBef>
              <a:spcAft>
                <a:spcPts val="0"/>
              </a:spcAft>
              <a:buClr>
                <a:srgbClr val="131417"/>
              </a:buClr>
              <a:buSzPts val="1700"/>
              <a:buChar char="●"/>
            </a:pPr>
            <a:r>
              <a:rPr b="1" lang="en-GB" sz="1700">
                <a:solidFill>
                  <a:srgbClr val="131417"/>
                </a:solidFill>
                <a:highlight>
                  <a:schemeClr val="lt1"/>
                </a:highlight>
              </a:rPr>
              <a:t>ML is one of the most exciting technologies that one would have ever come across.</a:t>
            </a:r>
            <a:endParaRPr b="1" sz="1700">
              <a:solidFill>
                <a:srgbClr val="131417"/>
              </a:solidFill>
              <a:highlight>
                <a:schemeClr val="lt1"/>
              </a:highlight>
            </a:endParaRPr>
          </a:p>
          <a:p>
            <a:pPr indent="0" lvl="0" marL="457200" rtl="0" algn="l">
              <a:spcBef>
                <a:spcPts val="1200"/>
              </a:spcBef>
              <a:spcAft>
                <a:spcPts val="0"/>
              </a:spcAft>
              <a:buNone/>
            </a:pPr>
            <a:r>
              <a:t/>
            </a:r>
            <a:endParaRPr b="1" sz="1700">
              <a:solidFill>
                <a:srgbClr val="131417"/>
              </a:solidFill>
              <a:highlight>
                <a:schemeClr val="lt1"/>
              </a:highlight>
            </a:endParaRPr>
          </a:p>
          <a:p>
            <a:pPr indent="-336550" lvl="0" marL="457200" rtl="0" algn="l">
              <a:spcBef>
                <a:spcPts val="1200"/>
              </a:spcBef>
              <a:spcAft>
                <a:spcPts val="0"/>
              </a:spcAft>
              <a:buClr>
                <a:srgbClr val="131417"/>
              </a:buClr>
              <a:buSzPts val="1700"/>
              <a:buChar char="●"/>
            </a:pPr>
            <a:r>
              <a:rPr b="1" lang="en-GB" sz="1700">
                <a:solidFill>
                  <a:srgbClr val="131417"/>
                </a:solidFill>
                <a:highlight>
                  <a:schemeClr val="lt1"/>
                </a:highlight>
              </a:rPr>
              <a:t>As it is evident from the name, it gives the computer that makes it more similar to humans the ability to learn.</a:t>
            </a:r>
            <a:endParaRPr b="1" sz="1700">
              <a:solidFill>
                <a:srgbClr val="131417"/>
              </a:solidFill>
              <a:highlight>
                <a:schemeClr val="lt1"/>
              </a:highlight>
            </a:endParaRPr>
          </a:p>
          <a:p>
            <a:pPr indent="0" lvl="0" marL="0" rtl="0" algn="l">
              <a:spcBef>
                <a:spcPts val="1200"/>
              </a:spcBef>
              <a:spcAft>
                <a:spcPts val="0"/>
              </a:spcAft>
              <a:buNone/>
            </a:pPr>
            <a:r>
              <a:t/>
            </a:r>
            <a:endParaRPr b="1" sz="1700">
              <a:solidFill>
                <a:srgbClr val="131417"/>
              </a:solidFill>
              <a:highlight>
                <a:schemeClr val="lt1"/>
              </a:highlight>
            </a:endParaRPr>
          </a:p>
          <a:p>
            <a:pPr indent="0" lvl="0" marL="0" rtl="0" algn="l">
              <a:spcBef>
                <a:spcPts val="1200"/>
              </a:spcBef>
              <a:spcAft>
                <a:spcPts val="1200"/>
              </a:spcAft>
              <a:buNone/>
            </a:pPr>
            <a:r>
              <a:t/>
            </a:r>
            <a:endParaRPr b="1" sz="1700">
              <a:solidFill>
                <a:srgbClr val="131417"/>
              </a:solidFill>
              <a:highlight>
                <a:schemeClr val="lt1"/>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Problem Statement </a:t>
            </a:r>
            <a:endParaRPr/>
          </a:p>
        </p:txBody>
      </p:sp>
      <p:sp>
        <p:nvSpPr>
          <p:cNvPr id="84" name="Google Shape;84;p16"/>
          <p:cNvSpPr txBox="1"/>
          <p:nvPr>
            <p:ph idx="1" type="body"/>
          </p:nvPr>
        </p:nvSpPr>
        <p:spPr>
          <a:xfrm>
            <a:off x="4310600" y="199200"/>
            <a:ext cx="4833300" cy="4745100"/>
          </a:xfrm>
          <a:prstGeom prst="rect">
            <a:avLst/>
          </a:prstGeom>
        </p:spPr>
        <p:txBody>
          <a:bodyPr anchorCtr="0" anchor="t" bIns="91425" lIns="91425" spcFirstLastPara="1" rIns="91425" wrap="square" tIns="91425">
            <a:noAutofit/>
          </a:bodyPr>
          <a:lstStyle/>
          <a:p>
            <a:pPr indent="-329882" lvl="0" marL="457200" rtl="0" algn="l">
              <a:spcBef>
                <a:spcPts val="0"/>
              </a:spcBef>
              <a:spcAft>
                <a:spcPts val="0"/>
              </a:spcAft>
              <a:buClr>
                <a:srgbClr val="434343"/>
              </a:buClr>
              <a:buSzPts val="1595"/>
              <a:buChar char="●"/>
            </a:pPr>
            <a:r>
              <a:rPr b="1" lang="en-GB" sz="1595">
                <a:solidFill>
                  <a:srgbClr val="434343"/>
                </a:solidFill>
              </a:rPr>
              <a:t>Everyone want to be </a:t>
            </a:r>
            <a:r>
              <a:rPr b="1" lang="en-GB" sz="1595" u="sng">
                <a:solidFill>
                  <a:srgbClr val="434343"/>
                </a:solidFill>
              </a:rPr>
              <a:t>rich in his life</a:t>
            </a:r>
            <a:r>
              <a:rPr b="1" lang="en-GB" sz="1595">
                <a:solidFill>
                  <a:srgbClr val="434343"/>
                </a:solidFill>
              </a:rPr>
              <a:t> with low efforts and great advantages. </a:t>
            </a:r>
            <a:endParaRPr b="1" sz="1595">
              <a:solidFill>
                <a:srgbClr val="434343"/>
              </a:solidFill>
            </a:endParaRPr>
          </a:p>
          <a:p>
            <a:pPr indent="0" lvl="0" marL="457200" rtl="0" algn="l">
              <a:spcBef>
                <a:spcPts val="1200"/>
              </a:spcBef>
              <a:spcAft>
                <a:spcPts val="0"/>
              </a:spcAft>
              <a:buNone/>
            </a:pPr>
            <a:r>
              <a:t/>
            </a:r>
            <a:endParaRPr b="1" sz="1595">
              <a:solidFill>
                <a:srgbClr val="434343"/>
              </a:solidFill>
            </a:endParaRPr>
          </a:p>
          <a:p>
            <a:pPr indent="-329882" lvl="0" marL="457200" rtl="0" algn="l">
              <a:spcBef>
                <a:spcPts val="1200"/>
              </a:spcBef>
              <a:spcAft>
                <a:spcPts val="0"/>
              </a:spcAft>
              <a:buClr>
                <a:srgbClr val="434343"/>
              </a:buClr>
              <a:buSzPts val="1595"/>
              <a:buChar char="●"/>
            </a:pPr>
            <a:r>
              <a:rPr b="1" lang="en-GB" sz="1595">
                <a:solidFill>
                  <a:srgbClr val="434343"/>
                </a:solidFill>
              </a:rPr>
              <a:t>Because of pandemic the demand of Stock have become huge </a:t>
            </a:r>
            <a:endParaRPr b="1" sz="1595">
              <a:solidFill>
                <a:srgbClr val="434343"/>
              </a:solidFill>
            </a:endParaRPr>
          </a:p>
          <a:p>
            <a:pPr indent="0" lvl="0" marL="457200" rtl="0" algn="l">
              <a:spcBef>
                <a:spcPts val="1200"/>
              </a:spcBef>
              <a:spcAft>
                <a:spcPts val="0"/>
              </a:spcAft>
              <a:buNone/>
            </a:pPr>
            <a:r>
              <a:t/>
            </a:r>
            <a:endParaRPr b="1" sz="1595">
              <a:solidFill>
                <a:srgbClr val="434343"/>
              </a:solidFill>
            </a:endParaRPr>
          </a:p>
          <a:p>
            <a:pPr indent="-329882" lvl="0" marL="457200" rtl="0" algn="l">
              <a:spcBef>
                <a:spcPts val="1200"/>
              </a:spcBef>
              <a:spcAft>
                <a:spcPts val="0"/>
              </a:spcAft>
              <a:buClr>
                <a:srgbClr val="434343"/>
              </a:buClr>
              <a:buSzPts val="1595"/>
              <a:buChar char="●"/>
            </a:pPr>
            <a:r>
              <a:rPr b="1" lang="en-GB" sz="1595">
                <a:solidFill>
                  <a:srgbClr val="434343"/>
                </a:solidFill>
              </a:rPr>
              <a:t>Prediction and Analysing stock can </a:t>
            </a:r>
            <a:r>
              <a:rPr b="1" lang="en-GB" sz="1595" u="sng">
                <a:solidFill>
                  <a:srgbClr val="434343"/>
                </a:solidFill>
              </a:rPr>
              <a:t>benefit People to think </a:t>
            </a:r>
            <a:r>
              <a:rPr b="1" lang="en-GB" sz="1595">
                <a:solidFill>
                  <a:srgbClr val="434343"/>
                </a:solidFill>
              </a:rPr>
              <a:t>before buying or selling stocks. </a:t>
            </a:r>
            <a:endParaRPr b="1" sz="1595">
              <a:solidFill>
                <a:srgbClr val="434343"/>
              </a:solidFill>
            </a:endParaRPr>
          </a:p>
          <a:p>
            <a:pPr indent="0" lvl="0" marL="457200" rtl="0" algn="l">
              <a:spcBef>
                <a:spcPts val="1200"/>
              </a:spcBef>
              <a:spcAft>
                <a:spcPts val="0"/>
              </a:spcAft>
              <a:buNone/>
            </a:pPr>
            <a:r>
              <a:rPr b="1" lang="en-GB" sz="1595">
                <a:solidFill>
                  <a:srgbClr val="434343"/>
                </a:solidFill>
              </a:rPr>
              <a:t>So the project idea is to </a:t>
            </a:r>
            <a:r>
              <a:rPr b="1" lang="en-GB" sz="1595" u="sng">
                <a:solidFill>
                  <a:srgbClr val="434343"/>
                </a:solidFill>
              </a:rPr>
              <a:t>predict Stock prices( or we can say trends prediction</a:t>
            </a:r>
            <a:r>
              <a:rPr b="1" lang="en-GB" sz="1595">
                <a:solidFill>
                  <a:srgbClr val="434343"/>
                </a:solidFill>
              </a:rPr>
              <a:t> in stock prices ) to gain significant profit .</a:t>
            </a:r>
            <a:endParaRPr b="1" sz="1595">
              <a:solidFill>
                <a:srgbClr val="434343"/>
              </a:solidFill>
            </a:endParaRPr>
          </a:p>
          <a:p>
            <a:pPr indent="0" lvl="0" marL="457200" rtl="0" algn="l">
              <a:spcBef>
                <a:spcPts val="1200"/>
              </a:spcBef>
              <a:spcAft>
                <a:spcPts val="1200"/>
              </a:spcAft>
              <a:buNone/>
            </a:pPr>
            <a:r>
              <a:t/>
            </a:r>
            <a:endParaRPr b="1" sz="1207"/>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OBJECTIVES</a:t>
            </a:r>
            <a:endParaRPr/>
          </a:p>
        </p:txBody>
      </p:sp>
      <p:sp>
        <p:nvSpPr>
          <p:cNvPr id="90" name="Google Shape;90;p17"/>
          <p:cNvSpPr txBox="1"/>
          <p:nvPr>
            <p:ph idx="1" type="body"/>
          </p:nvPr>
        </p:nvSpPr>
        <p:spPr>
          <a:xfrm>
            <a:off x="4644675" y="500925"/>
            <a:ext cx="4166400" cy="4098600"/>
          </a:xfrm>
          <a:prstGeom prst="rect">
            <a:avLst/>
          </a:prstGeom>
        </p:spPr>
        <p:txBody>
          <a:bodyPr anchorCtr="0" anchor="t" bIns="91425" lIns="91425" spcFirstLastPara="1" rIns="91425" wrap="square" tIns="91425">
            <a:normAutofit lnSpcReduction="10000"/>
          </a:bodyPr>
          <a:lstStyle/>
          <a:p>
            <a:pPr indent="-327025" lvl="0" marL="457200" rtl="0" algn="l">
              <a:spcBef>
                <a:spcPts val="0"/>
              </a:spcBef>
              <a:spcAft>
                <a:spcPts val="0"/>
              </a:spcAft>
              <a:buClr>
                <a:srgbClr val="111111"/>
              </a:buClr>
              <a:buSzPts val="1550"/>
              <a:buChar char="●"/>
            </a:pPr>
            <a:r>
              <a:rPr b="1" lang="en-GB" sz="1550">
                <a:solidFill>
                  <a:srgbClr val="111111"/>
                </a:solidFill>
                <a:highlight>
                  <a:srgbClr val="FFFFFF"/>
                </a:highlight>
              </a:rPr>
              <a:t>In Stock Market Prediction, the aim is to </a:t>
            </a:r>
            <a:r>
              <a:rPr b="1" lang="en-GB" sz="1550" u="sng">
                <a:solidFill>
                  <a:srgbClr val="111111"/>
                </a:solidFill>
                <a:highlight>
                  <a:srgbClr val="FFFFFF"/>
                </a:highlight>
              </a:rPr>
              <a:t>predict the future value</a:t>
            </a:r>
            <a:r>
              <a:rPr b="1" lang="en-GB" sz="1550">
                <a:solidFill>
                  <a:srgbClr val="111111"/>
                </a:solidFill>
                <a:highlight>
                  <a:srgbClr val="FFFFFF"/>
                </a:highlight>
              </a:rPr>
              <a:t> of the financial stocks of a company.</a:t>
            </a:r>
            <a:endParaRPr b="1" sz="1550">
              <a:solidFill>
                <a:srgbClr val="111111"/>
              </a:solidFill>
              <a:highlight>
                <a:srgbClr val="FFFFFF"/>
              </a:highlight>
            </a:endParaRPr>
          </a:p>
          <a:p>
            <a:pPr indent="0" lvl="0" marL="457200" rtl="0" algn="l">
              <a:spcBef>
                <a:spcPts val="1200"/>
              </a:spcBef>
              <a:spcAft>
                <a:spcPts val="0"/>
              </a:spcAft>
              <a:buNone/>
            </a:pPr>
            <a:r>
              <a:t/>
            </a:r>
            <a:endParaRPr b="1" sz="1550">
              <a:solidFill>
                <a:srgbClr val="111111"/>
              </a:solidFill>
              <a:highlight>
                <a:srgbClr val="FFFFFF"/>
              </a:highlight>
            </a:endParaRPr>
          </a:p>
          <a:p>
            <a:pPr indent="-327025" lvl="0" marL="457200" rtl="0" algn="l">
              <a:lnSpc>
                <a:spcPct val="100000"/>
              </a:lnSpc>
              <a:spcBef>
                <a:spcPts val="1200"/>
              </a:spcBef>
              <a:spcAft>
                <a:spcPts val="0"/>
              </a:spcAft>
              <a:buClr>
                <a:srgbClr val="000000"/>
              </a:buClr>
              <a:buSzPts val="1550"/>
              <a:buChar char="●"/>
            </a:pPr>
            <a:r>
              <a:rPr b="1" lang="en-GB" sz="1550">
                <a:solidFill>
                  <a:srgbClr val="000000"/>
                </a:solidFill>
              </a:rPr>
              <a:t>W</a:t>
            </a:r>
            <a:r>
              <a:rPr b="1" lang="en-GB" sz="1550">
                <a:solidFill>
                  <a:srgbClr val="000000"/>
                </a:solidFill>
              </a:rPr>
              <a:t>e attempt to implement </a:t>
            </a:r>
            <a:r>
              <a:rPr b="1" lang="en-GB" sz="1550" u="sng">
                <a:solidFill>
                  <a:srgbClr val="000000"/>
                </a:solidFill>
              </a:rPr>
              <a:t>machine learning approach</a:t>
            </a:r>
            <a:r>
              <a:rPr b="1" lang="en-GB" sz="1550">
                <a:solidFill>
                  <a:srgbClr val="000000"/>
                </a:solidFill>
              </a:rPr>
              <a:t> to predict stock prices.</a:t>
            </a:r>
            <a:endParaRPr b="1" sz="1550">
              <a:solidFill>
                <a:srgbClr val="000000"/>
              </a:solidFill>
            </a:endParaRPr>
          </a:p>
          <a:p>
            <a:pPr indent="0" lvl="0" marL="457200" rtl="0" algn="l">
              <a:lnSpc>
                <a:spcPct val="100000"/>
              </a:lnSpc>
              <a:spcBef>
                <a:spcPts val="0"/>
              </a:spcBef>
              <a:spcAft>
                <a:spcPts val="0"/>
              </a:spcAft>
              <a:buNone/>
            </a:pPr>
            <a:r>
              <a:t/>
            </a:r>
            <a:endParaRPr b="1" sz="1550">
              <a:solidFill>
                <a:srgbClr val="000000"/>
              </a:solidFill>
            </a:endParaRPr>
          </a:p>
          <a:p>
            <a:pPr indent="-327025" lvl="0" marL="457200" rtl="0" algn="l">
              <a:lnSpc>
                <a:spcPct val="100000"/>
              </a:lnSpc>
              <a:spcBef>
                <a:spcPts val="0"/>
              </a:spcBef>
              <a:spcAft>
                <a:spcPts val="0"/>
              </a:spcAft>
              <a:buClr>
                <a:srgbClr val="000000"/>
              </a:buClr>
              <a:buSzPts val="1550"/>
              <a:buChar char="●"/>
            </a:pPr>
            <a:r>
              <a:rPr b="1" lang="en-GB" sz="1550">
                <a:solidFill>
                  <a:srgbClr val="000000"/>
                </a:solidFill>
              </a:rPr>
              <a:t> We propose a stock price prediction system that</a:t>
            </a:r>
            <a:r>
              <a:rPr b="1" lang="en-GB" sz="1550" u="sng">
                <a:solidFill>
                  <a:srgbClr val="000000"/>
                </a:solidFill>
              </a:rPr>
              <a:t> integrates mathematical functions, machine learning, and other external factor</a:t>
            </a:r>
            <a:r>
              <a:rPr b="1" lang="en-GB" sz="1550">
                <a:solidFill>
                  <a:srgbClr val="000000"/>
                </a:solidFill>
              </a:rPr>
              <a:t>s for the purpose of achieving better stock prediction accuracy and issuing profitable trades.</a:t>
            </a:r>
            <a:endParaRPr b="1" sz="1550">
              <a:solidFill>
                <a:srgbClr val="000000"/>
              </a:solidFill>
            </a:endParaRPr>
          </a:p>
          <a:p>
            <a:pPr indent="0" lvl="0" marL="0" rtl="0" algn="l">
              <a:lnSpc>
                <a:spcPct val="100000"/>
              </a:lnSpc>
              <a:spcBef>
                <a:spcPts val="0"/>
              </a:spcBef>
              <a:spcAft>
                <a:spcPts val="0"/>
              </a:spcAft>
              <a:buNone/>
            </a:pPr>
            <a:r>
              <a:t/>
            </a:r>
            <a:endParaRPr b="1" sz="155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DATASET DESCRIPTION </a:t>
            </a:r>
            <a:endParaRPr/>
          </a:p>
        </p:txBody>
      </p:sp>
      <p:sp>
        <p:nvSpPr>
          <p:cNvPr id="96" name="Google Shape;96;p18"/>
          <p:cNvSpPr txBox="1"/>
          <p:nvPr>
            <p:ph idx="1" type="body"/>
          </p:nvPr>
        </p:nvSpPr>
        <p:spPr>
          <a:xfrm>
            <a:off x="4350600" y="148050"/>
            <a:ext cx="4460400" cy="4451400"/>
          </a:xfrm>
          <a:prstGeom prst="rect">
            <a:avLst/>
          </a:prstGeom>
        </p:spPr>
        <p:txBody>
          <a:bodyPr anchorCtr="0" anchor="t" bIns="91425" lIns="91425" spcFirstLastPara="1" rIns="91425" wrap="square" tIns="91425">
            <a:noAutofit/>
          </a:bodyPr>
          <a:lstStyle/>
          <a:p>
            <a:pPr indent="-324008" lvl="0" marL="457200" rtl="0" algn="l">
              <a:lnSpc>
                <a:spcPct val="105000"/>
              </a:lnSpc>
              <a:spcBef>
                <a:spcPts val="0"/>
              </a:spcBef>
              <a:spcAft>
                <a:spcPts val="0"/>
              </a:spcAft>
              <a:buClr>
                <a:srgbClr val="202124"/>
              </a:buClr>
              <a:buSzPts val="1503"/>
              <a:buChar char="●"/>
            </a:pPr>
            <a:r>
              <a:rPr lang="en-GB" sz="1502">
                <a:solidFill>
                  <a:srgbClr val="202124"/>
                </a:solidFill>
                <a:highlight>
                  <a:srgbClr val="FFFFFF"/>
                </a:highlight>
              </a:rPr>
              <a:t>Pandas </a:t>
            </a:r>
            <a:r>
              <a:rPr b="1" lang="en-GB" sz="1502">
                <a:solidFill>
                  <a:srgbClr val="202124"/>
                </a:solidFill>
                <a:highlight>
                  <a:srgbClr val="FFFFFF"/>
                </a:highlight>
              </a:rPr>
              <a:t>Datareader </a:t>
            </a:r>
            <a:r>
              <a:rPr lang="en-GB" sz="1502">
                <a:solidFill>
                  <a:srgbClr val="202124"/>
                </a:solidFill>
                <a:highlight>
                  <a:srgbClr val="FFFFFF"/>
                </a:highlight>
              </a:rPr>
              <a:t>is a Python package that allows us to create a </a:t>
            </a:r>
            <a:r>
              <a:rPr b="1" lang="en-GB" sz="1502">
                <a:solidFill>
                  <a:srgbClr val="202124"/>
                </a:solidFill>
                <a:highlight>
                  <a:srgbClr val="FFFFFF"/>
                </a:highlight>
              </a:rPr>
              <a:t>pandas DataFrame</a:t>
            </a:r>
            <a:r>
              <a:rPr lang="en-GB" sz="1502">
                <a:solidFill>
                  <a:srgbClr val="202124"/>
                </a:solidFill>
                <a:highlight>
                  <a:srgbClr val="FFFFFF"/>
                </a:highlight>
              </a:rPr>
              <a:t> object by using various data sources from the internet. </a:t>
            </a:r>
            <a:endParaRPr sz="1502">
              <a:solidFill>
                <a:srgbClr val="202124"/>
              </a:solidFill>
              <a:highlight>
                <a:srgbClr val="FFFFFF"/>
              </a:highlight>
            </a:endParaRPr>
          </a:p>
          <a:p>
            <a:pPr indent="-324008" lvl="0" marL="457200" rtl="0" algn="l">
              <a:lnSpc>
                <a:spcPct val="105000"/>
              </a:lnSpc>
              <a:spcBef>
                <a:spcPts val="0"/>
              </a:spcBef>
              <a:spcAft>
                <a:spcPts val="0"/>
              </a:spcAft>
              <a:buClr>
                <a:srgbClr val="202124"/>
              </a:buClr>
              <a:buSzPts val="1503"/>
              <a:buChar char="●"/>
            </a:pPr>
            <a:r>
              <a:rPr lang="en-GB" sz="1502">
                <a:solidFill>
                  <a:srgbClr val="202124"/>
                </a:solidFill>
                <a:highlight>
                  <a:srgbClr val="FFFFFF"/>
                </a:highlight>
              </a:rPr>
              <a:t>It is popularly used for working with realtime stock price datasets.</a:t>
            </a:r>
            <a:endParaRPr sz="1502">
              <a:solidFill>
                <a:srgbClr val="202124"/>
              </a:solidFill>
              <a:highlight>
                <a:srgbClr val="FFFFFF"/>
              </a:highlight>
            </a:endParaRPr>
          </a:p>
          <a:p>
            <a:pPr indent="0" lvl="0" marL="914400" rtl="0" algn="l">
              <a:lnSpc>
                <a:spcPct val="105000"/>
              </a:lnSpc>
              <a:spcBef>
                <a:spcPts val="1200"/>
              </a:spcBef>
              <a:spcAft>
                <a:spcPts val="0"/>
              </a:spcAft>
              <a:buSzPts val="1018"/>
              <a:buNone/>
            </a:pPr>
            <a:r>
              <a:t/>
            </a:r>
            <a:endParaRPr sz="1502">
              <a:solidFill>
                <a:srgbClr val="202124"/>
              </a:solidFill>
              <a:highlight>
                <a:srgbClr val="FFFFFF"/>
              </a:highlight>
            </a:endParaRPr>
          </a:p>
          <a:p>
            <a:pPr indent="-324008" lvl="0" marL="457200" rtl="0" algn="l">
              <a:lnSpc>
                <a:spcPct val="105000"/>
              </a:lnSpc>
              <a:spcBef>
                <a:spcPts val="1200"/>
              </a:spcBef>
              <a:spcAft>
                <a:spcPts val="0"/>
              </a:spcAft>
              <a:buClr>
                <a:srgbClr val="202124"/>
              </a:buClr>
              <a:buSzPts val="1503"/>
              <a:buChar char="●"/>
            </a:pPr>
            <a:r>
              <a:rPr lang="en-GB" sz="1533">
                <a:solidFill>
                  <a:srgbClr val="000000"/>
                </a:solidFill>
                <a:highlight>
                  <a:srgbClr val="FFFFFF"/>
                </a:highlight>
                <a:latin typeface="Arial"/>
                <a:ea typeface="Arial"/>
                <a:cs typeface="Arial"/>
                <a:sym typeface="Arial"/>
              </a:rPr>
              <a:t>Tiingo</a:t>
            </a:r>
            <a:endParaRPr sz="1533">
              <a:solidFill>
                <a:srgbClr val="000000"/>
              </a:solidFill>
              <a:highlight>
                <a:srgbClr val="FFFFFF"/>
              </a:highlight>
              <a:latin typeface="Arial"/>
              <a:ea typeface="Arial"/>
              <a:cs typeface="Arial"/>
              <a:sym typeface="Arial"/>
            </a:endParaRPr>
          </a:p>
          <a:p>
            <a:pPr indent="0" lvl="0" marL="914400" rtl="0" algn="l">
              <a:lnSpc>
                <a:spcPct val="105000"/>
              </a:lnSpc>
              <a:spcBef>
                <a:spcPts val="1200"/>
              </a:spcBef>
              <a:spcAft>
                <a:spcPts val="0"/>
              </a:spcAft>
              <a:buSzPts val="1018"/>
              <a:buNone/>
            </a:pPr>
            <a:r>
              <a:rPr lang="en-GB" sz="1533">
                <a:solidFill>
                  <a:srgbClr val="000000"/>
                </a:solidFill>
                <a:highlight>
                  <a:srgbClr val="FFFFFF"/>
                </a:highlight>
                <a:latin typeface="Arial"/>
                <a:ea typeface="Arial"/>
                <a:cs typeface="Arial"/>
                <a:sym typeface="Arial"/>
              </a:rPr>
              <a:t>Tiingo is a tracing platform that provides a data api with historical end-of-day prices on equities, mutual funds and ETFs.</a:t>
            </a:r>
            <a:endParaRPr sz="1533">
              <a:solidFill>
                <a:srgbClr val="000000"/>
              </a:solidFill>
              <a:highlight>
                <a:srgbClr val="FFFFFF"/>
              </a:highlight>
              <a:latin typeface="Arial"/>
              <a:ea typeface="Arial"/>
              <a:cs typeface="Arial"/>
              <a:sym typeface="Arial"/>
            </a:endParaRPr>
          </a:p>
          <a:p>
            <a:pPr indent="0" lvl="0" marL="914400" rtl="0" algn="l">
              <a:lnSpc>
                <a:spcPct val="105000"/>
              </a:lnSpc>
              <a:spcBef>
                <a:spcPts val="1200"/>
              </a:spcBef>
              <a:spcAft>
                <a:spcPts val="0"/>
              </a:spcAft>
              <a:buSzPts val="1018"/>
              <a:buNone/>
            </a:pPr>
            <a:r>
              <a:rPr lang="en-GB" sz="1533">
                <a:solidFill>
                  <a:srgbClr val="000000"/>
                </a:solidFill>
                <a:highlight>
                  <a:srgbClr val="FFFFFF"/>
                </a:highlight>
                <a:latin typeface="Arial"/>
                <a:ea typeface="Arial"/>
                <a:cs typeface="Arial"/>
                <a:sym typeface="Arial"/>
              </a:rPr>
              <a:t> Free registration is required to get an API key. Free accounts are rate limited  and can access 50 times a day</a:t>
            </a:r>
            <a:endParaRPr sz="1533">
              <a:solidFill>
                <a:srgbClr val="000000"/>
              </a:solidFill>
              <a:highlight>
                <a:srgbClr val="FFFFFF"/>
              </a:highlight>
              <a:latin typeface="Arial"/>
              <a:ea typeface="Arial"/>
              <a:cs typeface="Arial"/>
              <a:sym typeface="Arial"/>
            </a:endParaRPr>
          </a:p>
          <a:p>
            <a:pPr indent="0" lvl="0" marL="0" rtl="0" algn="l">
              <a:lnSpc>
                <a:spcPct val="105000"/>
              </a:lnSpc>
              <a:spcBef>
                <a:spcPts val="1200"/>
              </a:spcBef>
              <a:spcAft>
                <a:spcPts val="1200"/>
              </a:spcAft>
              <a:buSzPts val="1018"/>
              <a:buNone/>
            </a:pPr>
            <a:r>
              <a:t/>
            </a:r>
            <a:endParaRPr sz="1533">
              <a:solidFill>
                <a:srgbClr val="000000"/>
              </a:solidFill>
              <a:highlight>
                <a:srgbClr val="FFFFFF"/>
              </a:highlight>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73450" y="623600"/>
            <a:ext cx="3706500" cy="25089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GB" sz="2500">
                <a:latin typeface="Roboto"/>
                <a:ea typeface="Roboto"/>
                <a:cs typeface="Roboto"/>
                <a:sym typeface="Roboto"/>
              </a:rPr>
              <a:t>LITERATURE SURVEY</a:t>
            </a:r>
            <a:endParaRPr sz="2500">
              <a:latin typeface="Roboto"/>
              <a:ea typeface="Roboto"/>
              <a:cs typeface="Roboto"/>
              <a:sym typeface="Roboto"/>
            </a:endParaRPr>
          </a:p>
          <a:p>
            <a:pPr indent="0" lvl="0" marL="0" rtl="0" algn="l">
              <a:lnSpc>
                <a:spcPct val="135714"/>
              </a:lnSpc>
              <a:spcBef>
                <a:spcPts val="1200"/>
              </a:spcBef>
              <a:spcAft>
                <a:spcPts val="0"/>
              </a:spcAft>
              <a:buNone/>
            </a:pPr>
            <a:r>
              <a:t/>
            </a:r>
            <a:endParaRPr sz="2500">
              <a:latin typeface="Roboto"/>
              <a:ea typeface="Roboto"/>
              <a:cs typeface="Roboto"/>
              <a:sym typeface="Roboto"/>
            </a:endParaRPr>
          </a:p>
        </p:txBody>
      </p:sp>
      <p:sp>
        <p:nvSpPr>
          <p:cNvPr id="102" name="Google Shape;102;p19"/>
          <p:cNvSpPr txBox="1"/>
          <p:nvPr>
            <p:ph idx="1" type="body"/>
          </p:nvPr>
        </p:nvSpPr>
        <p:spPr>
          <a:xfrm>
            <a:off x="4255175" y="0"/>
            <a:ext cx="4888800" cy="5100600"/>
          </a:xfrm>
          <a:prstGeom prst="rect">
            <a:avLst/>
          </a:prstGeom>
        </p:spPr>
        <p:txBody>
          <a:bodyPr anchorCtr="0" anchor="t" bIns="91425" lIns="91425" spcFirstLastPara="1" rIns="91425" wrap="square" tIns="91425">
            <a:noAutofit/>
          </a:bodyPr>
          <a:lstStyle/>
          <a:p>
            <a:pPr indent="-317500" lvl="0" marL="457200" rtl="0" algn="l">
              <a:lnSpc>
                <a:spcPct val="95000"/>
              </a:lnSpc>
              <a:spcBef>
                <a:spcPts val="0"/>
              </a:spcBef>
              <a:spcAft>
                <a:spcPts val="0"/>
              </a:spcAft>
              <a:buSzPts val="1400"/>
              <a:buAutoNum type="arabicPeriod"/>
            </a:pPr>
            <a:r>
              <a:rPr b="1" lang="en-GB" sz="1400"/>
              <a:t>Obthong, M., Tantisantiwong, N., Jeamwatthanachai, W., &amp; Wills, G. B. (2020, May). A Survey on Machine Learning for Stock Price Prediction: Algorithms and Techniques. In FEMIB (pp. 63-71).</a:t>
            </a:r>
            <a:endParaRPr b="1" sz="1400"/>
          </a:p>
          <a:p>
            <a:pPr indent="457200" lvl="0" marL="457200" rtl="0" algn="l">
              <a:lnSpc>
                <a:spcPct val="95000"/>
              </a:lnSpc>
              <a:spcBef>
                <a:spcPts val="1200"/>
              </a:spcBef>
              <a:spcAft>
                <a:spcPts val="0"/>
              </a:spcAft>
              <a:buNone/>
            </a:pPr>
            <a:r>
              <a:rPr lang="en-GB" sz="1400"/>
              <a:t>Stock market trading is an activity in which investors need fast and accurate information to make effective decisions. Since many stocks are traded on a stock exchange, numerous factors influence the decision-making process.</a:t>
            </a:r>
            <a:endParaRPr sz="1400"/>
          </a:p>
          <a:p>
            <a:pPr indent="0" lvl="0" marL="0" rtl="0" algn="l">
              <a:lnSpc>
                <a:spcPct val="95000"/>
              </a:lnSpc>
              <a:spcBef>
                <a:spcPts val="1200"/>
              </a:spcBef>
              <a:spcAft>
                <a:spcPts val="0"/>
              </a:spcAft>
              <a:buNone/>
            </a:pPr>
            <a:r>
              <a:t/>
            </a:r>
            <a:endParaRPr sz="1400"/>
          </a:p>
          <a:p>
            <a:pPr indent="-317500" lvl="0" marL="457200" rtl="0" algn="l">
              <a:lnSpc>
                <a:spcPct val="95000"/>
              </a:lnSpc>
              <a:spcBef>
                <a:spcPts val="1200"/>
              </a:spcBef>
              <a:spcAft>
                <a:spcPts val="0"/>
              </a:spcAft>
              <a:buSzPts val="1400"/>
              <a:buAutoNum type="arabicPeriod"/>
            </a:pPr>
            <a:r>
              <a:rPr b="1" lang="en-GB" sz="1400"/>
              <a:t>Babu, M. S., Geethanjali, N., &amp; Satyanarayana, B. (2012). Clustering approach to stock market prediction. International Journal of Advanced Networking and Applications, 3(4), 1281.</a:t>
            </a:r>
            <a:endParaRPr b="1" sz="1400"/>
          </a:p>
          <a:p>
            <a:pPr indent="457200" lvl="0" marL="457200" rtl="0" algn="l">
              <a:lnSpc>
                <a:spcPct val="95000"/>
              </a:lnSpc>
              <a:spcBef>
                <a:spcPts val="1200"/>
              </a:spcBef>
              <a:spcAft>
                <a:spcPts val="0"/>
              </a:spcAft>
              <a:buNone/>
            </a:pPr>
            <a:r>
              <a:rPr lang="en-GB" sz="1400"/>
              <a:t>This paper analyze the major clustering algorithms: K-Means, Hierarchical clustering algorithm and reverse K means and compare the performance of these three major clustering algorithms on the aspect of correctly class wise cluster building ability of algorithm.</a:t>
            </a:r>
            <a:endParaRPr sz="1400"/>
          </a:p>
          <a:p>
            <a:pPr indent="0" lvl="0" marL="0" rtl="0" algn="l">
              <a:lnSpc>
                <a:spcPct val="95000"/>
              </a:lnSpc>
              <a:spcBef>
                <a:spcPts val="1200"/>
              </a:spcBef>
              <a:spcAft>
                <a:spcPts val="0"/>
              </a:spcAft>
              <a:buNone/>
            </a:pPr>
            <a:r>
              <a:t/>
            </a:r>
            <a:endParaRPr sz="1400"/>
          </a:p>
          <a:p>
            <a:pPr indent="0" lvl="0" marL="457200" rtl="0" algn="l">
              <a:lnSpc>
                <a:spcPct val="95000"/>
              </a:lnSpc>
              <a:spcBef>
                <a:spcPts val="1200"/>
              </a:spcBef>
              <a:spcAft>
                <a:spcPts val="1200"/>
              </a:spcAft>
              <a:buNone/>
            </a:pPr>
            <a:r>
              <a:t/>
            </a:r>
            <a:endParaRPr sz="1400"/>
          </a:p>
        </p:txBody>
      </p:sp>
      <p:sp>
        <p:nvSpPr>
          <p:cNvPr id="103" name="Google Shape;103;p19"/>
          <p:cNvSpPr txBox="1"/>
          <p:nvPr/>
        </p:nvSpPr>
        <p:spPr>
          <a:xfrm>
            <a:off x="222325" y="1126550"/>
            <a:ext cx="3795900" cy="1503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700">
                <a:solidFill>
                  <a:schemeClr val="lt1"/>
                </a:solidFill>
                <a:latin typeface="Roboto"/>
                <a:ea typeface="Roboto"/>
                <a:cs typeface="Roboto"/>
                <a:sym typeface="Roboto"/>
              </a:rPr>
              <a:t>Q1 Identify from given research paper which are important AI building blocks are applied.</a:t>
            </a:r>
            <a:endParaRPr sz="1700">
              <a:solidFill>
                <a:schemeClr val="lt1"/>
              </a:solidFill>
              <a:latin typeface="Roboto"/>
              <a:ea typeface="Roboto"/>
              <a:cs typeface="Roboto"/>
              <a:sym typeface="Roboto"/>
            </a:endParaRPr>
          </a:p>
          <a:p>
            <a:pPr indent="0" lvl="0" marL="0" rtl="0" algn="l">
              <a:lnSpc>
                <a:spcPct val="115000"/>
              </a:lnSpc>
              <a:spcBef>
                <a:spcPts val="1200"/>
              </a:spcBef>
              <a:spcAft>
                <a:spcPts val="1200"/>
              </a:spcAft>
              <a:buNone/>
            </a:pPr>
            <a:r>
              <a:rPr lang="en-GB" sz="1700">
                <a:solidFill>
                  <a:schemeClr val="lt1"/>
                </a:solidFill>
                <a:latin typeface="Roboto"/>
                <a:ea typeface="Roboto"/>
                <a:cs typeface="Roboto"/>
                <a:sym typeface="Roboto"/>
              </a:rPr>
              <a:t>Ans : </a:t>
            </a:r>
            <a:endParaRPr sz="1800">
              <a:solidFill>
                <a:schemeClr val="lt1"/>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348250"/>
            <a:ext cx="5694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Project  Work-Flow  /  Life Cycle </a:t>
            </a:r>
            <a:endParaRPr/>
          </a:p>
        </p:txBody>
      </p:sp>
      <p:sp>
        <p:nvSpPr>
          <p:cNvPr id="109" name="Google Shape;109;p20"/>
          <p:cNvSpPr txBox="1"/>
          <p:nvPr>
            <p:ph idx="1" type="body"/>
          </p:nvPr>
        </p:nvSpPr>
        <p:spPr>
          <a:xfrm>
            <a:off x="94575" y="1359975"/>
            <a:ext cx="4217100" cy="3222000"/>
          </a:xfrm>
          <a:prstGeom prst="rect">
            <a:avLst/>
          </a:prstGeom>
        </p:spPr>
        <p:txBody>
          <a:bodyPr anchorCtr="0" anchor="t" bIns="91425" lIns="91425" spcFirstLastPara="1" rIns="91425" wrap="square" tIns="91425">
            <a:normAutofit/>
          </a:bodyPr>
          <a:lstStyle/>
          <a:p>
            <a:pPr indent="0" lvl="0" marL="457200" rtl="0" algn="l">
              <a:lnSpc>
                <a:spcPct val="95000"/>
              </a:lnSpc>
              <a:spcBef>
                <a:spcPts val="1200"/>
              </a:spcBef>
              <a:spcAft>
                <a:spcPts val="0"/>
              </a:spcAft>
              <a:buNone/>
            </a:pPr>
            <a:r>
              <a:rPr lang="en-GB" sz="1400"/>
              <a:t>1.</a:t>
            </a:r>
            <a:r>
              <a:rPr lang="en-GB" sz="1400"/>
              <a:t>Import of Necessary Packages</a:t>
            </a:r>
            <a:endParaRPr sz="1400"/>
          </a:p>
          <a:p>
            <a:pPr indent="0" lvl="0" marL="457200" rtl="0" algn="l">
              <a:lnSpc>
                <a:spcPct val="95000"/>
              </a:lnSpc>
              <a:spcBef>
                <a:spcPts val="1200"/>
              </a:spcBef>
              <a:spcAft>
                <a:spcPts val="0"/>
              </a:spcAft>
              <a:buNone/>
            </a:pPr>
            <a:r>
              <a:rPr lang="en-GB" sz="1400"/>
              <a:t>2.Read the Dataset</a:t>
            </a:r>
            <a:endParaRPr sz="1400"/>
          </a:p>
          <a:p>
            <a:pPr indent="0" lvl="0" marL="457200" rtl="0" algn="l">
              <a:lnSpc>
                <a:spcPct val="95000"/>
              </a:lnSpc>
              <a:spcBef>
                <a:spcPts val="1200"/>
              </a:spcBef>
              <a:spcAft>
                <a:spcPts val="1200"/>
              </a:spcAft>
              <a:buNone/>
            </a:pPr>
            <a:r>
              <a:rPr lang="en-GB" sz="1400"/>
              <a:t>3.Exploratory Data Analysis i.e. finding null            values, duplicate values , data wrangling , transformation and also visualization  etc.</a:t>
            </a:r>
            <a:endParaRPr/>
          </a:p>
        </p:txBody>
      </p:sp>
      <p:sp>
        <p:nvSpPr>
          <p:cNvPr id="110" name="Google Shape;110;p20"/>
          <p:cNvSpPr txBox="1"/>
          <p:nvPr>
            <p:ph idx="2" type="body"/>
          </p:nvPr>
        </p:nvSpPr>
        <p:spPr>
          <a:xfrm>
            <a:off x="4465100" y="1312250"/>
            <a:ext cx="4523100" cy="2691000"/>
          </a:xfrm>
          <a:prstGeom prst="rect">
            <a:avLst/>
          </a:prstGeom>
        </p:spPr>
        <p:txBody>
          <a:bodyPr anchorCtr="0" anchor="t" bIns="91425" lIns="91425" spcFirstLastPara="1" rIns="91425" wrap="square" tIns="91425">
            <a:normAutofit/>
          </a:bodyPr>
          <a:lstStyle/>
          <a:p>
            <a:pPr indent="0" lvl="0" marL="0" rtl="0" algn="l">
              <a:lnSpc>
                <a:spcPct val="105000"/>
              </a:lnSpc>
              <a:spcBef>
                <a:spcPts val="1200"/>
              </a:spcBef>
              <a:spcAft>
                <a:spcPts val="0"/>
              </a:spcAft>
              <a:buClr>
                <a:srgbClr val="000000"/>
              </a:buClr>
              <a:buSzPts val="852"/>
              <a:buFont typeface="Arial"/>
              <a:buNone/>
            </a:pPr>
            <a:r>
              <a:rPr lang="en-GB" sz="1400"/>
              <a:t> 4. Selecting Features (X) and the Target (y) columns train Test Split will split the whole dataset into train and test data</a:t>
            </a:r>
            <a:endParaRPr sz="1400"/>
          </a:p>
          <a:p>
            <a:pPr indent="0" lvl="0" marL="0" rtl="0" algn="l">
              <a:lnSpc>
                <a:spcPct val="105000"/>
              </a:lnSpc>
              <a:spcBef>
                <a:spcPts val="1200"/>
              </a:spcBef>
              <a:spcAft>
                <a:spcPts val="0"/>
              </a:spcAft>
              <a:buClr>
                <a:srgbClr val="000000"/>
              </a:buClr>
              <a:buSzPts val="852"/>
              <a:buFont typeface="Arial"/>
              <a:buNone/>
            </a:pPr>
            <a:r>
              <a:rPr lang="en-GB" sz="1400"/>
              <a:t>5. Build the model i.e. Training the model</a:t>
            </a:r>
            <a:endParaRPr sz="1400"/>
          </a:p>
          <a:p>
            <a:pPr indent="0" lvl="0" marL="0" rtl="0" algn="l">
              <a:lnSpc>
                <a:spcPct val="105000"/>
              </a:lnSpc>
              <a:spcBef>
                <a:spcPts val="1200"/>
              </a:spcBef>
              <a:spcAft>
                <a:spcPts val="0"/>
              </a:spcAft>
              <a:buClr>
                <a:srgbClr val="000000"/>
              </a:buClr>
              <a:buSzPts val="852"/>
              <a:buFont typeface="Arial"/>
              <a:buNone/>
            </a:pPr>
            <a:r>
              <a:rPr lang="en-GB" sz="1400"/>
              <a:t> 6.Test the model i.e. Model prediction</a:t>
            </a:r>
            <a:endParaRPr sz="1400"/>
          </a:p>
          <a:p>
            <a:pPr indent="0" lvl="0" marL="0" rtl="0" algn="l">
              <a:lnSpc>
                <a:spcPct val="105000"/>
              </a:lnSpc>
              <a:spcBef>
                <a:spcPts val="1200"/>
              </a:spcBef>
              <a:spcAft>
                <a:spcPts val="0"/>
              </a:spcAft>
              <a:buClr>
                <a:srgbClr val="000000"/>
              </a:buClr>
              <a:buSzPts val="852"/>
              <a:buFont typeface="Arial"/>
              <a:buNone/>
            </a:pPr>
            <a:r>
              <a:rPr lang="en-GB" sz="1400"/>
              <a:t> 7. Evaluation of the system i.e. Accuracy score, F1- score etc.</a:t>
            </a:r>
            <a:endParaRPr sz="1400"/>
          </a:p>
          <a:p>
            <a:pPr indent="0" lvl="0" marL="0" rtl="0" algn="l">
              <a:spcBef>
                <a:spcPts val="1200"/>
              </a:spcBef>
              <a:spcAft>
                <a:spcPts val="1200"/>
              </a:spcAft>
              <a:buNone/>
            </a:pPr>
            <a:r>
              <a:t/>
            </a:r>
            <a:endParaRPr/>
          </a:p>
        </p:txBody>
      </p:sp>
      <p:pic>
        <p:nvPicPr>
          <p:cNvPr id="111" name="Google Shape;111;p20"/>
          <p:cNvPicPr preferRelativeResize="0"/>
          <p:nvPr/>
        </p:nvPicPr>
        <p:blipFill>
          <a:blip r:embed="rId3">
            <a:alphaModFix/>
          </a:blip>
          <a:stretch>
            <a:fillRect/>
          </a:stretch>
        </p:blipFill>
        <p:spPr>
          <a:xfrm>
            <a:off x="877625" y="3427675"/>
            <a:ext cx="5694446" cy="1379400"/>
          </a:xfrm>
          <a:prstGeom prst="rect">
            <a:avLst/>
          </a:prstGeom>
          <a:noFill/>
          <a:ln>
            <a:noFill/>
          </a:ln>
        </p:spPr>
      </p:pic>
      <p:sp>
        <p:nvSpPr>
          <p:cNvPr id="112" name="Google Shape;112;p20"/>
          <p:cNvSpPr txBox="1"/>
          <p:nvPr/>
        </p:nvSpPr>
        <p:spPr>
          <a:xfrm>
            <a:off x="5739300" y="128725"/>
            <a:ext cx="3168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1"/>
                </a:solidFill>
                <a:latin typeface="Roboto"/>
                <a:ea typeface="Roboto"/>
                <a:cs typeface="Roboto"/>
                <a:sym typeface="Roboto"/>
              </a:rPr>
              <a:t>Q2  Illustrate how it’s being used (Application)</a:t>
            </a:r>
            <a:endParaRPr>
              <a:solidFill>
                <a:schemeClr val="lt1"/>
              </a:solidFill>
              <a:latin typeface="Roboto"/>
              <a:ea typeface="Roboto"/>
              <a:cs typeface="Roboto"/>
              <a:sym typeface="Roboto"/>
            </a:endParaRPr>
          </a:p>
          <a:p>
            <a:pPr indent="0" lvl="0" marL="0" rtl="0" algn="l">
              <a:spcBef>
                <a:spcPts val="0"/>
              </a:spcBef>
              <a:spcAft>
                <a:spcPts val="0"/>
              </a:spcAft>
              <a:buNone/>
            </a:pPr>
            <a:r>
              <a:rPr lang="en-GB">
                <a:solidFill>
                  <a:schemeClr val="lt1"/>
                </a:solidFill>
                <a:latin typeface="Roboto"/>
                <a:ea typeface="Roboto"/>
                <a:cs typeface="Roboto"/>
                <a:sym typeface="Roboto"/>
              </a:rPr>
              <a:t>Ans : </a:t>
            </a:r>
            <a:endParaRPr>
              <a:solidFill>
                <a:schemeClr val="lt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483800" y="453200"/>
            <a:ext cx="3706500" cy="2508900"/>
          </a:xfrm>
          <a:prstGeom prst="rect">
            <a:avLst/>
          </a:prstGeom>
        </p:spPr>
        <p:txBody>
          <a:bodyPr anchorCtr="0" anchor="t" bIns="91425" lIns="91425" spcFirstLastPara="1" rIns="91425" wrap="square" tIns="91425">
            <a:normAutofit fontScale="90000"/>
          </a:bodyPr>
          <a:lstStyle/>
          <a:p>
            <a:pPr indent="0" lvl="0" marL="0" rtl="0" algn="l">
              <a:lnSpc>
                <a:spcPct val="135714"/>
              </a:lnSpc>
              <a:spcBef>
                <a:spcPts val="0"/>
              </a:spcBef>
              <a:spcAft>
                <a:spcPts val="0"/>
              </a:spcAft>
              <a:buNone/>
            </a:pPr>
            <a:r>
              <a:rPr lang="en-GB" sz="2611">
                <a:latin typeface="Roboto"/>
                <a:ea typeface="Roboto"/>
                <a:cs typeface="Roboto"/>
                <a:sym typeface="Roboto"/>
              </a:rPr>
              <a:t>ALGORITHMS USED AND</a:t>
            </a:r>
            <a:endParaRPr sz="2611">
              <a:latin typeface="Roboto"/>
              <a:ea typeface="Roboto"/>
              <a:cs typeface="Roboto"/>
              <a:sym typeface="Roboto"/>
            </a:endParaRPr>
          </a:p>
          <a:p>
            <a:pPr indent="0" lvl="0" marL="0" rtl="0" algn="l">
              <a:lnSpc>
                <a:spcPct val="135714"/>
              </a:lnSpc>
              <a:spcBef>
                <a:spcPts val="0"/>
              </a:spcBef>
              <a:spcAft>
                <a:spcPts val="0"/>
              </a:spcAft>
              <a:buNone/>
            </a:pPr>
            <a:r>
              <a:rPr lang="en-GB" sz="2611">
                <a:latin typeface="Roboto"/>
                <a:ea typeface="Roboto"/>
                <a:cs typeface="Roboto"/>
                <a:sym typeface="Roboto"/>
              </a:rPr>
              <a:t>RESULTS</a:t>
            </a:r>
            <a:endParaRPr sz="2611">
              <a:latin typeface="Roboto"/>
              <a:ea typeface="Roboto"/>
              <a:cs typeface="Roboto"/>
              <a:sym typeface="Roboto"/>
            </a:endParaRPr>
          </a:p>
          <a:p>
            <a:pPr indent="-377824" lvl="0" marL="457200" rtl="0" algn="l">
              <a:lnSpc>
                <a:spcPct val="135714"/>
              </a:lnSpc>
              <a:spcBef>
                <a:spcPts val="0"/>
              </a:spcBef>
              <a:spcAft>
                <a:spcPts val="0"/>
              </a:spcAft>
              <a:buSzPct val="100000"/>
              <a:buFont typeface="Roboto"/>
              <a:buAutoNum type="arabicPeriod"/>
            </a:pPr>
            <a:r>
              <a:rPr lang="en-GB" sz="2611">
                <a:latin typeface="Roboto"/>
                <a:ea typeface="Roboto"/>
                <a:cs typeface="Roboto"/>
                <a:sym typeface="Roboto"/>
              </a:rPr>
              <a:t>Linear Regression </a:t>
            </a:r>
            <a:endParaRPr sz="2611">
              <a:latin typeface="Roboto"/>
              <a:ea typeface="Roboto"/>
              <a:cs typeface="Roboto"/>
              <a:sym typeface="Roboto"/>
            </a:endParaRPr>
          </a:p>
          <a:p>
            <a:pPr indent="-377824" lvl="0" marL="457200" rtl="0" algn="l">
              <a:lnSpc>
                <a:spcPct val="135714"/>
              </a:lnSpc>
              <a:spcBef>
                <a:spcPts val="0"/>
              </a:spcBef>
              <a:spcAft>
                <a:spcPts val="0"/>
              </a:spcAft>
              <a:buSzPct val="100000"/>
              <a:buFont typeface="Roboto"/>
              <a:buAutoNum type="arabicPeriod"/>
            </a:pPr>
            <a:r>
              <a:rPr lang="en-GB" sz="2611">
                <a:latin typeface="Roboto"/>
                <a:ea typeface="Roboto"/>
                <a:cs typeface="Roboto"/>
                <a:sym typeface="Roboto"/>
              </a:rPr>
              <a:t>KNN</a:t>
            </a:r>
            <a:endParaRPr sz="2611">
              <a:latin typeface="Roboto"/>
              <a:ea typeface="Roboto"/>
              <a:cs typeface="Roboto"/>
              <a:sym typeface="Roboto"/>
            </a:endParaRPr>
          </a:p>
          <a:p>
            <a:pPr indent="-377824" lvl="0" marL="457200" rtl="0" algn="l">
              <a:lnSpc>
                <a:spcPct val="135714"/>
              </a:lnSpc>
              <a:spcBef>
                <a:spcPts val="0"/>
              </a:spcBef>
              <a:spcAft>
                <a:spcPts val="0"/>
              </a:spcAft>
              <a:buSzPct val="100000"/>
              <a:buFont typeface="Roboto"/>
              <a:buAutoNum type="arabicPeriod"/>
            </a:pPr>
            <a:r>
              <a:rPr lang="en-GB" sz="2611">
                <a:latin typeface="Roboto"/>
                <a:ea typeface="Roboto"/>
                <a:cs typeface="Roboto"/>
                <a:sym typeface="Roboto"/>
              </a:rPr>
              <a:t>Decision Tree</a:t>
            </a:r>
            <a:endParaRPr sz="2611">
              <a:latin typeface="Roboto"/>
              <a:ea typeface="Roboto"/>
              <a:cs typeface="Roboto"/>
              <a:sym typeface="Roboto"/>
            </a:endParaRPr>
          </a:p>
        </p:txBody>
      </p:sp>
      <p:sp>
        <p:nvSpPr>
          <p:cNvPr id="118" name="Google Shape;118;p21"/>
          <p:cNvSpPr txBox="1"/>
          <p:nvPr>
            <p:ph idx="1" type="body"/>
          </p:nvPr>
        </p:nvSpPr>
        <p:spPr>
          <a:xfrm>
            <a:off x="4331500" y="90800"/>
            <a:ext cx="4479600" cy="45087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b="1" lang="en-GB" sz="1505"/>
              <a:t>               </a:t>
            </a:r>
            <a:r>
              <a:rPr b="1" lang="en-GB" sz="1604"/>
              <a:t>Linear Regression</a:t>
            </a:r>
            <a:endParaRPr b="1" sz="1604"/>
          </a:p>
          <a:p>
            <a:pPr indent="0" lvl="0" marL="457200" rtl="0" algn="l">
              <a:lnSpc>
                <a:spcPct val="95000"/>
              </a:lnSpc>
              <a:spcBef>
                <a:spcPts val="1200"/>
              </a:spcBef>
              <a:spcAft>
                <a:spcPts val="0"/>
              </a:spcAft>
              <a:buNone/>
            </a:pPr>
            <a:r>
              <a:t/>
            </a:r>
            <a:endParaRPr b="1" sz="1405"/>
          </a:p>
          <a:p>
            <a:pPr indent="-311467" lvl="0" marL="457200" rtl="0" algn="l">
              <a:lnSpc>
                <a:spcPct val="95000"/>
              </a:lnSpc>
              <a:spcBef>
                <a:spcPts val="1200"/>
              </a:spcBef>
              <a:spcAft>
                <a:spcPts val="0"/>
              </a:spcAft>
              <a:buSzPts val="1305"/>
              <a:buChar char="●"/>
            </a:pPr>
            <a:r>
              <a:rPr lang="en-GB" sz="1305"/>
              <a:t>Linear regression is </a:t>
            </a:r>
            <a:r>
              <a:rPr lang="en-GB" sz="1305"/>
              <a:t>supervised</a:t>
            </a:r>
            <a:r>
              <a:rPr lang="en-GB" sz="1305"/>
              <a:t> ml algorithm</a:t>
            </a:r>
            <a:endParaRPr sz="1305"/>
          </a:p>
          <a:p>
            <a:pPr indent="0" lvl="0" marL="457200" rtl="0" algn="l">
              <a:lnSpc>
                <a:spcPct val="95000"/>
              </a:lnSpc>
              <a:spcBef>
                <a:spcPts val="1200"/>
              </a:spcBef>
              <a:spcAft>
                <a:spcPts val="0"/>
              </a:spcAft>
              <a:buNone/>
            </a:pPr>
            <a:r>
              <a:t/>
            </a:r>
            <a:endParaRPr sz="1305"/>
          </a:p>
          <a:p>
            <a:pPr indent="-311467" lvl="0" marL="457200" rtl="0" algn="l">
              <a:lnSpc>
                <a:spcPct val="95000"/>
              </a:lnSpc>
              <a:spcBef>
                <a:spcPts val="1200"/>
              </a:spcBef>
              <a:spcAft>
                <a:spcPts val="0"/>
              </a:spcAft>
              <a:buSzPts val="1305"/>
              <a:buChar char="●"/>
            </a:pPr>
            <a:r>
              <a:rPr lang="en-GB" sz="1305"/>
              <a:t>Linear regression makes predictions for continuous/real or numeric variables such as sales, salary, age, product price, etc.</a:t>
            </a:r>
            <a:endParaRPr sz="1305"/>
          </a:p>
          <a:p>
            <a:pPr indent="0" lvl="0" marL="457200" rtl="0" algn="l">
              <a:lnSpc>
                <a:spcPct val="95000"/>
              </a:lnSpc>
              <a:spcBef>
                <a:spcPts val="1200"/>
              </a:spcBef>
              <a:spcAft>
                <a:spcPts val="0"/>
              </a:spcAft>
              <a:buNone/>
            </a:pPr>
            <a:r>
              <a:t/>
            </a:r>
            <a:endParaRPr sz="1305"/>
          </a:p>
          <a:p>
            <a:pPr indent="-311467" lvl="0" marL="457200" rtl="0" algn="l">
              <a:lnSpc>
                <a:spcPct val="95000"/>
              </a:lnSpc>
              <a:spcBef>
                <a:spcPts val="1200"/>
              </a:spcBef>
              <a:spcAft>
                <a:spcPts val="0"/>
              </a:spcAft>
              <a:buSzPts val="1305"/>
              <a:buChar char="●"/>
            </a:pPr>
            <a:r>
              <a:rPr lang="en-GB" sz="1305"/>
              <a:t>Linear regression algorithm shows a linear relationship between a dependent (y) and one or moreindependent (y) variables, hence called as linear regression. </a:t>
            </a:r>
            <a:endParaRPr sz="1305"/>
          </a:p>
          <a:p>
            <a:pPr indent="0" lvl="0" marL="457200" rtl="0" algn="l">
              <a:lnSpc>
                <a:spcPct val="95000"/>
              </a:lnSpc>
              <a:spcBef>
                <a:spcPts val="1200"/>
              </a:spcBef>
              <a:spcAft>
                <a:spcPts val="0"/>
              </a:spcAft>
              <a:buNone/>
            </a:pPr>
            <a:r>
              <a:t/>
            </a:r>
            <a:endParaRPr sz="1305"/>
          </a:p>
          <a:p>
            <a:pPr indent="-311467" lvl="0" marL="457200" rtl="0" algn="l">
              <a:lnSpc>
                <a:spcPct val="95000"/>
              </a:lnSpc>
              <a:spcBef>
                <a:spcPts val="1200"/>
              </a:spcBef>
              <a:spcAft>
                <a:spcPts val="0"/>
              </a:spcAft>
              <a:buSzPts val="1305"/>
              <a:buChar char="●"/>
            </a:pPr>
            <a:r>
              <a:rPr lang="en-GB" sz="1305"/>
              <a:t>Since linear regression shows the linear relationship, which means it finds how the value of the dependent variable is changing according to the value of the independent variable.</a:t>
            </a:r>
            <a:endParaRPr sz="1305"/>
          </a:p>
          <a:p>
            <a:pPr indent="0" lvl="0" marL="0" rtl="0" algn="l">
              <a:lnSpc>
                <a:spcPct val="95000"/>
              </a:lnSpc>
              <a:spcBef>
                <a:spcPts val="1200"/>
              </a:spcBef>
              <a:spcAft>
                <a:spcPts val="0"/>
              </a:spcAft>
              <a:buSzPts val="935"/>
              <a:buNone/>
            </a:pPr>
            <a:r>
              <a:t/>
            </a:r>
            <a:endParaRPr sz="1305"/>
          </a:p>
          <a:p>
            <a:pPr indent="0" lvl="0" marL="0" rtl="0" algn="l">
              <a:lnSpc>
                <a:spcPct val="95000"/>
              </a:lnSpc>
              <a:spcBef>
                <a:spcPts val="1200"/>
              </a:spcBef>
              <a:spcAft>
                <a:spcPts val="1200"/>
              </a:spcAft>
              <a:buSzPts val="935"/>
              <a:buNone/>
            </a:pPr>
            <a:r>
              <a:t/>
            </a:r>
            <a:endParaRPr sz="1305"/>
          </a:p>
        </p:txBody>
      </p:sp>
      <p:pic>
        <p:nvPicPr>
          <p:cNvPr id="119" name="Google Shape;119;p21"/>
          <p:cNvPicPr preferRelativeResize="0"/>
          <p:nvPr/>
        </p:nvPicPr>
        <p:blipFill>
          <a:blip r:embed="rId3">
            <a:alphaModFix/>
          </a:blip>
          <a:stretch>
            <a:fillRect/>
          </a:stretch>
        </p:blipFill>
        <p:spPr>
          <a:xfrm>
            <a:off x="877625" y="3563000"/>
            <a:ext cx="2295525" cy="1228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