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7" r:id="rId3"/>
    <p:sldId id="265" r:id="rId4"/>
    <p:sldId id="258" r:id="rId5"/>
    <p:sldId id="259" r:id="rId6"/>
    <p:sldId id="266" r:id="rId7"/>
    <p:sldId id="267" r:id="rId8"/>
    <p:sldId id="268" r:id="rId9"/>
    <p:sldId id="269" r:id="rId10"/>
    <p:sldId id="270" r:id="rId11"/>
    <p:sldId id="271" r:id="rId12"/>
    <p:sldId id="272" r:id="rId13"/>
    <p:sldId id="263" r:id="rId14"/>
    <p:sldId id="274"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74"/>
    <a:srgbClr val="ED1C24"/>
    <a:srgbClr val="003A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0E85B-F9E0-436E-9246-FA480375C37C}" type="doc">
      <dgm:prSet loTypeId="urn:microsoft.com/office/officeart/2005/8/layout/chevron1" loCatId="process" qsTypeId="urn:microsoft.com/office/officeart/2005/8/quickstyle/3d1" qsCatId="3D" csTypeId="urn:microsoft.com/office/officeart/2005/8/colors/accent2_2" csCatId="accent2" phldr="1"/>
      <dgm:spPr/>
    </dgm:pt>
    <dgm:pt modelId="{32FF9D8A-A00C-4311-A687-5FE162DB4E35}">
      <dgm:prSet phldrT="[Text]"/>
      <dgm:spPr/>
      <dgm:t>
        <a:bodyPr/>
        <a:lstStyle/>
        <a:p>
          <a:r>
            <a:rPr lang="en-US" dirty="0"/>
            <a:t>Small ticket investee via Kotak App</a:t>
          </a:r>
          <a:endParaRPr lang="en-IN" dirty="0"/>
        </a:p>
      </dgm:t>
    </dgm:pt>
    <dgm:pt modelId="{107018F7-F4E4-450A-A660-E837F14951AA}" type="parTrans" cxnId="{83FFF815-82B3-45FC-AB86-395119FBC5D4}">
      <dgm:prSet/>
      <dgm:spPr/>
      <dgm:t>
        <a:bodyPr/>
        <a:lstStyle/>
        <a:p>
          <a:endParaRPr lang="en-IN"/>
        </a:p>
      </dgm:t>
    </dgm:pt>
    <dgm:pt modelId="{056C5D55-931F-4F03-84E4-7376191B1A8E}" type="sibTrans" cxnId="{83FFF815-82B3-45FC-AB86-395119FBC5D4}">
      <dgm:prSet/>
      <dgm:spPr/>
      <dgm:t>
        <a:bodyPr/>
        <a:lstStyle/>
        <a:p>
          <a:endParaRPr lang="en-IN"/>
        </a:p>
      </dgm:t>
    </dgm:pt>
    <dgm:pt modelId="{17888567-8939-443C-9D47-97F98AF4AA5E}">
      <dgm:prSet phldrT="[Text]"/>
      <dgm:spPr/>
      <dgm:t>
        <a:bodyPr/>
        <a:lstStyle/>
        <a:p>
          <a:r>
            <a:rPr lang="en-US" dirty="0"/>
            <a:t>SEBI registered investment firms</a:t>
          </a:r>
          <a:endParaRPr lang="en-IN" dirty="0"/>
        </a:p>
      </dgm:t>
    </dgm:pt>
    <dgm:pt modelId="{02112FFF-D1D5-40A2-A48E-B32D30717E3A}" type="parTrans" cxnId="{2B5F0F74-0558-4B95-A3D2-C1C003716807}">
      <dgm:prSet/>
      <dgm:spPr/>
      <dgm:t>
        <a:bodyPr/>
        <a:lstStyle/>
        <a:p>
          <a:endParaRPr lang="en-IN"/>
        </a:p>
      </dgm:t>
    </dgm:pt>
    <dgm:pt modelId="{03846F89-A2EE-4A4E-8319-77C722D41625}" type="sibTrans" cxnId="{2B5F0F74-0558-4B95-A3D2-C1C003716807}">
      <dgm:prSet/>
      <dgm:spPr/>
      <dgm:t>
        <a:bodyPr/>
        <a:lstStyle/>
        <a:p>
          <a:endParaRPr lang="en-IN"/>
        </a:p>
      </dgm:t>
    </dgm:pt>
    <dgm:pt modelId="{7459A46F-F9B4-4FEF-8F88-A1D6C4B2362B}">
      <dgm:prSet phldrT="[Text]"/>
      <dgm:spPr/>
      <dgm:t>
        <a:bodyPr/>
        <a:lstStyle/>
        <a:p>
          <a:r>
            <a:rPr lang="en-US" dirty="0"/>
            <a:t>Movie Production house</a:t>
          </a:r>
          <a:endParaRPr lang="en-IN" dirty="0"/>
        </a:p>
      </dgm:t>
    </dgm:pt>
    <dgm:pt modelId="{9396A3CE-D797-4D99-8EA7-263FEC4131BC}" type="parTrans" cxnId="{1A7175A8-7115-4B74-9E23-82AC1E728438}">
      <dgm:prSet/>
      <dgm:spPr/>
      <dgm:t>
        <a:bodyPr/>
        <a:lstStyle/>
        <a:p>
          <a:endParaRPr lang="en-IN"/>
        </a:p>
      </dgm:t>
    </dgm:pt>
    <dgm:pt modelId="{38AEC4DF-3308-422B-B370-B65C6411680A}" type="sibTrans" cxnId="{1A7175A8-7115-4B74-9E23-82AC1E728438}">
      <dgm:prSet/>
      <dgm:spPr/>
      <dgm:t>
        <a:bodyPr/>
        <a:lstStyle/>
        <a:p>
          <a:endParaRPr lang="en-IN"/>
        </a:p>
      </dgm:t>
    </dgm:pt>
    <dgm:pt modelId="{5C23A558-31FE-4688-B509-FB04D13184D3}">
      <dgm:prSet phldrT="[Text]"/>
      <dgm:spPr/>
      <dgm:t>
        <a:bodyPr/>
        <a:lstStyle/>
        <a:p>
          <a:r>
            <a:rPr lang="en-US" dirty="0"/>
            <a:t>Movie release</a:t>
          </a:r>
          <a:endParaRPr lang="en-IN" dirty="0"/>
        </a:p>
      </dgm:t>
    </dgm:pt>
    <dgm:pt modelId="{6F5CD4B5-FE84-48A3-8F43-0720AA5B724D}" type="parTrans" cxnId="{19D194E0-FE40-4817-B4CC-76267D3648D7}">
      <dgm:prSet/>
      <dgm:spPr/>
      <dgm:t>
        <a:bodyPr/>
        <a:lstStyle/>
        <a:p>
          <a:endParaRPr lang="en-IN"/>
        </a:p>
      </dgm:t>
    </dgm:pt>
    <dgm:pt modelId="{7E1B7185-4C0D-42FD-B262-2CFD430D466E}" type="sibTrans" cxnId="{19D194E0-FE40-4817-B4CC-76267D3648D7}">
      <dgm:prSet/>
      <dgm:spPr/>
      <dgm:t>
        <a:bodyPr/>
        <a:lstStyle/>
        <a:p>
          <a:endParaRPr lang="en-IN"/>
        </a:p>
      </dgm:t>
    </dgm:pt>
    <dgm:pt modelId="{481F7C0E-EDAF-458D-A708-1B3AF9558CB7}">
      <dgm:prSet phldrT="[Text]"/>
      <dgm:spPr/>
      <dgm:t>
        <a:bodyPr/>
        <a:lstStyle/>
        <a:p>
          <a:r>
            <a:rPr lang="en-US" dirty="0"/>
            <a:t>Total amount collection</a:t>
          </a:r>
          <a:endParaRPr lang="en-IN" dirty="0"/>
        </a:p>
      </dgm:t>
    </dgm:pt>
    <dgm:pt modelId="{9BB25B46-6F9E-4356-865C-F0F72A4CECBB}" type="parTrans" cxnId="{C7F8DEF1-7331-4127-A469-97077D9155D1}">
      <dgm:prSet/>
      <dgm:spPr/>
      <dgm:t>
        <a:bodyPr/>
        <a:lstStyle/>
        <a:p>
          <a:endParaRPr lang="en-IN"/>
        </a:p>
      </dgm:t>
    </dgm:pt>
    <dgm:pt modelId="{0D076851-02E3-4E15-80E0-C1DE9F4C5709}" type="sibTrans" cxnId="{C7F8DEF1-7331-4127-A469-97077D9155D1}">
      <dgm:prSet/>
      <dgm:spPr/>
      <dgm:t>
        <a:bodyPr/>
        <a:lstStyle/>
        <a:p>
          <a:endParaRPr lang="en-IN"/>
        </a:p>
      </dgm:t>
    </dgm:pt>
    <dgm:pt modelId="{99E81D6E-6A8B-4BE8-8EDA-11F51D890508}">
      <dgm:prSet phldrT="[Text]"/>
      <dgm:spPr/>
      <dgm:t>
        <a:bodyPr/>
        <a:lstStyle/>
        <a:p>
          <a:r>
            <a:rPr lang="en-US" dirty="0"/>
            <a:t>Returns post Tax deduction updated via App in real time</a:t>
          </a:r>
          <a:endParaRPr lang="en-IN" dirty="0"/>
        </a:p>
      </dgm:t>
    </dgm:pt>
    <dgm:pt modelId="{D9AEA624-034E-48E7-949D-C85C9FAFA791}" type="parTrans" cxnId="{C74CE465-DB23-49DC-9058-F32917698702}">
      <dgm:prSet/>
      <dgm:spPr/>
      <dgm:t>
        <a:bodyPr/>
        <a:lstStyle/>
        <a:p>
          <a:endParaRPr lang="en-IN"/>
        </a:p>
      </dgm:t>
    </dgm:pt>
    <dgm:pt modelId="{E87CAEEA-EBDE-4021-A4A3-E5C0544D5127}" type="sibTrans" cxnId="{C74CE465-DB23-49DC-9058-F32917698702}">
      <dgm:prSet/>
      <dgm:spPr/>
      <dgm:t>
        <a:bodyPr/>
        <a:lstStyle/>
        <a:p>
          <a:endParaRPr lang="en-IN"/>
        </a:p>
      </dgm:t>
    </dgm:pt>
    <dgm:pt modelId="{03FE1EDD-84E1-4A23-B663-0332AF02F03C}" type="pres">
      <dgm:prSet presAssocID="{9D20E85B-F9E0-436E-9246-FA480375C37C}" presName="Name0" presStyleCnt="0">
        <dgm:presLayoutVars>
          <dgm:dir/>
          <dgm:animLvl val="lvl"/>
          <dgm:resizeHandles val="exact"/>
        </dgm:presLayoutVars>
      </dgm:prSet>
      <dgm:spPr/>
    </dgm:pt>
    <dgm:pt modelId="{97887FC3-0D2D-42B3-8356-29A002302214}" type="pres">
      <dgm:prSet presAssocID="{32FF9D8A-A00C-4311-A687-5FE162DB4E35}" presName="parTxOnly" presStyleLbl="node1" presStyleIdx="0" presStyleCnt="6" custScaleX="107184" custScaleY="124229">
        <dgm:presLayoutVars>
          <dgm:chMax val="0"/>
          <dgm:chPref val="0"/>
          <dgm:bulletEnabled val="1"/>
        </dgm:presLayoutVars>
      </dgm:prSet>
      <dgm:spPr/>
    </dgm:pt>
    <dgm:pt modelId="{6DB13984-58D0-463A-9B27-D8E0881BD9DF}" type="pres">
      <dgm:prSet presAssocID="{056C5D55-931F-4F03-84E4-7376191B1A8E}" presName="parTxOnlySpace" presStyleCnt="0"/>
      <dgm:spPr/>
    </dgm:pt>
    <dgm:pt modelId="{4281FB00-939B-45E1-B957-4812BD9EBCA3}" type="pres">
      <dgm:prSet presAssocID="{17888567-8939-443C-9D47-97F98AF4AA5E}" presName="parTxOnly" presStyleLbl="node1" presStyleIdx="1" presStyleCnt="6" custScaleY="122703">
        <dgm:presLayoutVars>
          <dgm:chMax val="0"/>
          <dgm:chPref val="0"/>
          <dgm:bulletEnabled val="1"/>
        </dgm:presLayoutVars>
      </dgm:prSet>
      <dgm:spPr/>
    </dgm:pt>
    <dgm:pt modelId="{D1954635-7B59-4BFB-86CB-70DA12119E51}" type="pres">
      <dgm:prSet presAssocID="{03846F89-A2EE-4A4E-8319-77C722D41625}" presName="parTxOnlySpace" presStyleCnt="0"/>
      <dgm:spPr/>
    </dgm:pt>
    <dgm:pt modelId="{6899B12A-15B7-4507-BA5A-1609238C7BC7}" type="pres">
      <dgm:prSet presAssocID="{7459A46F-F9B4-4FEF-8F88-A1D6C4B2362B}" presName="parTxOnly" presStyleLbl="node1" presStyleIdx="2" presStyleCnt="6" custScaleY="122703">
        <dgm:presLayoutVars>
          <dgm:chMax val="0"/>
          <dgm:chPref val="0"/>
          <dgm:bulletEnabled val="1"/>
        </dgm:presLayoutVars>
      </dgm:prSet>
      <dgm:spPr/>
    </dgm:pt>
    <dgm:pt modelId="{6DDC55F7-25B9-451D-B720-7B4393301EB2}" type="pres">
      <dgm:prSet presAssocID="{38AEC4DF-3308-422B-B370-B65C6411680A}" presName="parTxOnlySpace" presStyleCnt="0"/>
      <dgm:spPr/>
    </dgm:pt>
    <dgm:pt modelId="{9D2705F9-6902-44FA-97EA-D2337091BAB4}" type="pres">
      <dgm:prSet presAssocID="{5C23A558-31FE-4688-B509-FB04D13184D3}" presName="parTxOnly" presStyleLbl="node1" presStyleIdx="3" presStyleCnt="6" custScaleY="122703">
        <dgm:presLayoutVars>
          <dgm:chMax val="0"/>
          <dgm:chPref val="0"/>
          <dgm:bulletEnabled val="1"/>
        </dgm:presLayoutVars>
      </dgm:prSet>
      <dgm:spPr/>
    </dgm:pt>
    <dgm:pt modelId="{541500D8-EFD3-431C-8116-80FB45AA7FCA}" type="pres">
      <dgm:prSet presAssocID="{7E1B7185-4C0D-42FD-B262-2CFD430D466E}" presName="parTxOnlySpace" presStyleCnt="0"/>
      <dgm:spPr/>
    </dgm:pt>
    <dgm:pt modelId="{6A9E9EA4-6ABB-482C-8788-FD004BE281A7}" type="pres">
      <dgm:prSet presAssocID="{481F7C0E-EDAF-458D-A708-1B3AF9558CB7}" presName="parTxOnly" presStyleLbl="node1" presStyleIdx="4" presStyleCnt="6" custScaleY="122703">
        <dgm:presLayoutVars>
          <dgm:chMax val="0"/>
          <dgm:chPref val="0"/>
          <dgm:bulletEnabled val="1"/>
        </dgm:presLayoutVars>
      </dgm:prSet>
      <dgm:spPr/>
    </dgm:pt>
    <dgm:pt modelId="{0E9FC13C-5F5F-4272-AF85-5AAB361E8E43}" type="pres">
      <dgm:prSet presAssocID="{0D076851-02E3-4E15-80E0-C1DE9F4C5709}" presName="parTxOnlySpace" presStyleCnt="0"/>
      <dgm:spPr/>
    </dgm:pt>
    <dgm:pt modelId="{B2D6A293-5B92-45BB-9535-C7E52DA9BE16}" type="pres">
      <dgm:prSet presAssocID="{99E81D6E-6A8B-4BE8-8EDA-11F51D890508}" presName="parTxOnly" presStyleLbl="node1" presStyleIdx="5" presStyleCnt="6" custScaleX="114490" custScaleY="122703">
        <dgm:presLayoutVars>
          <dgm:chMax val="0"/>
          <dgm:chPref val="0"/>
          <dgm:bulletEnabled val="1"/>
        </dgm:presLayoutVars>
      </dgm:prSet>
      <dgm:spPr/>
    </dgm:pt>
  </dgm:ptLst>
  <dgm:cxnLst>
    <dgm:cxn modelId="{83FFF815-82B3-45FC-AB86-395119FBC5D4}" srcId="{9D20E85B-F9E0-436E-9246-FA480375C37C}" destId="{32FF9D8A-A00C-4311-A687-5FE162DB4E35}" srcOrd="0" destOrd="0" parTransId="{107018F7-F4E4-450A-A660-E837F14951AA}" sibTransId="{056C5D55-931F-4F03-84E4-7376191B1A8E}"/>
    <dgm:cxn modelId="{57C4892B-27BC-4DAE-9AAB-AC2EBB33C61C}" type="presOf" srcId="{5C23A558-31FE-4688-B509-FB04D13184D3}" destId="{9D2705F9-6902-44FA-97EA-D2337091BAB4}" srcOrd="0" destOrd="0" presId="urn:microsoft.com/office/officeart/2005/8/layout/chevron1"/>
    <dgm:cxn modelId="{97B2633F-CA25-4B76-905E-037B27B69704}" type="presOf" srcId="{481F7C0E-EDAF-458D-A708-1B3AF9558CB7}" destId="{6A9E9EA4-6ABB-482C-8788-FD004BE281A7}" srcOrd="0" destOrd="0" presId="urn:microsoft.com/office/officeart/2005/8/layout/chevron1"/>
    <dgm:cxn modelId="{C3D84242-C948-4221-86EA-F7B33C4B87A7}" type="presOf" srcId="{7459A46F-F9B4-4FEF-8F88-A1D6C4B2362B}" destId="{6899B12A-15B7-4507-BA5A-1609238C7BC7}" srcOrd="0" destOrd="0" presId="urn:microsoft.com/office/officeart/2005/8/layout/chevron1"/>
    <dgm:cxn modelId="{C74CE465-DB23-49DC-9058-F32917698702}" srcId="{9D20E85B-F9E0-436E-9246-FA480375C37C}" destId="{99E81D6E-6A8B-4BE8-8EDA-11F51D890508}" srcOrd="5" destOrd="0" parTransId="{D9AEA624-034E-48E7-949D-C85C9FAFA791}" sibTransId="{E87CAEEA-EBDE-4021-A4A3-E5C0544D5127}"/>
    <dgm:cxn modelId="{CCA73348-77E2-4713-AA93-6A59B2EB19AA}" type="presOf" srcId="{99E81D6E-6A8B-4BE8-8EDA-11F51D890508}" destId="{B2D6A293-5B92-45BB-9535-C7E52DA9BE16}" srcOrd="0" destOrd="0" presId="urn:microsoft.com/office/officeart/2005/8/layout/chevron1"/>
    <dgm:cxn modelId="{2B5F0F74-0558-4B95-A3D2-C1C003716807}" srcId="{9D20E85B-F9E0-436E-9246-FA480375C37C}" destId="{17888567-8939-443C-9D47-97F98AF4AA5E}" srcOrd="1" destOrd="0" parTransId="{02112FFF-D1D5-40A2-A48E-B32D30717E3A}" sibTransId="{03846F89-A2EE-4A4E-8319-77C722D41625}"/>
    <dgm:cxn modelId="{63E9DC84-CC46-4219-A4C0-6238D5B69882}" type="presOf" srcId="{32FF9D8A-A00C-4311-A687-5FE162DB4E35}" destId="{97887FC3-0D2D-42B3-8356-29A002302214}" srcOrd="0" destOrd="0" presId="urn:microsoft.com/office/officeart/2005/8/layout/chevron1"/>
    <dgm:cxn modelId="{1A7175A8-7115-4B74-9E23-82AC1E728438}" srcId="{9D20E85B-F9E0-436E-9246-FA480375C37C}" destId="{7459A46F-F9B4-4FEF-8F88-A1D6C4B2362B}" srcOrd="2" destOrd="0" parTransId="{9396A3CE-D797-4D99-8EA7-263FEC4131BC}" sibTransId="{38AEC4DF-3308-422B-B370-B65C6411680A}"/>
    <dgm:cxn modelId="{355A2EC0-2B5F-444C-96BD-CB64E4772277}" type="presOf" srcId="{9D20E85B-F9E0-436E-9246-FA480375C37C}" destId="{03FE1EDD-84E1-4A23-B663-0332AF02F03C}" srcOrd="0" destOrd="0" presId="urn:microsoft.com/office/officeart/2005/8/layout/chevron1"/>
    <dgm:cxn modelId="{3063EDC4-BFEB-498F-BD02-A61E9883D2B3}" type="presOf" srcId="{17888567-8939-443C-9D47-97F98AF4AA5E}" destId="{4281FB00-939B-45E1-B957-4812BD9EBCA3}" srcOrd="0" destOrd="0" presId="urn:microsoft.com/office/officeart/2005/8/layout/chevron1"/>
    <dgm:cxn modelId="{19D194E0-FE40-4817-B4CC-76267D3648D7}" srcId="{9D20E85B-F9E0-436E-9246-FA480375C37C}" destId="{5C23A558-31FE-4688-B509-FB04D13184D3}" srcOrd="3" destOrd="0" parTransId="{6F5CD4B5-FE84-48A3-8F43-0720AA5B724D}" sibTransId="{7E1B7185-4C0D-42FD-B262-2CFD430D466E}"/>
    <dgm:cxn modelId="{C7F8DEF1-7331-4127-A469-97077D9155D1}" srcId="{9D20E85B-F9E0-436E-9246-FA480375C37C}" destId="{481F7C0E-EDAF-458D-A708-1B3AF9558CB7}" srcOrd="4" destOrd="0" parTransId="{9BB25B46-6F9E-4356-865C-F0F72A4CECBB}" sibTransId="{0D076851-02E3-4E15-80E0-C1DE9F4C5709}"/>
    <dgm:cxn modelId="{00704012-ADB9-45D3-93AD-8B14C6F9AD0D}" type="presParOf" srcId="{03FE1EDD-84E1-4A23-B663-0332AF02F03C}" destId="{97887FC3-0D2D-42B3-8356-29A002302214}" srcOrd="0" destOrd="0" presId="urn:microsoft.com/office/officeart/2005/8/layout/chevron1"/>
    <dgm:cxn modelId="{5027DEDB-1078-4119-9D7A-1DA505DA8419}" type="presParOf" srcId="{03FE1EDD-84E1-4A23-B663-0332AF02F03C}" destId="{6DB13984-58D0-463A-9B27-D8E0881BD9DF}" srcOrd="1" destOrd="0" presId="urn:microsoft.com/office/officeart/2005/8/layout/chevron1"/>
    <dgm:cxn modelId="{94564B4E-B5DC-4D95-8CA8-7A67FD7B3BD5}" type="presParOf" srcId="{03FE1EDD-84E1-4A23-B663-0332AF02F03C}" destId="{4281FB00-939B-45E1-B957-4812BD9EBCA3}" srcOrd="2" destOrd="0" presId="urn:microsoft.com/office/officeart/2005/8/layout/chevron1"/>
    <dgm:cxn modelId="{2966527C-E846-4125-9322-0AA481C06AF8}" type="presParOf" srcId="{03FE1EDD-84E1-4A23-B663-0332AF02F03C}" destId="{D1954635-7B59-4BFB-86CB-70DA12119E51}" srcOrd="3" destOrd="0" presId="urn:microsoft.com/office/officeart/2005/8/layout/chevron1"/>
    <dgm:cxn modelId="{72930E8A-0A65-4882-82ED-740D98EBE605}" type="presParOf" srcId="{03FE1EDD-84E1-4A23-B663-0332AF02F03C}" destId="{6899B12A-15B7-4507-BA5A-1609238C7BC7}" srcOrd="4" destOrd="0" presId="urn:microsoft.com/office/officeart/2005/8/layout/chevron1"/>
    <dgm:cxn modelId="{152B39E4-3246-4AB7-A32E-DD8FF62E1B2F}" type="presParOf" srcId="{03FE1EDD-84E1-4A23-B663-0332AF02F03C}" destId="{6DDC55F7-25B9-451D-B720-7B4393301EB2}" srcOrd="5" destOrd="0" presId="urn:microsoft.com/office/officeart/2005/8/layout/chevron1"/>
    <dgm:cxn modelId="{ACE8D48D-6791-4F1E-92B2-C964C9B02080}" type="presParOf" srcId="{03FE1EDD-84E1-4A23-B663-0332AF02F03C}" destId="{9D2705F9-6902-44FA-97EA-D2337091BAB4}" srcOrd="6" destOrd="0" presId="urn:microsoft.com/office/officeart/2005/8/layout/chevron1"/>
    <dgm:cxn modelId="{D9FE000C-D40D-448A-BB58-105996EEA455}" type="presParOf" srcId="{03FE1EDD-84E1-4A23-B663-0332AF02F03C}" destId="{541500D8-EFD3-431C-8116-80FB45AA7FCA}" srcOrd="7" destOrd="0" presId="urn:microsoft.com/office/officeart/2005/8/layout/chevron1"/>
    <dgm:cxn modelId="{79EB29FD-6E80-44EA-A218-D5226C20FA4E}" type="presParOf" srcId="{03FE1EDD-84E1-4A23-B663-0332AF02F03C}" destId="{6A9E9EA4-6ABB-482C-8788-FD004BE281A7}" srcOrd="8" destOrd="0" presId="urn:microsoft.com/office/officeart/2005/8/layout/chevron1"/>
    <dgm:cxn modelId="{34B46FEE-C82C-4CF5-B993-2D13B2389F10}" type="presParOf" srcId="{03FE1EDD-84E1-4A23-B663-0332AF02F03C}" destId="{0E9FC13C-5F5F-4272-AF85-5AAB361E8E43}" srcOrd="9" destOrd="0" presId="urn:microsoft.com/office/officeart/2005/8/layout/chevron1"/>
    <dgm:cxn modelId="{DB3D5B3B-CD7A-4444-BA0B-DF22DDCB9839}" type="presParOf" srcId="{03FE1EDD-84E1-4A23-B663-0332AF02F03C}" destId="{B2D6A293-5B92-45BB-9535-C7E52DA9BE1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87FC3-0D2D-42B3-8356-29A002302214}">
      <dsp:nvSpPr>
        <dsp:cNvPr id="0" name=""/>
        <dsp:cNvSpPr/>
      </dsp:nvSpPr>
      <dsp:spPr>
        <a:xfrm>
          <a:off x="4135" y="31098"/>
          <a:ext cx="2255771" cy="104579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Small ticket investee via Kotak App</a:t>
          </a:r>
          <a:endParaRPr lang="en-IN" sz="1500" kern="1200" dirty="0"/>
        </a:p>
      </dsp:txBody>
      <dsp:txXfrm>
        <a:off x="527034" y="31098"/>
        <a:ext cx="1209973" cy="1045798"/>
      </dsp:txXfrm>
    </dsp:sp>
    <dsp:sp modelId="{4281FB00-939B-45E1-B957-4812BD9EBCA3}">
      <dsp:nvSpPr>
        <dsp:cNvPr id="0" name=""/>
        <dsp:cNvSpPr/>
      </dsp:nvSpPr>
      <dsp:spPr>
        <a:xfrm>
          <a:off x="2049449" y="37521"/>
          <a:ext cx="2104578" cy="1032952"/>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SEBI registered investment firms</a:t>
          </a:r>
          <a:endParaRPr lang="en-IN" sz="1500" kern="1200" dirty="0"/>
        </a:p>
      </dsp:txBody>
      <dsp:txXfrm>
        <a:off x="2565925" y="37521"/>
        <a:ext cx="1071626" cy="1032952"/>
      </dsp:txXfrm>
    </dsp:sp>
    <dsp:sp modelId="{6899B12A-15B7-4507-BA5A-1609238C7BC7}">
      <dsp:nvSpPr>
        <dsp:cNvPr id="0" name=""/>
        <dsp:cNvSpPr/>
      </dsp:nvSpPr>
      <dsp:spPr>
        <a:xfrm>
          <a:off x="3943570" y="37521"/>
          <a:ext cx="2104578" cy="1032952"/>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Movie Production house</a:t>
          </a:r>
          <a:endParaRPr lang="en-IN" sz="1500" kern="1200" dirty="0"/>
        </a:p>
      </dsp:txBody>
      <dsp:txXfrm>
        <a:off x="4460046" y="37521"/>
        <a:ext cx="1071626" cy="1032952"/>
      </dsp:txXfrm>
    </dsp:sp>
    <dsp:sp modelId="{9D2705F9-6902-44FA-97EA-D2337091BAB4}">
      <dsp:nvSpPr>
        <dsp:cNvPr id="0" name=""/>
        <dsp:cNvSpPr/>
      </dsp:nvSpPr>
      <dsp:spPr>
        <a:xfrm>
          <a:off x="5837691" y="37521"/>
          <a:ext cx="2104578" cy="1032952"/>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Movie release</a:t>
          </a:r>
          <a:endParaRPr lang="en-IN" sz="1500" kern="1200" dirty="0"/>
        </a:p>
      </dsp:txBody>
      <dsp:txXfrm>
        <a:off x="6354167" y="37521"/>
        <a:ext cx="1071626" cy="1032952"/>
      </dsp:txXfrm>
    </dsp:sp>
    <dsp:sp modelId="{6A9E9EA4-6ABB-482C-8788-FD004BE281A7}">
      <dsp:nvSpPr>
        <dsp:cNvPr id="0" name=""/>
        <dsp:cNvSpPr/>
      </dsp:nvSpPr>
      <dsp:spPr>
        <a:xfrm>
          <a:off x="7731812" y="37521"/>
          <a:ext cx="2104578" cy="1032952"/>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Total amount collection</a:t>
          </a:r>
          <a:endParaRPr lang="en-IN" sz="1500" kern="1200" dirty="0"/>
        </a:p>
      </dsp:txBody>
      <dsp:txXfrm>
        <a:off x="8248288" y="37521"/>
        <a:ext cx="1071626" cy="1032952"/>
      </dsp:txXfrm>
    </dsp:sp>
    <dsp:sp modelId="{B2D6A293-5B92-45BB-9535-C7E52DA9BE16}">
      <dsp:nvSpPr>
        <dsp:cNvPr id="0" name=""/>
        <dsp:cNvSpPr/>
      </dsp:nvSpPr>
      <dsp:spPr>
        <a:xfrm>
          <a:off x="9625932" y="37521"/>
          <a:ext cx="2409532" cy="1032952"/>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Returns post Tax deduction updated via App in real time</a:t>
          </a:r>
          <a:endParaRPr lang="en-IN" sz="1500" kern="1200" dirty="0"/>
        </a:p>
      </dsp:txBody>
      <dsp:txXfrm>
        <a:off x="10142408" y="37521"/>
        <a:ext cx="1376580" cy="10329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380039" y="122464"/>
            <a:ext cx="7015168" cy="312283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5961887" y="1627632"/>
            <a:ext cx="304800" cy="88900"/>
          </a:xfrm>
          <a:custGeom>
            <a:avLst/>
            <a:gdLst/>
            <a:ahLst/>
            <a:cxnLst/>
            <a:rect l="l" t="t" r="r" b="b"/>
            <a:pathLst>
              <a:path w="304800" h="88900">
                <a:moveTo>
                  <a:pt x="260603" y="0"/>
                </a:moveTo>
                <a:lnTo>
                  <a:pt x="260603" y="22097"/>
                </a:lnTo>
                <a:lnTo>
                  <a:pt x="0" y="22097"/>
                </a:lnTo>
                <a:lnTo>
                  <a:pt x="0" y="66293"/>
                </a:lnTo>
                <a:lnTo>
                  <a:pt x="260603" y="66293"/>
                </a:lnTo>
                <a:lnTo>
                  <a:pt x="260603" y="88391"/>
                </a:lnTo>
                <a:lnTo>
                  <a:pt x="304800" y="44195"/>
                </a:lnTo>
                <a:lnTo>
                  <a:pt x="260603" y="0"/>
                </a:lnTo>
                <a:close/>
              </a:path>
            </a:pathLst>
          </a:custGeom>
          <a:solidFill>
            <a:srgbClr val="5B9BD4"/>
          </a:solidFill>
        </p:spPr>
        <p:txBody>
          <a:bodyPr wrap="square" lIns="0" tIns="0" rIns="0" bIns="0" rtlCol="0"/>
          <a:lstStyle/>
          <a:p>
            <a:endParaRPr/>
          </a:p>
        </p:txBody>
      </p:sp>
      <p:sp>
        <p:nvSpPr>
          <p:cNvPr id="18" name="bg object 18"/>
          <p:cNvSpPr/>
          <p:nvPr/>
        </p:nvSpPr>
        <p:spPr>
          <a:xfrm>
            <a:off x="5961887" y="1627632"/>
            <a:ext cx="304800" cy="88900"/>
          </a:xfrm>
          <a:custGeom>
            <a:avLst/>
            <a:gdLst/>
            <a:ahLst/>
            <a:cxnLst/>
            <a:rect l="l" t="t" r="r" b="b"/>
            <a:pathLst>
              <a:path w="304800" h="88900">
                <a:moveTo>
                  <a:pt x="0" y="22097"/>
                </a:moveTo>
                <a:lnTo>
                  <a:pt x="260603" y="22097"/>
                </a:lnTo>
                <a:lnTo>
                  <a:pt x="260603" y="0"/>
                </a:lnTo>
                <a:lnTo>
                  <a:pt x="304800" y="44195"/>
                </a:lnTo>
                <a:lnTo>
                  <a:pt x="260603" y="88391"/>
                </a:lnTo>
                <a:lnTo>
                  <a:pt x="260603" y="66293"/>
                </a:lnTo>
                <a:lnTo>
                  <a:pt x="0" y="66293"/>
                </a:lnTo>
                <a:lnTo>
                  <a:pt x="0" y="22097"/>
                </a:lnTo>
                <a:close/>
              </a:path>
            </a:pathLst>
          </a:custGeom>
          <a:ln w="12191">
            <a:solidFill>
              <a:srgbClr val="41709C"/>
            </a:solidFill>
          </a:ln>
        </p:spPr>
        <p:txBody>
          <a:bodyPr wrap="square" lIns="0" tIns="0" rIns="0" bIns="0" rtlCol="0"/>
          <a:lstStyle/>
          <a:p>
            <a:endParaRPr/>
          </a:p>
        </p:txBody>
      </p:sp>
      <p:sp>
        <p:nvSpPr>
          <p:cNvPr id="19" name="bg object 19"/>
          <p:cNvSpPr/>
          <p:nvPr/>
        </p:nvSpPr>
        <p:spPr>
          <a:xfrm>
            <a:off x="7799831" y="1603248"/>
            <a:ext cx="250190" cy="45720"/>
          </a:xfrm>
          <a:custGeom>
            <a:avLst/>
            <a:gdLst/>
            <a:ahLst/>
            <a:cxnLst/>
            <a:rect l="l" t="t" r="r" b="b"/>
            <a:pathLst>
              <a:path w="250190" h="45719">
                <a:moveTo>
                  <a:pt x="227075" y="0"/>
                </a:moveTo>
                <a:lnTo>
                  <a:pt x="227075" y="11429"/>
                </a:lnTo>
                <a:lnTo>
                  <a:pt x="0" y="11429"/>
                </a:lnTo>
                <a:lnTo>
                  <a:pt x="0" y="34289"/>
                </a:lnTo>
                <a:lnTo>
                  <a:pt x="227075" y="34289"/>
                </a:lnTo>
                <a:lnTo>
                  <a:pt x="227075" y="45719"/>
                </a:lnTo>
                <a:lnTo>
                  <a:pt x="249936" y="22860"/>
                </a:lnTo>
                <a:lnTo>
                  <a:pt x="227075" y="0"/>
                </a:lnTo>
                <a:close/>
              </a:path>
            </a:pathLst>
          </a:custGeom>
          <a:solidFill>
            <a:srgbClr val="5B9BD4"/>
          </a:solidFill>
        </p:spPr>
        <p:txBody>
          <a:bodyPr wrap="square" lIns="0" tIns="0" rIns="0" bIns="0" rtlCol="0"/>
          <a:lstStyle/>
          <a:p>
            <a:endParaRPr/>
          </a:p>
        </p:txBody>
      </p:sp>
      <p:sp>
        <p:nvSpPr>
          <p:cNvPr id="20" name="bg object 20"/>
          <p:cNvSpPr/>
          <p:nvPr/>
        </p:nvSpPr>
        <p:spPr>
          <a:xfrm>
            <a:off x="7799831" y="1603248"/>
            <a:ext cx="250190" cy="45720"/>
          </a:xfrm>
          <a:custGeom>
            <a:avLst/>
            <a:gdLst/>
            <a:ahLst/>
            <a:cxnLst/>
            <a:rect l="l" t="t" r="r" b="b"/>
            <a:pathLst>
              <a:path w="250190" h="45719">
                <a:moveTo>
                  <a:pt x="0" y="11429"/>
                </a:moveTo>
                <a:lnTo>
                  <a:pt x="227075" y="11429"/>
                </a:lnTo>
                <a:lnTo>
                  <a:pt x="227075" y="0"/>
                </a:lnTo>
                <a:lnTo>
                  <a:pt x="249936" y="22860"/>
                </a:lnTo>
                <a:lnTo>
                  <a:pt x="227075" y="45719"/>
                </a:lnTo>
                <a:lnTo>
                  <a:pt x="227075" y="34289"/>
                </a:lnTo>
                <a:lnTo>
                  <a:pt x="0" y="34289"/>
                </a:lnTo>
                <a:lnTo>
                  <a:pt x="0" y="11429"/>
                </a:lnTo>
                <a:close/>
              </a:path>
            </a:pathLst>
          </a:custGeom>
          <a:ln w="12192">
            <a:solidFill>
              <a:srgbClr val="41709C"/>
            </a:solidFill>
          </a:ln>
        </p:spPr>
        <p:txBody>
          <a:bodyPr wrap="square" lIns="0" tIns="0" rIns="0" bIns="0" rtlCol="0"/>
          <a:lstStyle/>
          <a:p>
            <a:endParaRPr/>
          </a:p>
        </p:txBody>
      </p:sp>
      <p:sp>
        <p:nvSpPr>
          <p:cNvPr id="21" name="bg object 21"/>
          <p:cNvSpPr/>
          <p:nvPr/>
        </p:nvSpPr>
        <p:spPr>
          <a:xfrm>
            <a:off x="9582912" y="1655063"/>
            <a:ext cx="247015" cy="45720"/>
          </a:xfrm>
          <a:custGeom>
            <a:avLst/>
            <a:gdLst/>
            <a:ahLst/>
            <a:cxnLst/>
            <a:rect l="l" t="t" r="r" b="b"/>
            <a:pathLst>
              <a:path w="247015" h="45719">
                <a:moveTo>
                  <a:pt x="224028" y="0"/>
                </a:moveTo>
                <a:lnTo>
                  <a:pt x="224028" y="11430"/>
                </a:lnTo>
                <a:lnTo>
                  <a:pt x="0" y="11430"/>
                </a:lnTo>
                <a:lnTo>
                  <a:pt x="0" y="34289"/>
                </a:lnTo>
                <a:lnTo>
                  <a:pt x="224028" y="34289"/>
                </a:lnTo>
                <a:lnTo>
                  <a:pt x="224028" y="45720"/>
                </a:lnTo>
                <a:lnTo>
                  <a:pt x="246888" y="22860"/>
                </a:lnTo>
                <a:lnTo>
                  <a:pt x="224028" y="0"/>
                </a:lnTo>
                <a:close/>
              </a:path>
            </a:pathLst>
          </a:custGeom>
          <a:solidFill>
            <a:srgbClr val="5B9BD4"/>
          </a:solidFill>
        </p:spPr>
        <p:txBody>
          <a:bodyPr wrap="square" lIns="0" tIns="0" rIns="0" bIns="0" rtlCol="0"/>
          <a:lstStyle/>
          <a:p>
            <a:endParaRPr/>
          </a:p>
        </p:txBody>
      </p:sp>
      <p:sp>
        <p:nvSpPr>
          <p:cNvPr id="22" name="bg object 22"/>
          <p:cNvSpPr/>
          <p:nvPr/>
        </p:nvSpPr>
        <p:spPr>
          <a:xfrm>
            <a:off x="9582912" y="1655063"/>
            <a:ext cx="247015" cy="45720"/>
          </a:xfrm>
          <a:custGeom>
            <a:avLst/>
            <a:gdLst/>
            <a:ahLst/>
            <a:cxnLst/>
            <a:rect l="l" t="t" r="r" b="b"/>
            <a:pathLst>
              <a:path w="247015" h="45719">
                <a:moveTo>
                  <a:pt x="0" y="11430"/>
                </a:moveTo>
                <a:lnTo>
                  <a:pt x="224028" y="11430"/>
                </a:lnTo>
                <a:lnTo>
                  <a:pt x="224028" y="0"/>
                </a:lnTo>
                <a:lnTo>
                  <a:pt x="246888" y="22860"/>
                </a:lnTo>
                <a:lnTo>
                  <a:pt x="224028" y="45720"/>
                </a:lnTo>
                <a:lnTo>
                  <a:pt x="224028" y="34289"/>
                </a:lnTo>
                <a:lnTo>
                  <a:pt x="0" y="34289"/>
                </a:lnTo>
                <a:lnTo>
                  <a:pt x="0" y="11430"/>
                </a:lnTo>
                <a:close/>
              </a:path>
            </a:pathLst>
          </a:custGeom>
          <a:ln w="12192">
            <a:solidFill>
              <a:srgbClr val="41709C"/>
            </a:solidFill>
          </a:ln>
        </p:spPr>
        <p:txBody>
          <a:bodyPr wrap="square" lIns="0" tIns="0" rIns="0" bIns="0" rtlCol="0"/>
          <a:lstStyle/>
          <a:p>
            <a:endParaRPr/>
          </a:p>
        </p:txBody>
      </p:sp>
      <p:sp>
        <p:nvSpPr>
          <p:cNvPr id="23" name="bg object 23"/>
          <p:cNvSpPr/>
          <p:nvPr/>
        </p:nvSpPr>
        <p:spPr>
          <a:xfrm>
            <a:off x="429768" y="3258312"/>
            <a:ext cx="10238740" cy="171450"/>
          </a:xfrm>
          <a:custGeom>
            <a:avLst/>
            <a:gdLst/>
            <a:ahLst/>
            <a:cxnLst/>
            <a:rect l="l" t="t" r="r" b="b"/>
            <a:pathLst>
              <a:path w="10238740" h="171450">
                <a:moveTo>
                  <a:pt x="10229088" y="0"/>
                </a:moveTo>
                <a:lnTo>
                  <a:pt x="10238613" y="171450"/>
                </a:lnTo>
              </a:path>
              <a:path w="10238740" h="171450">
                <a:moveTo>
                  <a:pt x="10229850" y="170687"/>
                </a:moveTo>
                <a:lnTo>
                  <a:pt x="0" y="170687"/>
                </a:lnTo>
              </a:path>
            </a:pathLst>
          </a:custGeom>
          <a:ln w="6096">
            <a:solidFill>
              <a:srgbClr val="5B9BD4"/>
            </a:solidFill>
          </a:ln>
        </p:spPr>
        <p:txBody>
          <a:bodyPr wrap="square" lIns="0" tIns="0" rIns="0" bIns="0" rtlCol="0"/>
          <a:lstStyle/>
          <a:p>
            <a:endParaRPr/>
          </a:p>
        </p:txBody>
      </p:sp>
      <p:sp>
        <p:nvSpPr>
          <p:cNvPr id="24" name="bg object 24"/>
          <p:cNvSpPr/>
          <p:nvPr/>
        </p:nvSpPr>
        <p:spPr>
          <a:xfrm>
            <a:off x="429768" y="5404103"/>
            <a:ext cx="189230" cy="45720"/>
          </a:xfrm>
          <a:custGeom>
            <a:avLst/>
            <a:gdLst/>
            <a:ahLst/>
            <a:cxnLst/>
            <a:rect l="l" t="t" r="r" b="b"/>
            <a:pathLst>
              <a:path w="189229" h="45720">
                <a:moveTo>
                  <a:pt x="166115" y="0"/>
                </a:moveTo>
                <a:lnTo>
                  <a:pt x="166115" y="11430"/>
                </a:lnTo>
                <a:lnTo>
                  <a:pt x="0" y="11430"/>
                </a:lnTo>
                <a:lnTo>
                  <a:pt x="0" y="34290"/>
                </a:lnTo>
                <a:lnTo>
                  <a:pt x="166115" y="34290"/>
                </a:lnTo>
                <a:lnTo>
                  <a:pt x="166115" y="45720"/>
                </a:lnTo>
                <a:lnTo>
                  <a:pt x="188975" y="22860"/>
                </a:lnTo>
                <a:lnTo>
                  <a:pt x="166115" y="0"/>
                </a:lnTo>
                <a:close/>
              </a:path>
            </a:pathLst>
          </a:custGeom>
          <a:solidFill>
            <a:srgbClr val="5B9BD4"/>
          </a:solidFill>
        </p:spPr>
        <p:txBody>
          <a:bodyPr wrap="square" lIns="0" tIns="0" rIns="0" bIns="0" rtlCol="0"/>
          <a:lstStyle/>
          <a:p>
            <a:endParaRPr/>
          </a:p>
        </p:txBody>
      </p:sp>
      <p:sp>
        <p:nvSpPr>
          <p:cNvPr id="25" name="bg object 25"/>
          <p:cNvSpPr/>
          <p:nvPr/>
        </p:nvSpPr>
        <p:spPr>
          <a:xfrm>
            <a:off x="429768" y="5404103"/>
            <a:ext cx="189230" cy="45720"/>
          </a:xfrm>
          <a:custGeom>
            <a:avLst/>
            <a:gdLst/>
            <a:ahLst/>
            <a:cxnLst/>
            <a:rect l="l" t="t" r="r" b="b"/>
            <a:pathLst>
              <a:path w="189229" h="45720">
                <a:moveTo>
                  <a:pt x="0" y="11430"/>
                </a:moveTo>
                <a:lnTo>
                  <a:pt x="166115" y="11430"/>
                </a:lnTo>
                <a:lnTo>
                  <a:pt x="166115" y="0"/>
                </a:lnTo>
                <a:lnTo>
                  <a:pt x="188975" y="22860"/>
                </a:lnTo>
                <a:lnTo>
                  <a:pt x="166115" y="45720"/>
                </a:lnTo>
                <a:lnTo>
                  <a:pt x="166115" y="34290"/>
                </a:lnTo>
                <a:lnTo>
                  <a:pt x="0" y="34290"/>
                </a:lnTo>
                <a:lnTo>
                  <a:pt x="0" y="11430"/>
                </a:lnTo>
                <a:close/>
              </a:path>
            </a:pathLst>
          </a:custGeom>
          <a:ln w="12192">
            <a:solidFill>
              <a:srgbClr val="41709C"/>
            </a:solidFill>
          </a:ln>
        </p:spPr>
        <p:txBody>
          <a:bodyPr wrap="square" lIns="0" tIns="0" rIns="0" bIns="0" rtlCol="0"/>
          <a:lstStyle/>
          <a:p>
            <a:endParaRPr/>
          </a:p>
        </p:txBody>
      </p:sp>
      <p:sp>
        <p:nvSpPr>
          <p:cNvPr id="26" name="bg object 26"/>
          <p:cNvSpPr/>
          <p:nvPr/>
        </p:nvSpPr>
        <p:spPr>
          <a:xfrm>
            <a:off x="429768" y="3429000"/>
            <a:ext cx="0" cy="1996439"/>
          </a:xfrm>
          <a:custGeom>
            <a:avLst/>
            <a:gdLst/>
            <a:ahLst/>
            <a:cxnLst/>
            <a:rect l="l" t="t" r="r" b="b"/>
            <a:pathLst>
              <a:path h="1996439">
                <a:moveTo>
                  <a:pt x="0" y="0"/>
                </a:moveTo>
                <a:lnTo>
                  <a:pt x="0" y="1996439"/>
                </a:lnTo>
              </a:path>
            </a:pathLst>
          </a:custGeom>
          <a:ln w="6096">
            <a:solidFill>
              <a:srgbClr val="5B9BD4"/>
            </a:solidFill>
          </a:ln>
        </p:spPr>
        <p:txBody>
          <a:bodyPr wrap="square" lIns="0" tIns="0" rIns="0" bIns="0" rtlCol="0"/>
          <a:lstStyle/>
          <a:p>
            <a:endParaRPr/>
          </a:p>
        </p:txBody>
      </p:sp>
      <p:sp>
        <p:nvSpPr>
          <p:cNvPr id="27" name="bg object 27"/>
          <p:cNvSpPr/>
          <p:nvPr/>
        </p:nvSpPr>
        <p:spPr>
          <a:xfrm>
            <a:off x="976320" y="3510905"/>
            <a:ext cx="8523335" cy="3149593"/>
          </a:xfrm>
          <a:prstGeom prst="rect">
            <a:avLst/>
          </a:prstGeom>
          <a:blipFill>
            <a:blip r:embed="rId3" cstate="print"/>
            <a:stretch>
              <a:fillRect/>
            </a:stretch>
          </a:blipFill>
        </p:spPr>
        <p:txBody>
          <a:bodyPr wrap="square" lIns="0" tIns="0" rIns="0" bIns="0" rtlCol="0"/>
          <a:lstStyle/>
          <a:p>
            <a:endParaRPr/>
          </a:p>
        </p:txBody>
      </p:sp>
      <p:sp>
        <p:nvSpPr>
          <p:cNvPr id="28" name="bg object 28"/>
          <p:cNvSpPr/>
          <p:nvPr/>
        </p:nvSpPr>
        <p:spPr>
          <a:xfrm>
            <a:off x="2542032" y="5379720"/>
            <a:ext cx="192405" cy="45720"/>
          </a:xfrm>
          <a:custGeom>
            <a:avLst/>
            <a:gdLst/>
            <a:ahLst/>
            <a:cxnLst/>
            <a:rect l="l" t="t" r="r" b="b"/>
            <a:pathLst>
              <a:path w="192405" h="45720">
                <a:moveTo>
                  <a:pt x="169163" y="0"/>
                </a:moveTo>
                <a:lnTo>
                  <a:pt x="169163" y="11429"/>
                </a:lnTo>
                <a:lnTo>
                  <a:pt x="0" y="11429"/>
                </a:lnTo>
                <a:lnTo>
                  <a:pt x="0" y="34289"/>
                </a:lnTo>
                <a:lnTo>
                  <a:pt x="169163" y="34289"/>
                </a:lnTo>
                <a:lnTo>
                  <a:pt x="169163" y="45719"/>
                </a:lnTo>
                <a:lnTo>
                  <a:pt x="192024" y="22859"/>
                </a:lnTo>
                <a:lnTo>
                  <a:pt x="169163" y="0"/>
                </a:lnTo>
                <a:close/>
              </a:path>
            </a:pathLst>
          </a:custGeom>
          <a:solidFill>
            <a:srgbClr val="5B9BD4"/>
          </a:solidFill>
        </p:spPr>
        <p:txBody>
          <a:bodyPr wrap="square" lIns="0" tIns="0" rIns="0" bIns="0" rtlCol="0"/>
          <a:lstStyle/>
          <a:p>
            <a:endParaRPr/>
          </a:p>
        </p:txBody>
      </p:sp>
      <p:sp>
        <p:nvSpPr>
          <p:cNvPr id="29" name="bg object 29"/>
          <p:cNvSpPr/>
          <p:nvPr/>
        </p:nvSpPr>
        <p:spPr>
          <a:xfrm>
            <a:off x="2542032" y="5379720"/>
            <a:ext cx="192405" cy="45720"/>
          </a:xfrm>
          <a:custGeom>
            <a:avLst/>
            <a:gdLst/>
            <a:ahLst/>
            <a:cxnLst/>
            <a:rect l="l" t="t" r="r" b="b"/>
            <a:pathLst>
              <a:path w="192405" h="45720">
                <a:moveTo>
                  <a:pt x="0" y="11429"/>
                </a:moveTo>
                <a:lnTo>
                  <a:pt x="169163" y="11429"/>
                </a:lnTo>
                <a:lnTo>
                  <a:pt x="169163" y="0"/>
                </a:lnTo>
                <a:lnTo>
                  <a:pt x="192024" y="22859"/>
                </a:lnTo>
                <a:lnTo>
                  <a:pt x="169163" y="45719"/>
                </a:lnTo>
                <a:lnTo>
                  <a:pt x="169163" y="34289"/>
                </a:lnTo>
                <a:lnTo>
                  <a:pt x="0" y="34289"/>
                </a:lnTo>
                <a:lnTo>
                  <a:pt x="0" y="11429"/>
                </a:lnTo>
                <a:close/>
              </a:path>
            </a:pathLst>
          </a:custGeom>
          <a:ln w="12192">
            <a:solidFill>
              <a:srgbClr val="41709C"/>
            </a:solidFill>
          </a:ln>
        </p:spPr>
        <p:txBody>
          <a:bodyPr wrap="square" lIns="0" tIns="0" rIns="0" bIns="0" rtlCol="0"/>
          <a:lstStyle/>
          <a:p>
            <a:endParaRPr/>
          </a:p>
        </p:txBody>
      </p:sp>
      <p:sp>
        <p:nvSpPr>
          <p:cNvPr id="30" name="bg object 30"/>
          <p:cNvSpPr/>
          <p:nvPr/>
        </p:nvSpPr>
        <p:spPr>
          <a:xfrm>
            <a:off x="4291583" y="5358383"/>
            <a:ext cx="189230" cy="45720"/>
          </a:xfrm>
          <a:custGeom>
            <a:avLst/>
            <a:gdLst/>
            <a:ahLst/>
            <a:cxnLst/>
            <a:rect l="l" t="t" r="r" b="b"/>
            <a:pathLst>
              <a:path w="189229" h="45720">
                <a:moveTo>
                  <a:pt x="166115" y="0"/>
                </a:moveTo>
                <a:lnTo>
                  <a:pt x="166115" y="11429"/>
                </a:lnTo>
                <a:lnTo>
                  <a:pt x="0" y="11429"/>
                </a:lnTo>
                <a:lnTo>
                  <a:pt x="0" y="34289"/>
                </a:lnTo>
                <a:lnTo>
                  <a:pt x="166115" y="34289"/>
                </a:lnTo>
                <a:lnTo>
                  <a:pt x="166115" y="45719"/>
                </a:lnTo>
                <a:lnTo>
                  <a:pt x="188975" y="22859"/>
                </a:lnTo>
                <a:lnTo>
                  <a:pt x="166115" y="0"/>
                </a:lnTo>
                <a:close/>
              </a:path>
            </a:pathLst>
          </a:custGeom>
          <a:solidFill>
            <a:srgbClr val="5B9BD4"/>
          </a:solidFill>
        </p:spPr>
        <p:txBody>
          <a:bodyPr wrap="square" lIns="0" tIns="0" rIns="0" bIns="0" rtlCol="0"/>
          <a:lstStyle/>
          <a:p>
            <a:endParaRPr/>
          </a:p>
        </p:txBody>
      </p:sp>
      <p:sp>
        <p:nvSpPr>
          <p:cNvPr id="31" name="bg object 31"/>
          <p:cNvSpPr/>
          <p:nvPr/>
        </p:nvSpPr>
        <p:spPr>
          <a:xfrm>
            <a:off x="4291583" y="5358383"/>
            <a:ext cx="189230" cy="45720"/>
          </a:xfrm>
          <a:custGeom>
            <a:avLst/>
            <a:gdLst/>
            <a:ahLst/>
            <a:cxnLst/>
            <a:rect l="l" t="t" r="r" b="b"/>
            <a:pathLst>
              <a:path w="189229" h="45720">
                <a:moveTo>
                  <a:pt x="0" y="11429"/>
                </a:moveTo>
                <a:lnTo>
                  <a:pt x="166115" y="11429"/>
                </a:lnTo>
                <a:lnTo>
                  <a:pt x="166115" y="0"/>
                </a:lnTo>
                <a:lnTo>
                  <a:pt x="188975" y="22859"/>
                </a:lnTo>
                <a:lnTo>
                  <a:pt x="166115" y="45719"/>
                </a:lnTo>
                <a:lnTo>
                  <a:pt x="166115" y="34289"/>
                </a:lnTo>
                <a:lnTo>
                  <a:pt x="0" y="34289"/>
                </a:lnTo>
                <a:lnTo>
                  <a:pt x="0" y="11429"/>
                </a:lnTo>
                <a:close/>
              </a:path>
            </a:pathLst>
          </a:custGeom>
          <a:ln w="12192">
            <a:solidFill>
              <a:srgbClr val="41709C"/>
            </a:solidFill>
          </a:ln>
        </p:spPr>
        <p:txBody>
          <a:bodyPr wrap="square" lIns="0" tIns="0" rIns="0" bIns="0" rtlCol="0"/>
          <a:lstStyle/>
          <a:p>
            <a:endParaRPr/>
          </a:p>
        </p:txBody>
      </p:sp>
      <p:sp>
        <p:nvSpPr>
          <p:cNvPr id="32" name="bg object 32"/>
          <p:cNvSpPr/>
          <p:nvPr/>
        </p:nvSpPr>
        <p:spPr>
          <a:xfrm>
            <a:off x="6077712" y="5334000"/>
            <a:ext cx="189230" cy="45720"/>
          </a:xfrm>
          <a:custGeom>
            <a:avLst/>
            <a:gdLst/>
            <a:ahLst/>
            <a:cxnLst/>
            <a:rect l="l" t="t" r="r" b="b"/>
            <a:pathLst>
              <a:path w="189229" h="45720">
                <a:moveTo>
                  <a:pt x="166115" y="0"/>
                </a:moveTo>
                <a:lnTo>
                  <a:pt x="166115" y="11430"/>
                </a:lnTo>
                <a:lnTo>
                  <a:pt x="0" y="11430"/>
                </a:lnTo>
                <a:lnTo>
                  <a:pt x="0" y="34290"/>
                </a:lnTo>
                <a:lnTo>
                  <a:pt x="166115" y="34290"/>
                </a:lnTo>
                <a:lnTo>
                  <a:pt x="166115" y="45719"/>
                </a:lnTo>
                <a:lnTo>
                  <a:pt x="188975" y="22859"/>
                </a:lnTo>
                <a:lnTo>
                  <a:pt x="166115" y="0"/>
                </a:lnTo>
                <a:close/>
              </a:path>
            </a:pathLst>
          </a:custGeom>
          <a:solidFill>
            <a:srgbClr val="5B9BD4"/>
          </a:solidFill>
        </p:spPr>
        <p:txBody>
          <a:bodyPr wrap="square" lIns="0" tIns="0" rIns="0" bIns="0" rtlCol="0"/>
          <a:lstStyle/>
          <a:p>
            <a:endParaRPr/>
          </a:p>
        </p:txBody>
      </p:sp>
      <p:sp>
        <p:nvSpPr>
          <p:cNvPr id="33" name="bg object 33"/>
          <p:cNvSpPr/>
          <p:nvPr/>
        </p:nvSpPr>
        <p:spPr>
          <a:xfrm>
            <a:off x="6077712" y="5334000"/>
            <a:ext cx="189230" cy="45720"/>
          </a:xfrm>
          <a:custGeom>
            <a:avLst/>
            <a:gdLst/>
            <a:ahLst/>
            <a:cxnLst/>
            <a:rect l="l" t="t" r="r" b="b"/>
            <a:pathLst>
              <a:path w="189229" h="45720">
                <a:moveTo>
                  <a:pt x="0" y="11430"/>
                </a:moveTo>
                <a:lnTo>
                  <a:pt x="166115" y="11430"/>
                </a:lnTo>
                <a:lnTo>
                  <a:pt x="166115" y="0"/>
                </a:lnTo>
                <a:lnTo>
                  <a:pt x="188975" y="22859"/>
                </a:lnTo>
                <a:lnTo>
                  <a:pt x="166115" y="45719"/>
                </a:lnTo>
                <a:lnTo>
                  <a:pt x="166115" y="34290"/>
                </a:lnTo>
                <a:lnTo>
                  <a:pt x="0" y="34290"/>
                </a:lnTo>
                <a:lnTo>
                  <a:pt x="0" y="11430"/>
                </a:lnTo>
                <a:close/>
              </a:path>
            </a:pathLst>
          </a:custGeom>
          <a:ln w="12192">
            <a:solidFill>
              <a:srgbClr val="41709C"/>
            </a:solidFill>
          </a:ln>
        </p:spPr>
        <p:txBody>
          <a:bodyPr wrap="square" lIns="0" tIns="0" rIns="0" bIns="0" rtlCol="0"/>
          <a:lstStyle/>
          <a:p>
            <a:endParaRPr/>
          </a:p>
        </p:txBody>
      </p:sp>
      <p:sp>
        <p:nvSpPr>
          <p:cNvPr id="34" name="bg object 34"/>
          <p:cNvSpPr/>
          <p:nvPr/>
        </p:nvSpPr>
        <p:spPr>
          <a:xfrm>
            <a:off x="7766303" y="5358383"/>
            <a:ext cx="192405" cy="45720"/>
          </a:xfrm>
          <a:custGeom>
            <a:avLst/>
            <a:gdLst/>
            <a:ahLst/>
            <a:cxnLst/>
            <a:rect l="l" t="t" r="r" b="b"/>
            <a:pathLst>
              <a:path w="192404" h="45720">
                <a:moveTo>
                  <a:pt x="169164" y="0"/>
                </a:moveTo>
                <a:lnTo>
                  <a:pt x="169164" y="11429"/>
                </a:lnTo>
                <a:lnTo>
                  <a:pt x="0" y="11429"/>
                </a:lnTo>
                <a:lnTo>
                  <a:pt x="0" y="34289"/>
                </a:lnTo>
                <a:lnTo>
                  <a:pt x="169164" y="34289"/>
                </a:lnTo>
                <a:lnTo>
                  <a:pt x="169164" y="45719"/>
                </a:lnTo>
                <a:lnTo>
                  <a:pt x="192024" y="22859"/>
                </a:lnTo>
                <a:lnTo>
                  <a:pt x="169164" y="0"/>
                </a:lnTo>
                <a:close/>
              </a:path>
            </a:pathLst>
          </a:custGeom>
          <a:solidFill>
            <a:srgbClr val="5B9BD4"/>
          </a:solidFill>
        </p:spPr>
        <p:txBody>
          <a:bodyPr wrap="square" lIns="0" tIns="0" rIns="0" bIns="0" rtlCol="0"/>
          <a:lstStyle/>
          <a:p>
            <a:endParaRPr/>
          </a:p>
        </p:txBody>
      </p:sp>
      <p:sp>
        <p:nvSpPr>
          <p:cNvPr id="35" name="bg object 35"/>
          <p:cNvSpPr/>
          <p:nvPr/>
        </p:nvSpPr>
        <p:spPr>
          <a:xfrm>
            <a:off x="7766303" y="5358383"/>
            <a:ext cx="192405" cy="45720"/>
          </a:xfrm>
          <a:custGeom>
            <a:avLst/>
            <a:gdLst/>
            <a:ahLst/>
            <a:cxnLst/>
            <a:rect l="l" t="t" r="r" b="b"/>
            <a:pathLst>
              <a:path w="192404" h="45720">
                <a:moveTo>
                  <a:pt x="0" y="11429"/>
                </a:moveTo>
                <a:lnTo>
                  <a:pt x="169164" y="11429"/>
                </a:lnTo>
                <a:lnTo>
                  <a:pt x="169164" y="0"/>
                </a:lnTo>
                <a:lnTo>
                  <a:pt x="192024" y="22859"/>
                </a:lnTo>
                <a:lnTo>
                  <a:pt x="169164" y="45719"/>
                </a:lnTo>
                <a:lnTo>
                  <a:pt x="169164" y="34289"/>
                </a:lnTo>
                <a:lnTo>
                  <a:pt x="0" y="34289"/>
                </a:lnTo>
                <a:lnTo>
                  <a:pt x="0" y="11429"/>
                </a:lnTo>
                <a:close/>
              </a:path>
            </a:pathLst>
          </a:custGeom>
          <a:ln w="12192">
            <a:solidFill>
              <a:srgbClr val="41709C"/>
            </a:solidFill>
          </a:ln>
        </p:spPr>
        <p:txBody>
          <a:bodyPr wrap="square" lIns="0" tIns="0" rIns="0" bIns="0" rtlCol="0"/>
          <a:lstStyle/>
          <a:p>
            <a:endParaRPr/>
          </a:p>
        </p:txBody>
      </p:sp>
      <p:sp>
        <p:nvSpPr>
          <p:cNvPr id="36" name="bg object 36"/>
          <p:cNvSpPr/>
          <p:nvPr/>
        </p:nvSpPr>
        <p:spPr>
          <a:xfrm>
            <a:off x="9515855" y="5312664"/>
            <a:ext cx="189230" cy="45720"/>
          </a:xfrm>
          <a:custGeom>
            <a:avLst/>
            <a:gdLst/>
            <a:ahLst/>
            <a:cxnLst/>
            <a:rect l="l" t="t" r="r" b="b"/>
            <a:pathLst>
              <a:path w="189229" h="45720">
                <a:moveTo>
                  <a:pt x="166116" y="0"/>
                </a:moveTo>
                <a:lnTo>
                  <a:pt x="166116" y="11430"/>
                </a:lnTo>
                <a:lnTo>
                  <a:pt x="0" y="11430"/>
                </a:lnTo>
                <a:lnTo>
                  <a:pt x="0" y="34290"/>
                </a:lnTo>
                <a:lnTo>
                  <a:pt x="166116" y="34290"/>
                </a:lnTo>
                <a:lnTo>
                  <a:pt x="166116" y="45720"/>
                </a:lnTo>
                <a:lnTo>
                  <a:pt x="188975" y="22860"/>
                </a:lnTo>
                <a:lnTo>
                  <a:pt x="166116" y="0"/>
                </a:lnTo>
                <a:close/>
              </a:path>
            </a:pathLst>
          </a:custGeom>
          <a:solidFill>
            <a:srgbClr val="5B9BD4"/>
          </a:solidFill>
        </p:spPr>
        <p:txBody>
          <a:bodyPr wrap="square" lIns="0" tIns="0" rIns="0" bIns="0" rtlCol="0"/>
          <a:lstStyle/>
          <a:p>
            <a:endParaRPr/>
          </a:p>
        </p:txBody>
      </p:sp>
      <p:sp>
        <p:nvSpPr>
          <p:cNvPr id="37" name="bg object 37"/>
          <p:cNvSpPr/>
          <p:nvPr/>
        </p:nvSpPr>
        <p:spPr>
          <a:xfrm>
            <a:off x="9515855" y="5312664"/>
            <a:ext cx="189230" cy="45720"/>
          </a:xfrm>
          <a:custGeom>
            <a:avLst/>
            <a:gdLst/>
            <a:ahLst/>
            <a:cxnLst/>
            <a:rect l="l" t="t" r="r" b="b"/>
            <a:pathLst>
              <a:path w="189229" h="45720">
                <a:moveTo>
                  <a:pt x="0" y="11430"/>
                </a:moveTo>
                <a:lnTo>
                  <a:pt x="166116" y="11430"/>
                </a:lnTo>
                <a:lnTo>
                  <a:pt x="166116" y="0"/>
                </a:lnTo>
                <a:lnTo>
                  <a:pt x="188975" y="22860"/>
                </a:lnTo>
                <a:lnTo>
                  <a:pt x="166116" y="45720"/>
                </a:lnTo>
                <a:lnTo>
                  <a:pt x="166116" y="34290"/>
                </a:lnTo>
                <a:lnTo>
                  <a:pt x="0" y="34290"/>
                </a:lnTo>
                <a:lnTo>
                  <a:pt x="0" y="11430"/>
                </a:lnTo>
                <a:close/>
              </a:path>
            </a:pathLst>
          </a:custGeom>
          <a:ln w="12192">
            <a:solidFill>
              <a:srgbClr val="41709C"/>
            </a:solidFill>
          </a:ln>
        </p:spPr>
        <p:txBody>
          <a:bodyPr wrap="square" lIns="0" tIns="0" rIns="0" bIns="0" rtlCol="0"/>
          <a:lstStyle/>
          <a:p>
            <a:endParaRPr/>
          </a:p>
        </p:txBody>
      </p:sp>
      <p:sp>
        <p:nvSpPr>
          <p:cNvPr id="38" name="bg object 38"/>
          <p:cNvSpPr/>
          <p:nvPr/>
        </p:nvSpPr>
        <p:spPr>
          <a:xfrm>
            <a:off x="9868977" y="3523231"/>
            <a:ext cx="1559999" cy="3170684"/>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74142" y="742264"/>
            <a:ext cx="11843715" cy="51244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99" cy="68579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4142" y="742264"/>
            <a:ext cx="1946275" cy="512444"/>
          </a:xfrm>
          <a:prstGeom prst="rect">
            <a:avLst/>
          </a:prstGeom>
        </p:spPr>
        <p:txBody>
          <a:bodyPr wrap="square" lIns="0" tIns="0" rIns="0" bIns="0">
            <a:spAutoFit/>
          </a:bodyPr>
          <a:lstStyle>
            <a:lvl1pPr>
              <a:defRPr sz="3200" b="0" i="0">
                <a:solidFill>
                  <a:schemeClr val="tx1"/>
                </a:solidFill>
                <a:latin typeface="Carlito"/>
                <a:cs typeface="Carlito"/>
              </a:defRPr>
            </a:lvl1pPr>
          </a:lstStyle>
          <a:p>
            <a:endParaRPr/>
          </a:p>
        </p:txBody>
      </p:sp>
      <p:sp>
        <p:nvSpPr>
          <p:cNvPr id="3" name="Holder 3"/>
          <p:cNvSpPr>
            <a:spLocks noGrp="1"/>
          </p:cNvSpPr>
          <p:nvPr>
            <p:ph type="body" idx="1"/>
          </p:nvPr>
        </p:nvSpPr>
        <p:spPr>
          <a:xfrm>
            <a:off x="909827" y="1738502"/>
            <a:ext cx="7232015" cy="26663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vuze.it/blog/new-product-laun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ista.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652F7B-25C9-4787-A148-7A24ECD896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AE6E89-71B6-4327-B387-C972828D0429}"/>
              </a:ext>
            </a:extLst>
          </p:cNvPr>
          <p:cNvSpPr>
            <a:spLocks noGrp="1"/>
          </p:cNvSpPr>
          <p:nvPr>
            <p:ph type="title"/>
          </p:nvPr>
        </p:nvSpPr>
        <p:spPr>
          <a:xfrm>
            <a:off x="-1" y="0"/>
            <a:ext cx="12224825" cy="914400"/>
          </a:xfrm>
          <a:solidFill>
            <a:srgbClr val="ED1C24">
              <a:alpha val="98824"/>
            </a:srgbClr>
          </a:solidFill>
        </p:spPr>
        <p:style>
          <a:lnRef idx="0">
            <a:schemeClr val="accent2"/>
          </a:lnRef>
          <a:fillRef idx="3">
            <a:schemeClr val="accent2"/>
          </a:fillRef>
          <a:effectRef idx="3">
            <a:schemeClr val="accent2"/>
          </a:effectRef>
          <a:fontRef idx="minor">
            <a:schemeClr val="lt1"/>
          </a:fontRef>
        </p:style>
        <p:txBody>
          <a:bodyPr/>
          <a:lstStyle/>
          <a:p>
            <a:pPr algn="ctr"/>
            <a:r>
              <a:rPr lang="en-US" sz="4800" dirty="0">
                <a:solidFill>
                  <a:srgbClr val="003A6C"/>
                </a:solidFill>
                <a:effectLst>
                  <a:outerShdw blurRad="38100" dist="38100" dir="2700000" algn="tl">
                    <a:srgbClr val="000000">
                      <a:alpha val="43137"/>
                    </a:srgbClr>
                  </a:outerShdw>
                </a:effectLst>
                <a:latin typeface="Castellar" panose="020A0402060406010301" pitchFamily="18" charset="0"/>
              </a:rPr>
              <a:t> </a:t>
            </a:r>
            <a:r>
              <a:rPr lang="en-US" sz="4800" u="sng" dirty="0">
                <a:solidFill>
                  <a:srgbClr val="003A6C"/>
                </a:solidFill>
                <a:effectLst>
                  <a:outerShdw blurRad="38100" dist="38100" dir="2700000" algn="tl">
                    <a:srgbClr val="000000">
                      <a:alpha val="43137"/>
                    </a:srgbClr>
                  </a:outerShdw>
                </a:effectLst>
                <a:latin typeface="Castellar" panose="020A0402060406010301" pitchFamily="18" charset="0"/>
              </a:rPr>
              <a:t>InMovies</a:t>
            </a:r>
            <a:r>
              <a:rPr lang="en-US" dirty="0">
                <a:solidFill>
                  <a:srgbClr val="003A6C"/>
                </a:solidFill>
                <a:effectLst>
                  <a:outerShdw blurRad="38100" dist="38100" dir="2700000" algn="tl">
                    <a:srgbClr val="000000">
                      <a:alpha val="43137"/>
                    </a:srgbClr>
                  </a:outerShdw>
                </a:effectLst>
              </a:rPr>
              <a:t> – </a:t>
            </a:r>
            <a:r>
              <a:rPr lang="en-US" i="1" dirty="0">
                <a:solidFill>
                  <a:srgbClr val="003A6C"/>
                </a:solidFill>
                <a:effectLst>
                  <a:outerShdw blurRad="38100" dist="38100" dir="2700000" algn="tl">
                    <a:srgbClr val="000000">
                      <a:alpha val="43137"/>
                    </a:srgbClr>
                  </a:outerShdw>
                </a:effectLst>
              </a:rPr>
              <a:t>An investment on entertainment by Kotak App</a:t>
            </a:r>
            <a:br>
              <a:rPr lang="en-US" i="1" dirty="0">
                <a:solidFill>
                  <a:srgbClr val="003A6C"/>
                </a:solidFill>
                <a:effectLst>
                  <a:outerShdw blurRad="38100" dist="38100" dir="2700000" algn="tl">
                    <a:srgbClr val="000000">
                      <a:alpha val="43137"/>
                    </a:srgbClr>
                  </a:outerShdw>
                </a:effectLst>
              </a:rPr>
            </a:br>
            <a:endParaRPr lang="en-IN" i="1" dirty="0">
              <a:solidFill>
                <a:srgbClr val="003A6C"/>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C4880763-5F00-4ED9-AE63-37D5B9E4F165}"/>
              </a:ext>
            </a:extLst>
          </p:cNvPr>
          <p:cNvSpPr txBox="1"/>
          <p:nvPr/>
        </p:nvSpPr>
        <p:spPr>
          <a:xfrm>
            <a:off x="9753600" y="1066800"/>
            <a:ext cx="2133600" cy="400110"/>
          </a:xfrm>
          <a:prstGeom prst="rect">
            <a:avLst/>
          </a:prstGeom>
          <a:noFill/>
        </p:spPr>
        <p:txBody>
          <a:bodyPr wrap="square" rtlCol="0">
            <a:spAutoFit/>
          </a:bodyPr>
          <a:lstStyle/>
          <a:p>
            <a:r>
              <a:rPr lang="en-US" sz="2000" b="1" dirty="0"/>
              <a:t>By – Mitesh Gohil</a:t>
            </a:r>
            <a:endParaRPr lang="en-IN" sz="2000" b="1" dirty="0"/>
          </a:p>
        </p:txBody>
      </p:sp>
      <p:sp>
        <p:nvSpPr>
          <p:cNvPr id="3" name="TextBox 2">
            <a:extLst>
              <a:ext uri="{FF2B5EF4-FFF2-40B4-BE49-F238E27FC236}">
                <a16:creationId xmlns:a16="http://schemas.microsoft.com/office/drawing/2014/main" id="{7051ABDB-DBDB-4F42-B40B-76C3B04016CA}"/>
              </a:ext>
            </a:extLst>
          </p:cNvPr>
          <p:cNvSpPr txBox="1"/>
          <p:nvPr/>
        </p:nvSpPr>
        <p:spPr>
          <a:xfrm>
            <a:off x="10121704" y="1434644"/>
            <a:ext cx="1371600" cy="369332"/>
          </a:xfrm>
          <a:prstGeom prst="rect">
            <a:avLst/>
          </a:prstGeom>
          <a:noFill/>
        </p:spPr>
        <p:txBody>
          <a:bodyPr wrap="square" rtlCol="0">
            <a:spAutoFit/>
          </a:bodyPr>
          <a:lstStyle/>
          <a:p>
            <a:r>
              <a:rPr lang="en-US" dirty="0"/>
              <a:t>7-9 min read</a:t>
            </a:r>
            <a:endParaRPr lang="en-IN" dirty="0"/>
          </a:p>
        </p:txBody>
      </p:sp>
    </p:spTree>
    <p:extLst>
      <p:ext uri="{BB962C8B-B14F-4D97-AF65-F5344CB8AC3E}">
        <p14:creationId xmlns:p14="http://schemas.microsoft.com/office/powerpoint/2010/main" val="15222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C27-5A4B-496A-94A3-728FED2C439F}"/>
              </a:ext>
            </a:extLst>
          </p:cNvPr>
          <p:cNvSpPr>
            <a:spLocks noGrp="1"/>
          </p:cNvSpPr>
          <p:nvPr>
            <p:ph type="title"/>
          </p:nvPr>
        </p:nvSpPr>
        <p:spPr>
          <a:xfrm>
            <a:off x="152400" y="152400"/>
            <a:ext cx="5334000" cy="984885"/>
          </a:xfrm>
        </p:spPr>
        <p:txBody>
          <a:bodyPr/>
          <a:lstStyle/>
          <a:p>
            <a:r>
              <a:rPr lang="en-US" dirty="0"/>
              <a:t>Compliance – Legal Framework</a:t>
            </a:r>
            <a:endParaRPr lang="en-IN" dirty="0"/>
          </a:p>
        </p:txBody>
      </p:sp>
      <p:sp>
        <p:nvSpPr>
          <p:cNvPr id="3" name="Text Placeholder 2">
            <a:extLst>
              <a:ext uri="{FF2B5EF4-FFF2-40B4-BE49-F238E27FC236}">
                <a16:creationId xmlns:a16="http://schemas.microsoft.com/office/drawing/2014/main" id="{BF743F7A-F580-4BE2-9903-AF272742AF4F}"/>
              </a:ext>
            </a:extLst>
          </p:cNvPr>
          <p:cNvSpPr>
            <a:spLocks noGrp="1"/>
          </p:cNvSpPr>
          <p:nvPr>
            <p:ph type="body" idx="1"/>
          </p:nvPr>
        </p:nvSpPr>
        <p:spPr>
          <a:xfrm>
            <a:off x="381000" y="914401"/>
            <a:ext cx="11506199" cy="1107996"/>
          </a:xfrm>
        </p:spPr>
        <p:txBody>
          <a:bodyPr/>
          <a:lstStyle/>
          <a:p>
            <a:r>
              <a:rPr lang="en-US" dirty="0"/>
              <a:t>As buying shares under movie production project does not have a legal framework at place. It will need more acceptance from people of both parties(Production house and Investee) to get a legal framework developed by concerned bodies.</a:t>
            </a:r>
          </a:p>
          <a:p>
            <a:r>
              <a:rPr lang="en-US" dirty="0"/>
              <a:t>For now, buying a share in movies can come under equity crowdfunding which is illegal in India but can be done in a different way.</a:t>
            </a:r>
          </a:p>
        </p:txBody>
      </p:sp>
      <p:sp>
        <p:nvSpPr>
          <p:cNvPr id="4" name="Oval 3">
            <a:extLst>
              <a:ext uri="{FF2B5EF4-FFF2-40B4-BE49-F238E27FC236}">
                <a16:creationId xmlns:a16="http://schemas.microsoft.com/office/drawing/2014/main" id="{D80400FA-259E-4E0A-BB70-CFC96990A9FB}"/>
              </a:ext>
            </a:extLst>
          </p:cNvPr>
          <p:cNvSpPr/>
          <p:nvPr/>
        </p:nvSpPr>
        <p:spPr>
          <a:xfrm>
            <a:off x="5454748" y="2185002"/>
            <a:ext cx="2362200" cy="1192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Compliance Act for Investment in projects</a:t>
            </a:r>
            <a:endParaRPr lang="en-IN" dirty="0"/>
          </a:p>
        </p:txBody>
      </p:sp>
      <p:sp>
        <p:nvSpPr>
          <p:cNvPr id="5" name="Rectangle 4">
            <a:extLst>
              <a:ext uri="{FF2B5EF4-FFF2-40B4-BE49-F238E27FC236}">
                <a16:creationId xmlns:a16="http://schemas.microsoft.com/office/drawing/2014/main" id="{CF56931E-3487-4D73-9F99-3211926119A7}"/>
              </a:ext>
            </a:extLst>
          </p:cNvPr>
          <p:cNvSpPr/>
          <p:nvPr/>
        </p:nvSpPr>
        <p:spPr>
          <a:xfrm>
            <a:off x="8229600" y="1920387"/>
            <a:ext cx="2777198" cy="6926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SECURITIES CONTRACTS (REGULATION) ACT, 1956</a:t>
            </a:r>
            <a:endParaRPr lang="en-IN" dirty="0"/>
          </a:p>
        </p:txBody>
      </p:sp>
      <p:sp>
        <p:nvSpPr>
          <p:cNvPr id="6" name="Rectangle 5">
            <a:extLst>
              <a:ext uri="{FF2B5EF4-FFF2-40B4-BE49-F238E27FC236}">
                <a16:creationId xmlns:a16="http://schemas.microsoft.com/office/drawing/2014/main" id="{373F2588-5A73-4820-A227-E7D1AEF7116D}"/>
              </a:ext>
            </a:extLst>
          </p:cNvPr>
          <p:cNvSpPr/>
          <p:nvPr/>
        </p:nvSpPr>
        <p:spPr>
          <a:xfrm>
            <a:off x="8229600" y="2923672"/>
            <a:ext cx="2623038" cy="6953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Depositories Act, 1996.</a:t>
            </a:r>
          </a:p>
        </p:txBody>
      </p:sp>
      <p:sp>
        <p:nvSpPr>
          <p:cNvPr id="7" name="Rectangle 6">
            <a:extLst>
              <a:ext uri="{FF2B5EF4-FFF2-40B4-BE49-F238E27FC236}">
                <a16:creationId xmlns:a16="http://schemas.microsoft.com/office/drawing/2014/main" id="{E40DD2E7-58E0-481B-9E6E-8E2A01031376}"/>
              </a:ext>
            </a:extLst>
          </p:cNvPr>
          <p:cNvSpPr/>
          <p:nvPr/>
        </p:nvSpPr>
        <p:spPr>
          <a:xfrm>
            <a:off x="2380958" y="1920387"/>
            <a:ext cx="2661138" cy="6926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The Companies Act, 2013</a:t>
            </a:r>
          </a:p>
        </p:txBody>
      </p:sp>
      <p:sp>
        <p:nvSpPr>
          <p:cNvPr id="8" name="Rectangle 7">
            <a:extLst>
              <a:ext uri="{FF2B5EF4-FFF2-40B4-BE49-F238E27FC236}">
                <a16:creationId xmlns:a16="http://schemas.microsoft.com/office/drawing/2014/main" id="{92201607-2ED2-4BEB-8E6F-82F2D17D4307}"/>
              </a:ext>
            </a:extLst>
          </p:cNvPr>
          <p:cNvSpPr/>
          <p:nvPr/>
        </p:nvSpPr>
        <p:spPr>
          <a:xfrm>
            <a:off x="2419058" y="3049816"/>
            <a:ext cx="2623038" cy="69265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Securities Exchange Board of India Act 1992</a:t>
            </a:r>
            <a:endParaRPr lang="en-IN" dirty="0"/>
          </a:p>
        </p:txBody>
      </p:sp>
      <p:cxnSp>
        <p:nvCxnSpPr>
          <p:cNvPr id="10" name="Straight Arrow Connector 9">
            <a:extLst>
              <a:ext uri="{FF2B5EF4-FFF2-40B4-BE49-F238E27FC236}">
                <a16:creationId xmlns:a16="http://schemas.microsoft.com/office/drawing/2014/main" id="{2F67199B-C215-4EC8-9379-D2EDFEB1E6FF}"/>
              </a:ext>
            </a:extLst>
          </p:cNvPr>
          <p:cNvCxnSpPr>
            <a:cxnSpLocks/>
            <a:stCxn id="4" idx="1"/>
            <a:endCxn id="7" idx="3"/>
          </p:cNvCxnSpPr>
          <p:nvPr/>
        </p:nvCxnSpPr>
        <p:spPr>
          <a:xfrm flipH="1" flipV="1">
            <a:off x="5042096" y="2266715"/>
            <a:ext cx="758588" cy="9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5E7B52A-C5DD-4250-971B-5DB2FC73A2CF}"/>
              </a:ext>
            </a:extLst>
          </p:cNvPr>
          <p:cNvCxnSpPr>
            <a:cxnSpLocks/>
            <a:stCxn id="4" idx="3"/>
          </p:cNvCxnSpPr>
          <p:nvPr/>
        </p:nvCxnSpPr>
        <p:spPr>
          <a:xfrm flipH="1">
            <a:off x="5042096" y="3202787"/>
            <a:ext cx="758588" cy="337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2C402E-A97C-437C-83D2-F546C6D091C3}"/>
              </a:ext>
            </a:extLst>
          </p:cNvPr>
          <p:cNvCxnSpPr>
            <a:cxnSpLocks/>
            <a:stCxn id="4" idx="5"/>
          </p:cNvCxnSpPr>
          <p:nvPr/>
        </p:nvCxnSpPr>
        <p:spPr>
          <a:xfrm>
            <a:off x="7471012" y="3202787"/>
            <a:ext cx="758588" cy="226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7508C8-7049-4CF7-9B29-060EE48E9D50}"/>
              </a:ext>
            </a:extLst>
          </p:cNvPr>
          <p:cNvCxnSpPr>
            <a:cxnSpLocks/>
            <a:stCxn id="4" idx="7"/>
          </p:cNvCxnSpPr>
          <p:nvPr/>
        </p:nvCxnSpPr>
        <p:spPr>
          <a:xfrm flipV="1">
            <a:off x="7471012" y="2133414"/>
            <a:ext cx="758588" cy="22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Diagram 21">
            <a:extLst>
              <a:ext uri="{FF2B5EF4-FFF2-40B4-BE49-F238E27FC236}">
                <a16:creationId xmlns:a16="http://schemas.microsoft.com/office/drawing/2014/main" id="{900FDC92-441A-4122-85FB-7B3B2032B150}"/>
              </a:ext>
            </a:extLst>
          </p:cNvPr>
          <p:cNvGraphicFramePr/>
          <p:nvPr>
            <p:extLst>
              <p:ext uri="{D42A27DB-BD31-4B8C-83A1-F6EECF244321}">
                <p14:modId xmlns:p14="http://schemas.microsoft.com/office/powerpoint/2010/main" val="121420819"/>
              </p:ext>
            </p:extLst>
          </p:nvPr>
        </p:nvGraphicFramePr>
        <p:xfrm>
          <a:off x="152399" y="5597438"/>
          <a:ext cx="12039601" cy="1107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AA22948A-60EC-4F73-BD57-9DB9CCD990EA}"/>
              </a:ext>
            </a:extLst>
          </p:cNvPr>
          <p:cNvSpPr txBox="1"/>
          <p:nvPr/>
        </p:nvSpPr>
        <p:spPr>
          <a:xfrm>
            <a:off x="152400" y="4332216"/>
            <a:ext cx="11658600" cy="923330"/>
          </a:xfrm>
          <a:prstGeom prst="rect">
            <a:avLst/>
          </a:prstGeom>
          <a:noFill/>
        </p:spPr>
        <p:txBody>
          <a:bodyPr wrap="square" rtlCol="0">
            <a:spAutoFit/>
          </a:bodyPr>
          <a:lstStyle/>
          <a:p>
            <a:r>
              <a:rPr lang="en-US" dirty="0"/>
              <a:t>A registered Indian firm who has authority from all compliance firm to invest in different businesses/Projects. These are HNI or investment company who can crowdfund and manage from small ticket investors and invest a huge sum on their behalf. These investment company can manage overall portfolio of small ticket investee with Kotak </a:t>
            </a:r>
            <a:r>
              <a:rPr lang="en-US" dirty="0" err="1"/>
              <a:t>InMovies</a:t>
            </a:r>
            <a:r>
              <a:rPr lang="en-US" dirty="0"/>
              <a:t> app feature.</a:t>
            </a:r>
            <a:endParaRPr lang="en-IN" dirty="0"/>
          </a:p>
        </p:txBody>
      </p:sp>
    </p:spTree>
    <p:extLst>
      <p:ext uri="{BB962C8B-B14F-4D97-AF65-F5344CB8AC3E}">
        <p14:creationId xmlns:p14="http://schemas.microsoft.com/office/powerpoint/2010/main" val="10847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9777-AE77-499F-B9B8-8400383FF1A3}"/>
              </a:ext>
            </a:extLst>
          </p:cNvPr>
          <p:cNvSpPr>
            <a:spLocks noGrp="1"/>
          </p:cNvSpPr>
          <p:nvPr>
            <p:ph type="title"/>
          </p:nvPr>
        </p:nvSpPr>
        <p:spPr>
          <a:xfrm>
            <a:off x="174142" y="152401"/>
            <a:ext cx="3407258" cy="609600"/>
          </a:xfrm>
        </p:spPr>
        <p:txBody>
          <a:bodyPr/>
          <a:lstStyle/>
          <a:p>
            <a:r>
              <a:rPr lang="en-US" dirty="0"/>
              <a:t>Competitor Analysis</a:t>
            </a:r>
            <a:endParaRPr lang="en-IN" dirty="0"/>
          </a:p>
        </p:txBody>
      </p:sp>
      <p:pic>
        <p:nvPicPr>
          <p:cNvPr id="1028" name="Picture 4" descr=" ">
            <a:extLst>
              <a:ext uri="{FF2B5EF4-FFF2-40B4-BE49-F238E27FC236}">
                <a16:creationId xmlns:a16="http://schemas.microsoft.com/office/drawing/2014/main" id="{202D2A59-7BC5-4851-BB6C-B428E14E5F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967" y="990600"/>
            <a:ext cx="4267200" cy="27084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BA6184-0A7A-42B5-AF75-156E02A5DF67}"/>
              </a:ext>
            </a:extLst>
          </p:cNvPr>
          <p:cNvSpPr txBox="1"/>
          <p:nvPr/>
        </p:nvSpPr>
        <p:spPr>
          <a:xfrm>
            <a:off x="4953000" y="990600"/>
            <a:ext cx="6629400" cy="270843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b="0" i="0" dirty="0">
                <a:solidFill>
                  <a:srgbClr val="373737"/>
                </a:solidFill>
                <a:effectLst/>
                <a:latin typeface="Montserrat"/>
              </a:rPr>
              <a:t>Opening the Door to More Equitable Film Funding: </a:t>
            </a:r>
            <a:r>
              <a:rPr lang="en-US" sz="2000" b="0" i="0" dirty="0" err="1">
                <a:solidFill>
                  <a:srgbClr val="373737"/>
                </a:solidFill>
                <a:effectLst/>
                <a:latin typeface="Montserrat"/>
              </a:rPr>
              <a:t>OneDoor</a:t>
            </a:r>
            <a:r>
              <a:rPr lang="en-US" sz="2000" b="0" i="0" dirty="0">
                <a:solidFill>
                  <a:srgbClr val="373737"/>
                </a:solidFill>
                <a:effectLst/>
                <a:latin typeface="Montserrat"/>
              </a:rPr>
              <a:t> Studios Raises $2 Million in Successful Revenue-Share Crowdfunding Campaign for "Calculated" Film Development Fund; Looks Ahead to $6 Million Reg A Launch Early Next Year</a:t>
            </a:r>
          </a:p>
          <a:p>
            <a:endParaRPr lang="en-IN" dirty="0"/>
          </a:p>
          <a:p>
            <a:r>
              <a:rPr lang="en-IN" dirty="0"/>
              <a:t>Cinema: Hollywood</a:t>
            </a:r>
          </a:p>
          <a:p>
            <a:r>
              <a:rPr lang="en-IN" dirty="0"/>
              <a:t>Based in: Santa-Barbara, USA</a:t>
            </a:r>
          </a:p>
          <a:p>
            <a:r>
              <a:rPr lang="en-IN" dirty="0"/>
              <a:t>https://www.onedoorstudios.com/</a:t>
            </a:r>
          </a:p>
          <a:p>
            <a:r>
              <a:rPr lang="en-IN" dirty="0"/>
              <a:t>Least ticket size of Investment : $100</a:t>
            </a:r>
          </a:p>
        </p:txBody>
      </p:sp>
      <p:sp>
        <p:nvSpPr>
          <p:cNvPr id="5" name="TextBox 4">
            <a:extLst>
              <a:ext uri="{FF2B5EF4-FFF2-40B4-BE49-F238E27FC236}">
                <a16:creationId xmlns:a16="http://schemas.microsoft.com/office/drawing/2014/main" id="{9021869F-F5FC-464F-9C9C-013F0BB58098}"/>
              </a:ext>
            </a:extLst>
          </p:cNvPr>
          <p:cNvSpPr txBox="1"/>
          <p:nvPr/>
        </p:nvSpPr>
        <p:spPr>
          <a:xfrm>
            <a:off x="206967" y="3928408"/>
            <a:ext cx="11527833" cy="1938992"/>
          </a:xfrm>
          <a:prstGeom prst="rect">
            <a:avLst/>
          </a:prstGeom>
          <a:solidFill>
            <a:srgbClr val="00206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Other Small players in the same : Only Hollywood</a:t>
            </a:r>
          </a:p>
          <a:p>
            <a:pPr marL="457200" indent="-457200">
              <a:buAutoNum type="arabicPeriod"/>
            </a:pPr>
            <a:r>
              <a:rPr lang="en-US" sz="2000" dirty="0">
                <a:solidFill>
                  <a:schemeClr val="bg1"/>
                </a:solidFill>
              </a:rPr>
              <a:t>Junction – closed</a:t>
            </a:r>
          </a:p>
          <a:p>
            <a:pPr marL="457200" indent="-457200">
              <a:buFontTx/>
              <a:buAutoNum type="arabicPeriod"/>
            </a:pPr>
            <a:r>
              <a:rPr lang="en-IN" sz="2000" i="0" dirty="0">
                <a:solidFill>
                  <a:schemeClr val="bg1"/>
                </a:solidFill>
                <a:effectLst/>
                <a:latin typeface="Publico"/>
              </a:rPr>
              <a:t>Indiegogo – Poor traction</a:t>
            </a:r>
          </a:p>
          <a:p>
            <a:pPr marL="457200" indent="-457200">
              <a:buFontTx/>
              <a:buAutoNum type="arabicPeriod"/>
            </a:pPr>
            <a:r>
              <a:rPr lang="en-IN" sz="2000" i="0" dirty="0">
                <a:solidFill>
                  <a:schemeClr val="bg1"/>
                </a:solidFill>
                <a:effectLst/>
                <a:latin typeface="Publico"/>
              </a:rPr>
              <a:t>Seed &amp; Spark – 2 million dollar raised for production</a:t>
            </a:r>
          </a:p>
          <a:p>
            <a:pPr marL="457200" indent="-457200">
              <a:buFontTx/>
              <a:buAutoNum type="arabicPeriod"/>
            </a:pPr>
            <a:r>
              <a:rPr lang="en-IN" sz="2000" i="0" dirty="0">
                <a:solidFill>
                  <a:schemeClr val="bg1"/>
                </a:solidFill>
                <a:effectLst/>
                <a:latin typeface="Publico"/>
              </a:rPr>
              <a:t>Slated – 30000 producers, 15000 writers, 8000 actors, 2000 investors, 1800 distribution agents</a:t>
            </a:r>
          </a:p>
          <a:p>
            <a:pPr marL="457200" indent="-457200">
              <a:buFontTx/>
              <a:buAutoNum type="arabicPeriod"/>
            </a:pPr>
            <a:r>
              <a:rPr lang="en-IN" sz="2000" i="0" dirty="0">
                <a:solidFill>
                  <a:schemeClr val="bg1"/>
                </a:solidFill>
                <a:effectLst/>
                <a:latin typeface="Publico"/>
              </a:rPr>
              <a:t>The Bottom Line - Closed</a:t>
            </a:r>
          </a:p>
        </p:txBody>
      </p:sp>
      <p:sp>
        <p:nvSpPr>
          <p:cNvPr id="6" name="TextBox 5">
            <a:extLst>
              <a:ext uri="{FF2B5EF4-FFF2-40B4-BE49-F238E27FC236}">
                <a16:creationId xmlns:a16="http://schemas.microsoft.com/office/drawing/2014/main" id="{D690DAAF-E88C-4336-B433-339EA44E7B42}"/>
              </a:ext>
            </a:extLst>
          </p:cNvPr>
          <p:cNvSpPr txBox="1"/>
          <p:nvPr/>
        </p:nvSpPr>
        <p:spPr>
          <a:xfrm>
            <a:off x="5598941" y="2968283"/>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EFDB45BC-CA00-4B9A-92D1-4F51805C2D91}"/>
              </a:ext>
            </a:extLst>
          </p:cNvPr>
          <p:cNvSpPr txBox="1"/>
          <p:nvPr/>
        </p:nvSpPr>
        <p:spPr>
          <a:xfrm>
            <a:off x="174143" y="6031899"/>
            <a:ext cx="11789257" cy="70788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a:t>Indian market or startups have so far not experimented such concept or have failed at initial stage as researched from web</a:t>
            </a:r>
            <a:endParaRPr lang="en-IN" sz="2000" dirty="0"/>
          </a:p>
        </p:txBody>
      </p:sp>
    </p:spTree>
    <p:extLst>
      <p:ext uri="{BB962C8B-B14F-4D97-AF65-F5344CB8AC3E}">
        <p14:creationId xmlns:p14="http://schemas.microsoft.com/office/powerpoint/2010/main" val="429419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0C03-5865-4C9A-970C-566D10834F1B}"/>
              </a:ext>
            </a:extLst>
          </p:cNvPr>
          <p:cNvSpPr>
            <a:spLocks noGrp="1"/>
          </p:cNvSpPr>
          <p:nvPr>
            <p:ph type="title"/>
          </p:nvPr>
        </p:nvSpPr>
        <p:spPr>
          <a:xfrm>
            <a:off x="174142" y="304800"/>
            <a:ext cx="5921858" cy="533400"/>
          </a:xfrm>
        </p:spPr>
        <p:txBody>
          <a:bodyPr/>
          <a:lstStyle/>
          <a:p>
            <a:r>
              <a:rPr lang="en-US" dirty="0"/>
              <a:t>Functional requirement document</a:t>
            </a:r>
            <a:endParaRPr lang="en-IN" dirty="0"/>
          </a:p>
        </p:txBody>
      </p:sp>
      <p:sp>
        <p:nvSpPr>
          <p:cNvPr id="3" name="Text Placeholder 2">
            <a:extLst>
              <a:ext uri="{FF2B5EF4-FFF2-40B4-BE49-F238E27FC236}">
                <a16:creationId xmlns:a16="http://schemas.microsoft.com/office/drawing/2014/main" id="{E80E195D-27D0-4F73-B39B-9AA6EB995E17}"/>
              </a:ext>
            </a:extLst>
          </p:cNvPr>
          <p:cNvSpPr>
            <a:spLocks noGrp="1"/>
          </p:cNvSpPr>
          <p:nvPr>
            <p:ph type="body" idx="1"/>
          </p:nvPr>
        </p:nvSpPr>
        <p:spPr>
          <a:xfrm>
            <a:off x="174142" y="990600"/>
            <a:ext cx="11789258" cy="1692771"/>
          </a:xfrm>
        </p:spPr>
        <p:txBody>
          <a:bodyPr/>
          <a:lstStyle/>
          <a:p>
            <a:r>
              <a:rPr lang="en-US" sz="2000" b="1" dirty="0"/>
              <a:t>Feature concept:</a:t>
            </a:r>
          </a:p>
          <a:p>
            <a:r>
              <a:rPr lang="en-US" dirty="0"/>
              <a:t>A feature under Kotak Banking app which will allow user to invest in upcoming movie projects which are under development or story completion phase. The investment can be of minimum ticket size where the investor can gain returns or bear the loss as per movie performances when it releases. Direct investment as Equity crowdfunding is illegal in India so retail/newbie investor can invest in Investment company by signing its terms and condition under Kotak bank app itself, along with other T&amp;C of Kotak bank and proceed with buying a small share of the movie project(Movie project, TV shows, OTT web series)</a:t>
            </a:r>
            <a:endParaRPr lang="en-IN" dirty="0"/>
          </a:p>
        </p:txBody>
      </p:sp>
      <p:sp>
        <p:nvSpPr>
          <p:cNvPr id="4" name="TextBox 3">
            <a:extLst>
              <a:ext uri="{FF2B5EF4-FFF2-40B4-BE49-F238E27FC236}">
                <a16:creationId xmlns:a16="http://schemas.microsoft.com/office/drawing/2014/main" id="{15F7DF62-81E5-4CFA-A0C4-B4715A1BC265}"/>
              </a:ext>
            </a:extLst>
          </p:cNvPr>
          <p:cNvSpPr txBox="1"/>
          <p:nvPr/>
        </p:nvSpPr>
        <p:spPr>
          <a:xfrm>
            <a:off x="174142" y="3048000"/>
            <a:ext cx="11789258" cy="3970318"/>
          </a:xfrm>
          <a:prstGeom prst="rect">
            <a:avLst/>
          </a:prstGeom>
          <a:noFill/>
        </p:spPr>
        <p:txBody>
          <a:bodyPr wrap="square" rtlCol="0">
            <a:spAutoFit/>
          </a:bodyPr>
          <a:lstStyle/>
          <a:p>
            <a:r>
              <a:rPr lang="en-US" b="1" dirty="0"/>
              <a:t>List of features</a:t>
            </a:r>
            <a:r>
              <a:rPr lang="en-US" b="1" dirty="0">
                <a:sym typeface="Wingdings" panose="05000000000000000000" pitchFamily="2" charset="2"/>
              </a:rPr>
              <a:t>: (P1 – High priority, P2 – Medium Priority, P3 – Low Priority)</a:t>
            </a:r>
          </a:p>
          <a:p>
            <a:endParaRPr lang="en-US" b="1" dirty="0"/>
          </a:p>
          <a:p>
            <a:pPr marL="342900" indent="-342900">
              <a:buAutoNum type="arabicPeriod"/>
            </a:pPr>
            <a:r>
              <a:rPr lang="en-US" dirty="0" err="1"/>
              <a:t>InMovies</a:t>
            </a:r>
            <a:r>
              <a:rPr lang="en-US" dirty="0"/>
              <a:t> as a feature on Home page of app(P1)</a:t>
            </a:r>
          </a:p>
          <a:p>
            <a:pPr marL="342900" indent="-342900">
              <a:buAutoNum type="arabicPeriod"/>
            </a:pPr>
            <a:r>
              <a:rPr lang="en-US" dirty="0"/>
              <a:t>Big budget, Small Budget, OTT, TV shows</a:t>
            </a:r>
          </a:p>
          <a:p>
            <a:pPr marL="342900" indent="-342900">
              <a:buAutoNum type="arabicPeriod"/>
            </a:pPr>
            <a:r>
              <a:rPr lang="en-US" dirty="0"/>
              <a:t>Movies/Projects Production house data(script, actors, directors, expected release, current status </a:t>
            </a:r>
            <a:r>
              <a:rPr lang="en-US" dirty="0" err="1"/>
              <a:t>etc</a:t>
            </a:r>
            <a:r>
              <a:rPr lang="en-US" dirty="0"/>
              <a:t>) and past record display page.</a:t>
            </a:r>
          </a:p>
          <a:p>
            <a:pPr marL="342900" indent="-342900">
              <a:buAutoNum type="arabicPeriod"/>
            </a:pPr>
            <a:r>
              <a:rPr lang="en-US" dirty="0"/>
              <a:t>Investment company associated to raise funds portfolio to be displayed.</a:t>
            </a:r>
          </a:p>
          <a:p>
            <a:pPr marL="342900" indent="-342900">
              <a:buAutoNum type="arabicPeriod"/>
            </a:pPr>
            <a:r>
              <a:rPr lang="en-US" dirty="0"/>
              <a:t>Option to invest in Investment company associated with the project of the production house</a:t>
            </a:r>
          </a:p>
          <a:p>
            <a:pPr marL="342900" indent="-342900">
              <a:buAutoNum type="arabicPeriod"/>
            </a:pPr>
            <a:r>
              <a:rPr lang="en-US" dirty="0"/>
              <a:t>Option to sell existing shares into another projects</a:t>
            </a:r>
          </a:p>
          <a:p>
            <a:pPr marL="342900" indent="-342900">
              <a:buAutoNum type="arabicPeriod"/>
            </a:pPr>
            <a:r>
              <a:rPr lang="en-US" dirty="0"/>
              <a:t>Option to buy shares of another project at their present rate( which differs from time to time)</a:t>
            </a:r>
          </a:p>
          <a:p>
            <a:pPr marL="342900" indent="-342900">
              <a:buAutoNum type="arabicPeriod"/>
            </a:pPr>
            <a:r>
              <a:rPr lang="en-US" dirty="0"/>
              <a:t>Changes in shares price as to be displayed under their portfolio as per variation in share due to multiple reason</a:t>
            </a:r>
          </a:p>
          <a:p>
            <a:pPr marL="342900" indent="-342900">
              <a:buAutoNum type="arabicPeriod"/>
            </a:pPr>
            <a:r>
              <a:rPr lang="en-US" dirty="0"/>
              <a:t>Reasons to be displayed for change(increase/decrease) of share value(ex: delay in release, crash with another movie release and so on)</a:t>
            </a:r>
          </a:p>
          <a:p>
            <a:pPr marL="342900" indent="-342900">
              <a:buAutoNum type="arabicPeriod"/>
            </a:pPr>
            <a:endParaRPr lang="en-IN" dirty="0"/>
          </a:p>
        </p:txBody>
      </p:sp>
    </p:spTree>
    <p:extLst>
      <p:ext uri="{BB962C8B-B14F-4D97-AF65-F5344CB8AC3E}">
        <p14:creationId xmlns:p14="http://schemas.microsoft.com/office/powerpoint/2010/main" val="174263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631" y="304800"/>
            <a:ext cx="2016369" cy="382156"/>
          </a:xfrm>
          <a:prstGeom prst="rect">
            <a:avLst/>
          </a:prstGeom>
        </p:spPr>
        <p:txBody>
          <a:bodyPr vert="horz" wrap="square" lIns="0" tIns="12700" rIns="0" bIns="0" rtlCol="0">
            <a:spAutoFit/>
          </a:bodyPr>
          <a:lstStyle/>
          <a:p>
            <a:pPr marL="12700">
              <a:lnSpc>
                <a:spcPct val="100000"/>
              </a:lnSpc>
              <a:spcBef>
                <a:spcPts val="100"/>
              </a:spcBef>
            </a:pPr>
            <a:r>
              <a:rPr lang="en-US" sz="2400" b="1" spc="-15" dirty="0">
                <a:latin typeface="Carlito"/>
                <a:cs typeface="Carlito"/>
              </a:rPr>
              <a:t>Detail </a:t>
            </a:r>
            <a:r>
              <a:rPr sz="2400" b="1" spc="-15" dirty="0">
                <a:latin typeface="Carlito"/>
                <a:cs typeface="Carlito"/>
              </a:rPr>
              <a:t>Features</a:t>
            </a:r>
            <a:endParaRPr sz="2400" dirty="0">
              <a:latin typeface="Carlito"/>
              <a:cs typeface="Carlito"/>
            </a:endParaRPr>
          </a:p>
        </p:txBody>
      </p:sp>
      <p:sp>
        <p:nvSpPr>
          <p:cNvPr id="3" name="object 3"/>
          <p:cNvSpPr txBox="1"/>
          <p:nvPr/>
        </p:nvSpPr>
        <p:spPr>
          <a:xfrm>
            <a:off x="650631" y="914400"/>
            <a:ext cx="10117455" cy="5476499"/>
          </a:xfrm>
          <a:prstGeom prst="rect">
            <a:avLst/>
          </a:prstGeom>
        </p:spPr>
        <p:txBody>
          <a:bodyPr vert="horz" wrap="square" lIns="0" tIns="71755" rIns="0" bIns="0" rtlCol="0">
            <a:spAutoFit/>
          </a:bodyPr>
          <a:lstStyle/>
          <a:p>
            <a:pPr marL="12700">
              <a:lnSpc>
                <a:spcPct val="100000"/>
              </a:lnSpc>
              <a:spcBef>
                <a:spcPts val="565"/>
              </a:spcBef>
            </a:pPr>
            <a:r>
              <a:rPr sz="1400" b="1" spc="-15" dirty="0">
                <a:latin typeface="Carlito"/>
                <a:cs typeface="Carlito"/>
              </a:rPr>
              <a:t>Wire </a:t>
            </a:r>
            <a:r>
              <a:rPr sz="1400" b="1" spc="-10" dirty="0">
                <a:latin typeface="Carlito"/>
                <a:cs typeface="Carlito"/>
              </a:rPr>
              <a:t>frame</a:t>
            </a:r>
            <a:r>
              <a:rPr sz="1400" b="1" spc="35" dirty="0">
                <a:latin typeface="Carlito"/>
                <a:cs typeface="Carlito"/>
              </a:rPr>
              <a:t> </a:t>
            </a:r>
            <a:r>
              <a:rPr sz="1400" b="1" spc="-5" dirty="0">
                <a:latin typeface="Carlito"/>
                <a:cs typeface="Carlito"/>
              </a:rPr>
              <a:t>1</a:t>
            </a:r>
            <a:endParaRPr sz="1400" dirty="0">
              <a:latin typeface="Carlito"/>
              <a:cs typeface="Carlito"/>
            </a:endParaRPr>
          </a:p>
          <a:p>
            <a:pPr marL="241300" indent="-228600">
              <a:lnSpc>
                <a:spcPct val="100000"/>
              </a:lnSpc>
              <a:spcBef>
                <a:spcPts val="500"/>
              </a:spcBef>
              <a:buFont typeface="Arial"/>
              <a:buChar char="•"/>
              <a:tabLst>
                <a:tab pos="240665" algn="l"/>
                <a:tab pos="241300" algn="l"/>
              </a:tabLst>
            </a:pPr>
            <a:r>
              <a:rPr lang="en-US" sz="1400" spc="-5" dirty="0">
                <a:latin typeface="Carlito"/>
                <a:cs typeface="Carlito"/>
              </a:rPr>
              <a:t>Display </a:t>
            </a:r>
            <a:r>
              <a:rPr lang="en-US" sz="1400" spc="-5" dirty="0" err="1">
                <a:latin typeface="Carlito"/>
                <a:cs typeface="Carlito"/>
              </a:rPr>
              <a:t>InMovies</a:t>
            </a:r>
            <a:r>
              <a:rPr lang="en-US" sz="1400" spc="-5" dirty="0">
                <a:latin typeface="Carlito"/>
                <a:cs typeface="Carlito"/>
              </a:rPr>
              <a:t> Feature as New tag on the Kotak Bank App screen</a:t>
            </a:r>
            <a:endParaRPr sz="1300" dirty="0">
              <a:latin typeface="Carlito"/>
              <a:cs typeface="Carlito"/>
            </a:endParaRPr>
          </a:p>
          <a:p>
            <a:pPr>
              <a:lnSpc>
                <a:spcPct val="100000"/>
              </a:lnSpc>
              <a:spcBef>
                <a:spcPts val="20"/>
              </a:spcBef>
            </a:pPr>
            <a:endParaRPr sz="1400" dirty="0">
              <a:latin typeface="Carlito"/>
              <a:cs typeface="Carlito"/>
            </a:endParaRPr>
          </a:p>
          <a:p>
            <a:pPr marL="12700">
              <a:lnSpc>
                <a:spcPct val="100000"/>
              </a:lnSpc>
            </a:pPr>
            <a:r>
              <a:rPr sz="1400" b="1" spc="-15" dirty="0">
                <a:latin typeface="Carlito"/>
                <a:cs typeface="Carlito"/>
              </a:rPr>
              <a:t>Wire </a:t>
            </a:r>
            <a:r>
              <a:rPr sz="1400" b="1" spc="-10" dirty="0">
                <a:latin typeface="Carlito"/>
                <a:cs typeface="Carlito"/>
              </a:rPr>
              <a:t>frame</a:t>
            </a:r>
            <a:r>
              <a:rPr sz="1400" b="1" spc="35" dirty="0">
                <a:latin typeface="Carlito"/>
                <a:cs typeface="Carlito"/>
              </a:rPr>
              <a:t> </a:t>
            </a:r>
            <a:r>
              <a:rPr sz="1400" b="1" spc="-5" dirty="0">
                <a:latin typeface="Carlito"/>
                <a:cs typeface="Carlito"/>
              </a:rPr>
              <a:t>2</a:t>
            </a:r>
            <a:endParaRPr lang="en-US" sz="1400" b="1" spc="-5" dirty="0">
              <a:latin typeface="Carlito"/>
              <a:cs typeface="Carlito"/>
            </a:endParaRPr>
          </a:p>
          <a:p>
            <a:pPr marL="298450" indent="-285750">
              <a:lnSpc>
                <a:spcPct val="100000"/>
              </a:lnSpc>
              <a:buFont typeface="Arial" panose="020B0604020202020204" pitchFamily="34" charset="0"/>
              <a:buChar char="•"/>
            </a:pPr>
            <a:r>
              <a:rPr lang="en-IN" sz="1400" spc="-5" dirty="0">
                <a:latin typeface="Carlito"/>
                <a:cs typeface="Carlito"/>
              </a:rPr>
              <a:t>Display About </a:t>
            </a:r>
            <a:r>
              <a:rPr lang="en-IN" sz="1400" spc="-5" dirty="0" err="1">
                <a:latin typeface="Carlito"/>
                <a:cs typeface="Carlito"/>
              </a:rPr>
              <a:t>InMovies</a:t>
            </a:r>
            <a:r>
              <a:rPr lang="en-IN" sz="1400" spc="-5" dirty="0">
                <a:latin typeface="Carlito"/>
                <a:cs typeface="Carlito"/>
              </a:rPr>
              <a:t> and how it is a good investment feature</a:t>
            </a:r>
          </a:p>
          <a:p>
            <a:pPr marL="298450" indent="-285750">
              <a:lnSpc>
                <a:spcPct val="100000"/>
              </a:lnSpc>
              <a:buFont typeface="Arial" panose="020B0604020202020204" pitchFamily="34" charset="0"/>
              <a:buChar char="•"/>
            </a:pPr>
            <a:r>
              <a:rPr lang="en-IN" sz="1400" spc="-5" dirty="0">
                <a:latin typeface="Carlito"/>
                <a:cs typeface="Carlito"/>
              </a:rPr>
              <a:t>Display different boxes dividing Big budget, Small budget, OTT platforms, TV shows as different category</a:t>
            </a:r>
          </a:p>
          <a:p>
            <a:pPr marL="298450" indent="-285750">
              <a:lnSpc>
                <a:spcPct val="100000"/>
              </a:lnSpc>
              <a:buFont typeface="Arial" panose="020B0604020202020204" pitchFamily="34" charset="0"/>
              <a:buChar char="•"/>
            </a:pPr>
            <a:endParaRPr lang="en-IN" sz="1400" spc="-5" dirty="0">
              <a:latin typeface="Carlito"/>
              <a:cs typeface="Carlito"/>
            </a:endParaRPr>
          </a:p>
          <a:p>
            <a:pPr marL="12700">
              <a:lnSpc>
                <a:spcPct val="100000"/>
              </a:lnSpc>
            </a:pPr>
            <a:r>
              <a:rPr lang="en-IN" sz="1400" b="1" spc="-5" dirty="0">
                <a:latin typeface="Carlito"/>
                <a:cs typeface="Carlito"/>
              </a:rPr>
              <a:t>Wire frame 3:</a:t>
            </a:r>
          </a:p>
          <a:p>
            <a:pPr marL="298450" indent="-285750">
              <a:lnSpc>
                <a:spcPct val="100000"/>
              </a:lnSpc>
              <a:buFont typeface="Arial" panose="020B0604020202020204" pitchFamily="34" charset="0"/>
              <a:buChar char="•"/>
            </a:pPr>
            <a:r>
              <a:rPr lang="en-IN" sz="1400" spc="-5" dirty="0">
                <a:latin typeface="Carlito"/>
                <a:cs typeface="Carlito"/>
              </a:rPr>
              <a:t>Display different production house, freelancers projects, OTT platforms , TV shows along with additional details like their last business records, Owner name etc.</a:t>
            </a:r>
          </a:p>
          <a:p>
            <a:pPr marL="298450" indent="-285750">
              <a:lnSpc>
                <a:spcPct val="100000"/>
              </a:lnSpc>
              <a:buFont typeface="Arial" panose="020B0604020202020204" pitchFamily="34" charset="0"/>
              <a:buChar char="•"/>
            </a:pPr>
            <a:endParaRPr lang="en-IN" sz="1400" spc="-5" dirty="0">
              <a:latin typeface="Carlito"/>
              <a:cs typeface="Carlito"/>
            </a:endParaRPr>
          </a:p>
          <a:p>
            <a:pPr marL="12700">
              <a:lnSpc>
                <a:spcPct val="100000"/>
              </a:lnSpc>
            </a:pPr>
            <a:r>
              <a:rPr lang="en-IN" sz="1400" b="1" spc="-5" dirty="0">
                <a:latin typeface="Carlito"/>
                <a:cs typeface="Carlito"/>
              </a:rPr>
              <a:t>Wire frame 4:</a:t>
            </a:r>
          </a:p>
          <a:p>
            <a:pPr marL="298450" indent="-285750">
              <a:lnSpc>
                <a:spcPct val="100000"/>
              </a:lnSpc>
              <a:buFont typeface="Arial" panose="020B0604020202020204" pitchFamily="34" charset="0"/>
              <a:buChar char="•"/>
            </a:pPr>
            <a:r>
              <a:rPr lang="en-IN" sz="1400" spc="-5" dirty="0">
                <a:latin typeface="Carlito"/>
                <a:cs typeface="Carlito"/>
              </a:rPr>
              <a:t>When user clicks on Individual production house or OTT platform or freelance projects then projects under that production is displayed along with details like Movie name, expected release date, actors involved, project status, overall project report as PDF can be downloaded or viewed on screen</a:t>
            </a:r>
          </a:p>
          <a:p>
            <a:pPr marL="298450" indent="-285750">
              <a:lnSpc>
                <a:spcPct val="100000"/>
              </a:lnSpc>
              <a:buFont typeface="Arial" panose="020B0604020202020204" pitchFamily="34" charset="0"/>
              <a:buChar char="•"/>
            </a:pPr>
            <a:r>
              <a:rPr lang="en-IN" sz="1400" spc="-5" dirty="0">
                <a:latin typeface="Carlito"/>
                <a:cs typeface="Carlito"/>
              </a:rPr>
              <a:t>User will also be displayed an above and below arrow, size of which will indicate the amount raised and investors trust level . Green indicates good performance expectation, Red indicates poor rating</a:t>
            </a:r>
          </a:p>
          <a:p>
            <a:pPr marL="298450" indent="-285750">
              <a:lnSpc>
                <a:spcPct val="100000"/>
              </a:lnSpc>
              <a:buFont typeface="Arial" panose="020B0604020202020204" pitchFamily="34" charset="0"/>
              <a:buChar char="•"/>
            </a:pPr>
            <a:r>
              <a:rPr lang="en-IN" sz="1400" spc="-5" dirty="0">
                <a:latin typeface="Carlito"/>
                <a:cs typeface="Carlito"/>
              </a:rPr>
              <a:t>A customer can even click on arrows to understand other investors comment for their positive or negative response. The user can itself click there and give ratings accordingly.</a:t>
            </a:r>
          </a:p>
          <a:p>
            <a:pPr marL="298450" indent="-285750">
              <a:lnSpc>
                <a:spcPct val="100000"/>
              </a:lnSpc>
              <a:buFont typeface="Arial" panose="020B0604020202020204" pitchFamily="34" charset="0"/>
              <a:buChar char="•"/>
            </a:pPr>
            <a:endParaRPr lang="en-IN" sz="1400" b="1" spc="-5" dirty="0">
              <a:latin typeface="Carlito"/>
              <a:cs typeface="Carlito"/>
            </a:endParaRPr>
          </a:p>
          <a:p>
            <a:pPr marL="12700">
              <a:lnSpc>
                <a:spcPct val="100000"/>
              </a:lnSpc>
            </a:pPr>
            <a:r>
              <a:rPr lang="en-IN" sz="1400" b="1" spc="-5" dirty="0">
                <a:latin typeface="Carlito"/>
                <a:cs typeface="Carlito"/>
              </a:rPr>
              <a:t>Wire frame 5:</a:t>
            </a:r>
          </a:p>
          <a:p>
            <a:pPr marL="298450" indent="-285750">
              <a:lnSpc>
                <a:spcPct val="100000"/>
              </a:lnSpc>
              <a:buFont typeface="Arial" panose="020B0604020202020204" pitchFamily="34" charset="0"/>
              <a:buChar char="•"/>
            </a:pPr>
            <a:r>
              <a:rPr lang="en-IN" sz="1400" spc="-5" dirty="0">
                <a:latin typeface="Carlito"/>
                <a:cs typeface="Carlito"/>
              </a:rPr>
              <a:t>All details about movie and associated budget, along with investment company which will facilitate equity crowdfunding and manage customer investment portfolio</a:t>
            </a:r>
          </a:p>
          <a:p>
            <a:pPr marL="298450" indent="-285750">
              <a:lnSpc>
                <a:spcPct val="100000"/>
              </a:lnSpc>
              <a:buFont typeface="Arial" panose="020B0604020202020204" pitchFamily="34" charset="0"/>
              <a:buChar char="•"/>
            </a:pPr>
            <a:r>
              <a:rPr lang="en-IN" sz="1400" spc="-5" dirty="0">
                <a:latin typeface="Carlito"/>
                <a:cs typeface="Carlito"/>
              </a:rPr>
              <a:t>Provide button to buy, sell existing share, check owns portfolio, perform more(more button) action like news related to that movie, actor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B9B35-F567-49C1-A335-9FA3F21909C7}"/>
              </a:ext>
            </a:extLst>
          </p:cNvPr>
          <p:cNvSpPr txBox="1"/>
          <p:nvPr/>
        </p:nvSpPr>
        <p:spPr>
          <a:xfrm>
            <a:off x="304800" y="381000"/>
            <a:ext cx="5181600" cy="461665"/>
          </a:xfrm>
          <a:prstGeom prst="rect">
            <a:avLst/>
          </a:prstGeom>
          <a:noFill/>
        </p:spPr>
        <p:txBody>
          <a:bodyPr wrap="square" rtlCol="0">
            <a:spAutoFit/>
          </a:bodyPr>
          <a:lstStyle/>
          <a:p>
            <a:r>
              <a:rPr lang="en-US" sz="2400" dirty="0"/>
              <a:t>Resource used</a:t>
            </a:r>
            <a:endParaRPr lang="en-IN" sz="2400" dirty="0"/>
          </a:p>
        </p:txBody>
      </p:sp>
      <p:sp>
        <p:nvSpPr>
          <p:cNvPr id="6" name="TextBox 5">
            <a:extLst>
              <a:ext uri="{FF2B5EF4-FFF2-40B4-BE49-F238E27FC236}">
                <a16:creationId xmlns:a16="http://schemas.microsoft.com/office/drawing/2014/main" id="{9014F453-0914-4054-9D94-23D6CA1B5ACF}"/>
              </a:ext>
            </a:extLst>
          </p:cNvPr>
          <p:cNvSpPr txBox="1"/>
          <p:nvPr/>
        </p:nvSpPr>
        <p:spPr>
          <a:xfrm>
            <a:off x="457200" y="1219200"/>
            <a:ext cx="11201400" cy="4524315"/>
          </a:xfrm>
          <a:prstGeom prst="rect">
            <a:avLst/>
          </a:prstGeom>
          <a:noFill/>
        </p:spPr>
        <p:txBody>
          <a:bodyPr wrap="square" rtlCol="0">
            <a:spAutoFit/>
          </a:bodyPr>
          <a:lstStyle/>
          <a:p>
            <a:r>
              <a:rPr lang="en-US" dirty="0">
                <a:highlight>
                  <a:srgbClr val="FFFF00"/>
                </a:highlight>
              </a:rPr>
              <a:t>Harshad </a:t>
            </a:r>
            <a:r>
              <a:rPr lang="en-US" dirty="0" err="1">
                <a:highlight>
                  <a:srgbClr val="FFFF00"/>
                </a:highlight>
              </a:rPr>
              <a:t>mehta</a:t>
            </a:r>
            <a:r>
              <a:rPr lang="en-US" dirty="0">
                <a:highlight>
                  <a:srgbClr val="FFFF00"/>
                </a:highlight>
              </a:rPr>
              <a:t> 700 subscriber</a:t>
            </a:r>
          </a:p>
          <a:p>
            <a:r>
              <a:rPr lang="en-US" dirty="0"/>
              <a:t>https://gadgets.ndtv.com/entertainment/news/sony-liv-paid-subscribers-700-percent-growth-june-2020-2021-million-mau-2503077</a:t>
            </a:r>
          </a:p>
          <a:p>
            <a:endParaRPr lang="en-US" dirty="0"/>
          </a:p>
          <a:p>
            <a:endParaRPr lang="en-US" dirty="0"/>
          </a:p>
          <a:p>
            <a:r>
              <a:rPr lang="en-US" dirty="0">
                <a:highlight>
                  <a:srgbClr val="FFFF00"/>
                </a:highlight>
              </a:rPr>
              <a:t>One door funding </a:t>
            </a:r>
          </a:p>
          <a:p>
            <a:r>
              <a:rPr lang="en-US" dirty="0"/>
              <a:t>https://www.prnewswire.com/news-releases/opening-the-door-to-more-equitable-film-funding-onedoor-studios-raises-2-million-in-successful-revenue-share-crowdfunding-campaign-for-calculated-film-development-fund-looks-ahead-to-6-million-reg-a-launch-early-next-year-301445245.html</a:t>
            </a:r>
          </a:p>
          <a:p>
            <a:endParaRPr lang="en-US" dirty="0"/>
          </a:p>
          <a:p>
            <a:endParaRPr lang="en-US" dirty="0"/>
          </a:p>
          <a:p>
            <a:r>
              <a:rPr lang="en-US" dirty="0">
                <a:highlight>
                  <a:srgbClr val="FFFF00"/>
                </a:highlight>
              </a:rPr>
              <a:t>For Go-to-market strategy</a:t>
            </a:r>
          </a:p>
          <a:p>
            <a:r>
              <a:rPr lang="en-US" dirty="0">
                <a:hlinkClick r:id="rId2"/>
              </a:rPr>
              <a:t>https://www.revuze.it/blog/new-product-launch/</a:t>
            </a:r>
            <a:endParaRPr lang="en-US" dirty="0"/>
          </a:p>
          <a:p>
            <a:endParaRPr lang="en-US" dirty="0"/>
          </a:p>
          <a:p>
            <a:r>
              <a:rPr lang="en-IN" dirty="0">
                <a:highlight>
                  <a:srgbClr val="FFFF00"/>
                </a:highlight>
              </a:rPr>
              <a:t>Equity crowdfunding and its players In US:</a:t>
            </a:r>
          </a:p>
          <a:p>
            <a:r>
              <a:rPr lang="en-IN" dirty="0"/>
              <a:t>https://nofilmschool.com/equity-crowdfunding-finance-your-film</a:t>
            </a:r>
          </a:p>
        </p:txBody>
      </p:sp>
    </p:spTree>
    <p:extLst>
      <p:ext uri="{BB962C8B-B14F-4D97-AF65-F5344CB8AC3E}">
        <p14:creationId xmlns:p14="http://schemas.microsoft.com/office/powerpoint/2010/main" val="81602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5243" y="328246"/>
            <a:ext cx="2068195" cy="329565"/>
          </a:xfrm>
          <a:prstGeom prst="rect">
            <a:avLst/>
          </a:prstGeom>
        </p:spPr>
        <p:txBody>
          <a:bodyPr vert="horz" wrap="square" lIns="0" tIns="11430" rIns="0" bIns="0" rtlCol="0">
            <a:spAutoFit/>
          </a:bodyPr>
          <a:lstStyle/>
          <a:p>
            <a:pPr marL="12700">
              <a:lnSpc>
                <a:spcPct val="100000"/>
              </a:lnSpc>
              <a:spcBef>
                <a:spcPts val="90"/>
              </a:spcBef>
            </a:pPr>
            <a:r>
              <a:rPr sz="2000" b="1" spc="-10" dirty="0">
                <a:latin typeface="Carlito"/>
                <a:cs typeface="Carlito"/>
              </a:rPr>
              <a:t>Problem</a:t>
            </a:r>
            <a:r>
              <a:rPr sz="2000" b="1" spc="-65" dirty="0">
                <a:latin typeface="Carlito"/>
                <a:cs typeface="Carlito"/>
              </a:rPr>
              <a:t> </a:t>
            </a:r>
            <a:r>
              <a:rPr sz="2000" b="1" spc="-15" dirty="0">
                <a:latin typeface="Carlito"/>
                <a:cs typeface="Carlito"/>
              </a:rPr>
              <a:t>Statement</a:t>
            </a:r>
            <a:endParaRPr sz="2000" dirty="0">
              <a:latin typeface="Carlito"/>
              <a:cs typeface="Carlito"/>
            </a:endParaRPr>
          </a:p>
        </p:txBody>
      </p:sp>
      <p:sp>
        <p:nvSpPr>
          <p:cNvPr id="4" name="object 4"/>
          <p:cNvSpPr txBox="1"/>
          <p:nvPr/>
        </p:nvSpPr>
        <p:spPr>
          <a:xfrm>
            <a:off x="845243" y="861898"/>
            <a:ext cx="6679565" cy="5691302"/>
          </a:xfrm>
          <a:prstGeom prst="rect">
            <a:avLst/>
          </a:prstGeom>
        </p:spPr>
        <p:txBody>
          <a:bodyPr vert="horz" wrap="square" lIns="0" tIns="12700" rIns="0" bIns="0" rtlCol="0">
            <a:spAutoFit/>
          </a:bodyPr>
          <a:lstStyle/>
          <a:p>
            <a:pPr marL="12700">
              <a:lnSpc>
                <a:spcPts val="2055"/>
              </a:lnSpc>
              <a:spcBef>
                <a:spcPts val="100"/>
              </a:spcBef>
            </a:pPr>
            <a:r>
              <a:rPr lang="en-US" sz="1800" spc="-80" dirty="0">
                <a:latin typeface="Carlito"/>
                <a:cs typeface="Carlito"/>
              </a:rPr>
              <a:t>To add a feature within Kotak Mobile banking app which allows Kotak customers to invest in movies, web series, and TV shows of the Indian region. </a:t>
            </a:r>
            <a:endParaRPr sz="1800" dirty="0">
              <a:latin typeface="Carlito"/>
              <a:cs typeface="Carlito"/>
            </a:endParaRPr>
          </a:p>
          <a:p>
            <a:pPr>
              <a:lnSpc>
                <a:spcPct val="100000"/>
              </a:lnSpc>
              <a:spcBef>
                <a:spcPts val="35"/>
              </a:spcBef>
            </a:pPr>
            <a:endParaRPr sz="1700" dirty="0">
              <a:latin typeface="Carlito"/>
              <a:cs typeface="Carlito"/>
            </a:endParaRPr>
          </a:p>
          <a:p>
            <a:pPr marL="12700">
              <a:lnSpc>
                <a:spcPct val="100000"/>
              </a:lnSpc>
            </a:pPr>
            <a:r>
              <a:rPr sz="2000" b="1" spc="-10" dirty="0">
                <a:latin typeface="Carlito"/>
                <a:cs typeface="Carlito"/>
              </a:rPr>
              <a:t>Agenda</a:t>
            </a:r>
            <a:endParaRPr lang="en-US" sz="2000" b="1" spc="-10" dirty="0">
              <a:latin typeface="Carlito"/>
              <a:cs typeface="Carlito"/>
            </a:endParaRPr>
          </a:p>
          <a:p>
            <a:pPr marL="12700">
              <a:lnSpc>
                <a:spcPct val="100000"/>
              </a:lnSpc>
            </a:pPr>
            <a:r>
              <a:rPr lang="en-IN" sz="2000" b="1" spc="-10" dirty="0">
                <a:latin typeface="Carlito"/>
                <a:cs typeface="Carlito"/>
              </a:rPr>
              <a:t>Business case and Strategy document:</a:t>
            </a:r>
            <a:endParaRPr sz="2000" dirty="0">
              <a:latin typeface="Carlito"/>
              <a:cs typeface="Carlito"/>
            </a:endParaRPr>
          </a:p>
          <a:p>
            <a:pPr marL="299085" indent="-287020">
              <a:lnSpc>
                <a:spcPct val="100000"/>
              </a:lnSpc>
              <a:spcBef>
                <a:spcPts val="10"/>
              </a:spcBef>
              <a:buFont typeface="Arial"/>
              <a:buChar char="•"/>
              <a:tabLst>
                <a:tab pos="299085" algn="l"/>
                <a:tab pos="299720" algn="l"/>
              </a:tabLst>
            </a:pPr>
            <a:r>
              <a:rPr lang="en-US" sz="1800" spc="-10" dirty="0">
                <a:latin typeface="Carlito"/>
                <a:cs typeface="Carlito"/>
              </a:rPr>
              <a:t>Understand feature viability</a:t>
            </a:r>
            <a:endParaRPr sz="1800" dirty="0">
              <a:latin typeface="Carlito"/>
              <a:cs typeface="Carlito"/>
            </a:endParaRPr>
          </a:p>
          <a:p>
            <a:pPr marL="299085" indent="-287020">
              <a:lnSpc>
                <a:spcPct val="100000"/>
              </a:lnSpc>
              <a:buFont typeface="Arial"/>
              <a:buChar char="•"/>
              <a:tabLst>
                <a:tab pos="299085" algn="l"/>
                <a:tab pos="299720" algn="l"/>
              </a:tabLst>
            </a:pPr>
            <a:r>
              <a:rPr lang="en-US" sz="1800" spc="-10" dirty="0">
                <a:latin typeface="Carlito"/>
                <a:cs typeface="Carlito"/>
              </a:rPr>
              <a:t>Expected Impact on customers and business</a:t>
            </a:r>
          </a:p>
          <a:p>
            <a:pPr marL="299085" indent="-287020">
              <a:lnSpc>
                <a:spcPct val="100000"/>
              </a:lnSpc>
              <a:buFont typeface="Arial"/>
              <a:buChar char="•"/>
              <a:tabLst>
                <a:tab pos="299085" algn="l"/>
                <a:tab pos="299720" algn="l"/>
              </a:tabLst>
            </a:pPr>
            <a:r>
              <a:rPr lang="en-US" sz="1800" spc="-10" dirty="0">
                <a:latin typeface="Carlito"/>
                <a:cs typeface="Carlito"/>
              </a:rPr>
              <a:t>Strategic value for bank</a:t>
            </a:r>
            <a:endParaRPr sz="1800" dirty="0">
              <a:latin typeface="Carlito"/>
              <a:cs typeface="Carlito"/>
            </a:endParaRPr>
          </a:p>
          <a:p>
            <a:pPr marL="299085" indent="-287020">
              <a:lnSpc>
                <a:spcPct val="100000"/>
              </a:lnSpc>
              <a:buFont typeface="Arial"/>
              <a:buChar char="•"/>
              <a:tabLst>
                <a:tab pos="299085" algn="l"/>
                <a:tab pos="299720" algn="l"/>
              </a:tabLst>
            </a:pPr>
            <a:r>
              <a:rPr lang="en-US" sz="1800" spc="-10" dirty="0">
                <a:latin typeface="Carlito"/>
                <a:cs typeface="Carlito"/>
              </a:rPr>
              <a:t>KPI of the project</a:t>
            </a:r>
            <a:endParaRPr sz="1800" dirty="0">
              <a:latin typeface="Carlito"/>
              <a:cs typeface="Carlito"/>
            </a:endParaRPr>
          </a:p>
          <a:p>
            <a:pPr marL="299085" indent="-287020">
              <a:lnSpc>
                <a:spcPct val="100000"/>
              </a:lnSpc>
              <a:spcBef>
                <a:spcPts val="5"/>
              </a:spcBef>
              <a:buFont typeface="Arial"/>
              <a:buChar char="•"/>
              <a:tabLst>
                <a:tab pos="299085" algn="l"/>
                <a:tab pos="299720" algn="l"/>
              </a:tabLst>
            </a:pPr>
            <a:r>
              <a:rPr lang="en-US" sz="1800" spc="-20" dirty="0">
                <a:latin typeface="Carlito"/>
                <a:cs typeface="Carlito"/>
              </a:rPr>
              <a:t>Go to market strategies.</a:t>
            </a:r>
            <a:endParaRPr sz="1800" dirty="0">
              <a:latin typeface="Carlito"/>
              <a:cs typeface="Carlito"/>
            </a:endParaRPr>
          </a:p>
          <a:p>
            <a:pPr marL="299085" indent="-287020">
              <a:lnSpc>
                <a:spcPct val="100000"/>
              </a:lnSpc>
              <a:buFont typeface="Arial"/>
              <a:buChar char="•"/>
              <a:tabLst>
                <a:tab pos="299085" algn="l"/>
                <a:tab pos="299720" algn="l"/>
              </a:tabLst>
            </a:pPr>
            <a:r>
              <a:rPr lang="en-US" spc="-20" dirty="0">
                <a:latin typeface="Carlito"/>
                <a:cs typeface="Carlito"/>
              </a:rPr>
              <a:t>Risk</a:t>
            </a:r>
          </a:p>
          <a:p>
            <a:pPr marL="299085" indent="-287020">
              <a:lnSpc>
                <a:spcPct val="100000"/>
              </a:lnSpc>
              <a:buFont typeface="Arial"/>
              <a:buChar char="•"/>
              <a:tabLst>
                <a:tab pos="299085" algn="l"/>
                <a:tab pos="299720" algn="l"/>
              </a:tabLst>
            </a:pPr>
            <a:r>
              <a:rPr lang="en-US" sz="1800" spc="-20" dirty="0">
                <a:latin typeface="Carlito"/>
                <a:cs typeface="Carlito"/>
              </a:rPr>
              <a:t>Compliance</a:t>
            </a:r>
          </a:p>
          <a:p>
            <a:pPr marL="299085" indent="-287020">
              <a:lnSpc>
                <a:spcPct val="100000"/>
              </a:lnSpc>
              <a:buFont typeface="Arial"/>
              <a:buChar char="•"/>
              <a:tabLst>
                <a:tab pos="299085" algn="l"/>
                <a:tab pos="299720" algn="l"/>
              </a:tabLst>
            </a:pPr>
            <a:r>
              <a:rPr lang="en-US" spc="-20" dirty="0">
                <a:latin typeface="Carlito"/>
                <a:cs typeface="Carlito"/>
              </a:rPr>
              <a:t>Competition</a:t>
            </a:r>
            <a:endParaRPr sz="1800" dirty="0">
              <a:latin typeface="Carlito"/>
              <a:cs typeface="Carlito"/>
            </a:endParaRPr>
          </a:p>
          <a:p>
            <a:pPr>
              <a:lnSpc>
                <a:spcPct val="100000"/>
              </a:lnSpc>
              <a:spcBef>
                <a:spcPts val="5"/>
              </a:spcBef>
              <a:buFont typeface="Arial"/>
              <a:buChar char="•"/>
            </a:pPr>
            <a:endParaRPr sz="2300" dirty="0">
              <a:latin typeface="Carlito"/>
              <a:cs typeface="Carlito"/>
            </a:endParaRPr>
          </a:p>
          <a:p>
            <a:pPr marL="125095">
              <a:lnSpc>
                <a:spcPct val="100000"/>
              </a:lnSpc>
              <a:spcBef>
                <a:spcPts val="5"/>
              </a:spcBef>
            </a:pPr>
            <a:r>
              <a:rPr lang="en-US" sz="2000" b="1" spc="-5" dirty="0">
                <a:latin typeface="Carlito"/>
                <a:cs typeface="Carlito"/>
              </a:rPr>
              <a:t>Functional Requirement document:</a:t>
            </a:r>
          </a:p>
          <a:p>
            <a:pPr marL="467995" indent="-342900">
              <a:lnSpc>
                <a:spcPct val="100000"/>
              </a:lnSpc>
              <a:spcBef>
                <a:spcPts val="5"/>
              </a:spcBef>
              <a:buFont typeface="Arial" panose="020B0604020202020204" pitchFamily="34" charset="0"/>
              <a:buChar char="•"/>
            </a:pPr>
            <a:r>
              <a:rPr lang="en-US" spc="-5" dirty="0">
                <a:latin typeface="Carlito"/>
                <a:cs typeface="Carlito"/>
              </a:rPr>
              <a:t>Concept</a:t>
            </a:r>
          </a:p>
          <a:p>
            <a:pPr marL="467995" indent="-342900">
              <a:lnSpc>
                <a:spcPct val="100000"/>
              </a:lnSpc>
              <a:spcBef>
                <a:spcPts val="5"/>
              </a:spcBef>
              <a:buFont typeface="Arial" panose="020B0604020202020204" pitchFamily="34" charset="0"/>
              <a:buChar char="•"/>
            </a:pPr>
            <a:r>
              <a:rPr lang="en-US" spc="-5" dirty="0">
                <a:latin typeface="Carlito"/>
                <a:cs typeface="Carlito"/>
              </a:rPr>
              <a:t>Overall list of features</a:t>
            </a:r>
          </a:p>
          <a:p>
            <a:pPr marL="467995" indent="-342900">
              <a:lnSpc>
                <a:spcPct val="100000"/>
              </a:lnSpc>
              <a:spcBef>
                <a:spcPts val="5"/>
              </a:spcBef>
              <a:buFont typeface="Arial" panose="020B0604020202020204" pitchFamily="34" charset="0"/>
              <a:buChar char="•"/>
            </a:pPr>
            <a:r>
              <a:rPr lang="en-US" spc="-5" dirty="0">
                <a:latin typeface="Carlito"/>
                <a:cs typeface="Carlito"/>
              </a:rPr>
              <a:t>Sub features</a:t>
            </a:r>
          </a:p>
          <a:p>
            <a:pPr marL="125095">
              <a:lnSpc>
                <a:spcPct val="100000"/>
              </a:lnSpc>
              <a:spcBef>
                <a:spcPts val="5"/>
              </a:spcBef>
            </a:pPr>
            <a:endParaRPr lang="en-US" spc="-5" dirty="0">
              <a:latin typeface="Carlito"/>
              <a:cs typeface="Carlito"/>
            </a:endParaRPr>
          </a:p>
          <a:p>
            <a:pPr marL="125095">
              <a:lnSpc>
                <a:spcPct val="100000"/>
              </a:lnSpc>
              <a:spcBef>
                <a:spcPts val="5"/>
              </a:spcBef>
            </a:pPr>
            <a:r>
              <a:rPr lang="en-US" sz="2000" b="1" spc="-5" dirty="0">
                <a:latin typeface="Carlito"/>
                <a:cs typeface="Carlito"/>
              </a:rPr>
              <a:t>Wireframe samples</a:t>
            </a:r>
          </a:p>
        </p:txBody>
      </p:sp>
      <p:pic>
        <p:nvPicPr>
          <p:cNvPr id="7" name="Picture 6">
            <a:extLst>
              <a:ext uri="{FF2B5EF4-FFF2-40B4-BE49-F238E27FC236}">
                <a16:creationId xmlns:a16="http://schemas.microsoft.com/office/drawing/2014/main" id="{26F0DB07-E2D5-4409-9E9A-2BFE2E87ACBF}"/>
              </a:ext>
            </a:extLst>
          </p:cNvPr>
          <p:cNvPicPr>
            <a:picLocks noChangeAspect="1"/>
          </p:cNvPicPr>
          <p:nvPr/>
        </p:nvPicPr>
        <p:blipFill>
          <a:blip r:embed="rId2"/>
          <a:stretch>
            <a:fillRect/>
          </a:stretch>
        </p:blipFill>
        <p:spPr>
          <a:xfrm>
            <a:off x="5250766" y="1575225"/>
            <a:ext cx="6934200" cy="3707549"/>
          </a:xfrm>
          <a:prstGeom prst="rect">
            <a:avLst/>
          </a:prstGeom>
        </p:spPr>
      </p:pic>
      <p:sp>
        <p:nvSpPr>
          <p:cNvPr id="8" name="TextBox 7">
            <a:extLst>
              <a:ext uri="{FF2B5EF4-FFF2-40B4-BE49-F238E27FC236}">
                <a16:creationId xmlns:a16="http://schemas.microsoft.com/office/drawing/2014/main" id="{DC51524A-028B-40E7-AD86-13A5A4199501}"/>
              </a:ext>
            </a:extLst>
          </p:cNvPr>
          <p:cNvSpPr txBox="1"/>
          <p:nvPr/>
        </p:nvSpPr>
        <p:spPr>
          <a:xfrm>
            <a:off x="5638800" y="5556958"/>
            <a:ext cx="6553200" cy="1077218"/>
          </a:xfrm>
          <a:prstGeom prst="rect">
            <a:avLst/>
          </a:prstGeom>
          <a:noFill/>
        </p:spPr>
        <p:txBody>
          <a:bodyPr wrap="square" rtlCol="0">
            <a:spAutoFit/>
          </a:bodyPr>
          <a:lstStyle/>
          <a:p>
            <a:r>
              <a:rPr lang="en-US" sz="1600" b="0" i="0" dirty="0">
                <a:effectLst/>
                <a:latin typeface="Open Sans"/>
              </a:rPr>
              <a:t>The market size of India's total film industry was around 183 billion Indian rupees in financial year 2020, same as from the previous year. This is projected to go up to around 260 billion rupees by financial year 2024 and 300 billion by 2026.</a:t>
            </a:r>
            <a:endParaRPr lang="en-IN" sz="1600" dirty="0"/>
          </a:p>
        </p:txBody>
      </p:sp>
      <p:sp>
        <p:nvSpPr>
          <p:cNvPr id="9" name="TextBox 8">
            <a:extLst>
              <a:ext uri="{FF2B5EF4-FFF2-40B4-BE49-F238E27FC236}">
                <a16:creationId xmlns:a16="http://schemas.microsoft.com/office/drawing/2014/main" id="{56E00808-2CE6-4BEB-9C83-6A06AF9AE741}"/>
              </a:ext>
            </a:extLst>
          </p:cNvPr>
          <p:cNvSpPr txBox="1"/>
          <p:nvPr/>
        </p:nvSpPr>
        <p:spPr>
          <a:xfrm>
            <a:off x="6359770" y="1400446"/>
            <a:ext cx="5605730" cy="369332"/>
          </a:xfrm>
          <a:prstGeom prst="rect">
            <a:avLst/>
          </a:prstGeom>
          <a:noFill/>
        </p:spPr>
        <p:txBody>
          <a:bodyPr wrap="square" rtlCol="0">
            <a:spAutoFit/>
          </a:bodyPr>
          <a:lstStyle/>
          <a:p>
            <a:r>
              <a:rPr lang="en-US" dirty="0"/>
              <a:t>Source: </a:t>
            </a:r>
            <a:r>
              <a:rPr lang="en-US" dirty="0">
                <a:hlinkClick r:id="rId3"/>
              </a:rPr>
              <a:t>www.statista.com</a:t>
            </a:r>
            <a:r>
              <a:rPr lang="en-US" dirty="0"/>
              <a:t> , last updated: 19</a:t>
            </a:r>
            <a:r>
              <a:rPr lang="en-US" baseline="30000" dirty="0"/>
              <a:t>th</a:t>
            </a:r>
            <a:r>
              <a:rPr lang="en-US" dirty="0"/>
              <a:t> March 2021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601B-4223-49DB-A615-FC972053134F}"/>
              </a:ext>
            </a:extLst>
          </p:cNvPr>
          <p:cNvSpPr>
            <a:spLocks noGrp="1"/>
          </p:cNvSpPr>
          <p:nvPr>
            <p:ph type="title"/>
          </p:nvPr>
        </p:nvSpPr>
        <p:spPr>
          <a:xfrm>
            <a:off x="223910" y="156867"/>
            <a:ext cx="2288344" cy="533400"/>
          </a:xfrm>
        </p:spPr>
        <p:txBody>
          <a:bodyPr/>
          <a:lstStyle/>
          <a:p>
            <a:r>
              <a:rPr lang="en-US" dirty="0"/>
              <a:t>User Persona</a:t>
            </a:r>
            <a:endParaRPr lang="en-IN" dirty="0"/>
          </a:p>
        </p:txBody>
      </p:sp>
      <p:sp>
        <p:nvSpPr>
          <p:cNvPr id="3" name="Text Placeholder 2">
            <a:extLst>
              <a:ext uri="{FF2B5EF4-FFF2-40B4-BE49-F238E27FC236}">
                <a16:creationId xmlns:a16="http://schemas.microsoft.com/office/drawing/2014/main" id="{01E691C7-B191-4837-9DEE-C1A47BACCEF8}"/>
              </a:ext>
            </a:extLst>
          </p:cNvPr>
          <p:cNvSpPr>
            <a:spLocks noGrp="1"/>
          </p:cNvSpPr>
          <p:nvPr>
            <p:ph type="body" idx="1"/>
          </p:nvPr>
        </p:nvSpPr>
        <p:spPr>
          <a:xfrm>
            <a:off x="228601" y="762002"/>
            <a:ext cx="2436055" cy="1981198"/>
          </a:xfrm>
        </p:spPr>
        <p:txBody>
          <a:bodyPr/>
          <a:lstStyle/>
          <a:p>
            <a:endParaRPr lang="en-IN" dirty="0"/>
          </a:p>
        </p:txBody>
      </p:sp>
      <p:pic>
        <p:nvPicPr>
          <p:cNvPr id="5" name="Picture 4">
            <a:extLst>
              <a:ext uri="{FF2B5EF4-FFF2-40B4-BE49-F238E27FC236}">
                <a16:creationId xmlns:a16="http://schemas.microsoft.com/office/drawing/2014/main" id="{FE0BFCEF-C51E-4492-B6D3-A2DCC7932C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46" y="690267"/>
            <a:ext cx="2438400" cy="2052933"/>
          </a:xfrm>
          <a:prstGeom prst="rect">
            <a:avLst/>
          </a:prstGeom>
        </p:spPr>
      </p:pic>
      <p:sp>
        <p:nvSpPr>
          <p:cNvPr id="6" name="TextBox 5">
            <a:extLst>
              <a:ext uri="{FF2B5EF4-FFF2-40B4-BE49-F238E27FC236}">
                <a16:creationId xmlns:a16="http://schemas.microsoft.com/office/drawing/2014/main" id="{E17CE998-6C6E-4149-8DB6-470ED785790B}"/>
              </a:ext>
            </a:extLst>
          </p:cNvPr>
          <p:cNvSpPr txBox="1"/>
          <p:nvPr/>
        </p:nvSpPr>
        <p:spPr>
          <a:xfrm>
            <a:off x="146539" y="2805955"/>
            <a:ext cx="2747889" cy="830997"/>
          </a:xfrm>
          <a:prstGeom prst="rect">
            <a:avLst/>
          </a:prstGeom>
          <a:noFill/>
        </p:spPr>
        <p:txBody>
          <a:bodyPr wrap="square" rtlCol="0">
            <a:spAutoFit/>
          </a:bodyPr>
          <a:lstStyle/>
          <a:p>
            <a:r>
              <a:rPr lang="en-US" sz="1600" dirty="0"/>
              <a:t>Name: Mitesh Gohil</a:t>
            </a:r>
          </a:p>
          <a:p>
            <a:r>
              <a:rPr lang="en-US" sz="1600" dirty="0"/>
              <a:t>Product Manager</a:t>
            </a:r>
          </a:p>
          <a:p>
            <a:r>
              <a:rPr lang="en-US" sz="1600" dirty="0"/>
              <a:t>Age: 27, Mumbai</a:t>
            </a:r>
          </a:p>
        </p:txBody>
      </p:sp>
      <p:sp>
        <p:nvSpPr>
          <p:cNvPr id="7" name="TextBox 6">
            <a:extLst>
              <a:ext uri="{FF2B5EF4-FFF2-40B4-BE49-F238E27FC236}">
                <a16:creationId xmlns:a16="http://schemas.microsoft.com/office/drawing/2014/main" id="{63E7C330-622E-4F14-B7C1-ED81A6FEE09F}"/>
              </a:ext>
            </a:extLst>
          </p:cNvPr>
          <p:cNvSpPr txBox="1"/>
          <p:nvPr/>
        </p:nvSpPr>
        <p:spPr>
          <a:xfrm>
            <a:off x="3162883" y="609831"/>
            <a:ext cx="4800600" cy="2862322"/>
          </a:xfrm>
          <a:prstGeom prst="rect">
            <a:avLst/>
          </a:prstGeom>
          <a:solidFill>
            <a:srgbClr val="ED1C2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rtlCol="0">
            <a:spAutoFit/>
          </a:bodyPr>
          <a:lstStyle/>
          <a:p>
            <a:pPr marL="285750" indent="-285750">
              <a:buFont typeface="Wingdings" panose="05000000000000000000" pitchFamily="2" charset="2"/>
              <a:buChar char="§"/>
            </a:pPr>
            <a:r>
              <a:rPr lang="en-US" u="sng" dirty="0" err="1">
                <a:solidFill>
                  <a:srgbClr val="003874"/>
                </a:solidFill>
                <a:highlight>
                  <a:srgbClr val="FFFF00"/>
                </a:highlight>
              </a:rPr>
              <a:t>Frustation</a:t>
            </a:r>
            <a:r>
              <a:rPr lang="en-US" u="sng" dirty="0">
                <a:solidFill>
                  <a:srgbClr val="003874"/>
                </a:solidFill>
                <a:highlight>
                  <a:srgbClr val="FFFF00"/>
                </a:highlight>
              </a:rPr>
              <a:t>: </a:t>
            </a:r>
            <a:r>
              <a:rPr lang="en-US" dirty="0">
                <a:solidFill>
                  <a:srgbClr val="003874"/>
                </a:solidFill>
              </a:rPr>
              <a:t>Mitesh Gohil is an ardent fan and follower of some of the best production houses, directors, scriptwriters, and actors. </a:t>
            </a:r>
          </a:p>
          <a:p>
            <a:pPr marL="285750" indent="-285750">
              <a:buFont typeface="Wingdings" panose="05000000000000000000" pitchFamily="2" charset="2"/>
              <a:buChar char="§"/>
            </a:pPr>
            <a:r>
              <a:rPr lang="en-US" dirty="0">
                <a:solidFill>
                  <a:srgbClr val="003874"/>
                </a:solidFill>
              </a:rPr>
              <a:t>Mitesh always wanted to invest a small ticket share into films produced by a team of these people or their role in the individual film.</a:t>
            </a:r>
          </a:p>
          <a:p>
            <a:pPr marL="285750" indent="-285750">
              <a:buFont typeface="Wingdings" panose="05000000000000000000" pitchFamily="2" charset="2"/>
              <a:buChar char="§"/>
            </a:pPr>
            <a:r>
              <a:rPr lang="en-US" dirty="0">
                <a:solidFill>
                  <a:srgbClr val="003874"/>
                </a:solidFill>
              </a:rPr>
              <a:t>Understanding movies or web-series business is not difficult for a lot of consumers, but being a small ticket investor in the movie to be released is difficult for them</a:t>
            </a:r>
            <a:endParaRPr lang="en-IN" dirty="0">
              <a:solidFill>
                <a:srgbClr val="003874"/>
              </a:solidFill>
            </a:endParaRPr>
          </a:p>
        </p:txBody>
      </p:sp>
      <p:sp>
        <p:nvSpPr>
          <p:cNvPr id="9" name="TextBox 8">
            <a:extLst>
              <a:ext uri="{FF2B5EF4-FFF2-40B4-BE49-F238E27FC236}">
                <a16:creationId xmlns:a16="http://schemas.microsoft.com/office/drawing/2014/main" id="{20ED2F04-5868-4F31-A179-E12C127DA0C7}"/>
              </a:ext>
            </a:extLst>
          </p:cNvPr>
          <p:cNvSpPr txBox="1"/>
          <p:nvPr/>
        </p:nvSpPr>
        <p:spPr>
          <a:xfrm>
            <a:off x="8161607" y="609831"/>
            <a:ext cx="3883854" cy="2862322"/>
          </a:xfrm>
          <a:prstGeom prst="rect">
            <a:avLst/>
          </a:prstGeom>
          <a:solidFill>
            <a:srgbClr val="ED1C2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u="sng" dirty="0" err="1">
                <a:solidFill>
                  <a:srgbClr val="003874"/>
                </a:solidFill>
                <a:highlight>
                  <a:srgbClr val="FFFF00"/>
                </a:highlight>
              </a:rPr>
              <a:t>Need:</a:t>
            </a:r>
            <a:r>
              <a:rPr lang="en-US" dirty="0" err="1">
                <a:solidFill>
                  <a:srgbClr val="003874"/>
                </a:solidFill>
              </a:rPr>
              <a:t>Having</a:t>
            </a:r>
            <a:r>
              <a:rPr lang="en-US" dirty="0">
                <a:solidFill>
                  <a:srgbClr val="003874"/>
                </a:solidFill>
              </a:rPr>
              <a:t> a platform which makes it easy for non-professional retail investor to invest for their choice of movie project by providing them with the kind of details necessary to analyze expected outcome of movie performance overall. Keeping in mind to just provide a gist of story and not the complete detail.</a:t>
            </a:r>
          </a:p>
          <a:p>
            <a:endParaRPr lang="en-IN" dirty="0">
              <a:solidFill>
                <a:srgbClr val="003874"/>
              </a:solidFill>
            </a:endParaRPr>
          </a:p>
        </p:txBody>
      </p:sp>
      <p:sp>
        <p:nvSpPr>
          <p:cNvPr id="10" name="TextBox 9">
            <a:extLst>
              <a:ext uri="{FF2B5EF4-FFF2-40B4-BE49-F238E27FC236}">
                <a16:creationId xmlns:a16="http://schemas.microsoft.com/office/drawing/2014/main" id="{8DC63C96-3EE8-4A48-8355-07F6529F1AF2}"/>
              </a:ext>
            </a:extLst>
          </p:cNvPr>
          <p:cNvSpPr txBox="1"/>
          <p:nvPr/>
        </p:nvSpPr>
        <p:spPr>
          <a:xfrm>
            <a:off x="228601" y="3908921"/>
            <a:ext cx="2446608" cy="1981198"/>
          </a:xfrm>
          <a:prstGeom prst="rect">
            <a:avLst/>
          </a:prstGeom>
          <a:no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5A4D4211-4C6A-4BF9-B38F-7807AF851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47" y="3747863"/>
            <a:ext cx="2260207" cy="2173633"/>
          </a:xfrm>
          <a:prstGeom prst="rect">
            <a:avLst/>
          </a:prstGeom>
        </p:spPr>
      </p:pic>
      <p:sp>
        <p:nvSpPr>
          <p:cNvPr id="13" name="TextBox 12">
            <a:extLst>
              <a:ext uri="{FF2B5EF4-FFF2-40B4-BE49-F238E27FC236}">
                <a16:creationId xmlns:a16="http://schemas.microsoft.com/office/drawing/2014/main" id="{14EDA829-DD3B-4BA6-AB01-BD5702CA779E}"/>
              </a:ext>
            </a:extLst>
          </p:cNvPr>
          <p:cNvSpPr txBox="1"/>
          <p:nvPr/>
        </p:nvSpPr>
        <p:spPr>
          <a:xfrm>
            <a:off x="230946" y="5952874"/>
            <a:ext cx="2740853" cy="830997"/>
          </a:xfrm>
          <a:prstGeom prst="rect">
            <a:avLst/>
          </a:prstGeom>
          <a:noFill/>
        </p:spPr>
        <p:txBody>
          <a:bodyPr wrap="square" rtlCol="0">
            <a:spAutoFit/>
          </a:bodyPr>
          <a:lstStyle/>
          <a:p>
            <a:r>
              <a:rPr lang="en-US" sz="1600" dirty="0"/>
              <a:t>Name: S </a:t>
            </a:r>
            <a:r>
              <a:rPr lang="en-US" sz="1600" dirty="0" err="1"/>
              <a:t>S</a:t>
            </a:r>
            <a:r>
              <a:rPr lang="en-US" sz="1600" dirty="0"/>
              <a:t> Rajamouli</a:t>
            </a:r>
          </a:p>
          <a:p>
            <a:r>
              <a:rPr lang="en-US" sz="1600" dirty="0"/>
              <a:t>Movie Director</a:t>
            </a:r>
          </a:p>
          <a:p>
            <a:r>
              <a:rPr lang="en-US" sz="1600" dirty="0"/>
              <a:t>Age: 48,  Telangana</a:t>
            </a:r>
          </a:p>
        </p:txBody>
      </p:sp>
      <p:sp>
        <p:nvSpPr>
          <p:cNvPr id="18" name="TextBox 17">
            <a:extLst>
              <a:ext uri="{FF2B5EF4-FFF2-40B4-BE49-F238E27FC236}">
                <a16:creationId xmlns:a16="http://schemas.microsoft.com/office/drawing/2014/main" id="{25D8E4BE-9B23-4A38-9492-610B365961FD}"/>
              </a:ext>
            </a:extLst>
          </p:cNvPr>
          <p:cNvSpPr txBox="1"/>
          <p:nvPr/>
        </p:nvSpPr>
        <p:spPr>
          <a:xfrm>
            <a:off x="3151163" y="3644550"/>
            <a:ext cx="4831080" cy="3139321"/>
          </a:xfrm>
          <a:prstGeom prst="rect">
            <a:avLst/>
          </a:prstGeom>
          <a:solidFill>
            <a:srgbClr val="ED1C2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rtlCol="0">
            <a:spAutoFit/>
          </a:bodyPr>
          <a:lstStyle/>
          <a:p>
            <a:pPr marL="285750" indent="-285750">
              <a:buFont typeface="Arial" panose="020B0604020202020204" pitchFamily="34" charset="0"/>
              <a:buChar char="•"/>
            </a:pPr>
            <a:r>
              <a:rPr lang="en-US" u="sng" dirty="0" err="1">
                <a:solidFill>
                  <a:srgbClr val="003874"/>
                </a:solidFill>
                <a:highlight>
                  <a:srgbClr val="FFFF00"/>
                </a:highlight>
              </a:rPr>
              <a:t>Frustation</a:t>
            </a:r>
            <a:r>
              <a:rPr lang="en-US" dirty="0">
                <a:solidFill>
                  <a:srgbClr val="003874"/>
                </a:solidFill>
              </a:rPr>
              <a:t>: Mr. S </a:t>
            </a:r>
            <a:r>
              <a:rPr lang="en-US" dirty="0" err="1">
                <a:solidFill>
                  <a:srgbClr val="003874"/>
                </a:solidFill>
              </a:rPr>
              <a:t>S</a:t>
            </a:r>
            <a:r>
              <a:rPr lang="en-US" dirty="0">
                <a:solidFill>
                  <a:srgbClr val="003874"/>
                </a:solidFill>
              </a:rPr>
              <a:t> </a:t>
            </a:r>
            <a:r>
              <a:rPr lang="en-US" dirty="0" err="1">
                <a:solidFill>
                  <a:srgbClr val="003874"/>
                </a:solidFill>
              </a:rPr>
              <a:t>Rajamauli</a:t>
            </a:r>
            <a:r>
              <a:rPr lang="en-US" dirty="0">
                <a:solidFill>
                  <a:srgbClr val="003874"/>
                </a:solidFill>
              </a:rPr>
              <a:t> is a famous director, scriptwriter who is known to give one of the highest grossing movies in an era of Indian Cinema.</a:t>
            </a:r>
          </a:p>
          <a:p>
            <a:pPr marL="285750" indent="-285750">
              <a:buFont typeface="Arial" panose="020B0604020202020204" pitchFamily="34" charset="0"/>
              <a:buChar char="•"/>
            </a:pPr>
            <a:r>
              <a:rPr lang="en-US" dirty="0">
                <a:solidFill>
                  <a:srgbClr val="003874"/>
                </a:solidFill>
              </a:rPr>
              <a:t>S </a:t>
            </a:r>
            <a:r>
              <a:rPr lang="en-US" dirty="0" err="1">
                <a:solidFill>
                  <a:srgbClr val="003874"/>
                </a:solidFill>
              </a:rPr>
              <a:t>S</a:t>
            </a:r>
            <a:r>
              <a:rPr lang="en-US" dirty="0">
                <a:solidFill>
                  <a:srgbClr val="003874"/>
                </a:solidFill>
              </a:rPr>
              <a:t> </a:t>
            </a:r>
            <a:r>
              <a:rPr lang="en-US" dirty="0" err="1">
                <a:solidFill>
                  <a:srgbClr val="003874"/>
                </a:solidFill>
              </a:rPr>
              <a:t>Rajamauli</a:t>
            </a:r>
            <a:r>
              <a:rPr lang="en-US" dirty="0">
                <a:solidFill>
                  <a:srgbClr val="003874"/>
                </a:solidFill>
              </a:rPr>
              <a:t> once said that, I believe in creating high stature movies which not only involves amazing stories but comes with component of world class visual effects, studios and much more. Depending on institutional investor for same can be a gruesome task.</a:t>
            </a:r>
            <a:endParaRPr lang="en-IN" dirty="0">
              <a:solidFill>
                <a:srgbClr val="003874"/>
              </a:solidFill>
            </a:endParaRPr>
          </a:p>
        </p:txBody>
      </p:sp>
      <p:sp>
        <p:nvSpPr>
          <p:cNvPr id="19" name="TextBox 18">
            <a:extLst>
              <a:ext uri="{FF2B5EF4-FFF2-40B4-BE49-F238E27FC236}">
                <a16:creationId xmlns:a16="http://schemas.microsoft.com/office/drawing/2014/main" id="{879443B4-89C7-48E4-BE9D-CC70BE9239C0}"/>
              </a:ext>
            </a:extLst>
          </p:cNvPr>
          <p:cNvSpPr txBox="1"/>
          <p:nvPr/>
        </p:nvSpPr>
        <p:spPr>
          <a:xfrm>
            <a:off x="8161608" y="3636952"/>
            <a:ext cx="3883854" cy="3139321"/>
          </a:xfrm>
          <a:prstGeom prst="rect">
            <a:avLst/>
          </a:prstGeom>
          <a:solidFill>
            <a:srgbClr val="ED1C2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solidFill>
                  <a:srgbClr val="003874"/>
                </a:solidFill>
                <a:highlight>
                  <a:srgbClr val="FFFF00"/>
                </a:highlight>
              </a:rPr>
              <a:t>Need</a:t>
            </a:r>
            <a:r>
              <a:rPr lang="en-US" dirty="0">
                <a:solidFill>
                  <a:srgbClr val="003874"/>
                </a:solidFill>
              </a:rPr>
              <a:t>:  Facilitating investment through crowdfunding by providing platform to new directors, scriptwriters and overall team for implementing their project or showing a prototype.</a:t>
            </a:r>
          </a:p>
          <a:p>
            <a:r>
              <a:rPr lang="en-US" dirty="0">
                <a:solidFill>
                  <a:srgbClr val="003874"/>
                </a:solidFill>
              </a:rPr>
              <a:t>Investing in large scale production house will give easy access to big production house for money and with intermediary company handling these investment can simplify management of investment and returns</a:t>
            </a:r>
            <a:endParaRPr lang="en-IN" dirty="0">
              <a:solidFill>
                <a:srgbClr val="003874"/>
              </a:solidFill>
            </a:endParaRPr>
          </a:p>
        </p:txBody>
      </p:sp>
    </p:spTree>
    <p:extLst>
      <p:ext uri="{BB962C8B-B14F-4D97-AF65-F5344CB8AC3E}">
        <p14:creationId xmlns:p14="http://schemas.microsoft.com/office/powerpoint/2010/main" val="399376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228600"/>
            <a:ext cx="2207260" cy="382156"/>
          </a:xfrm>
          <a:prstGeom prst="rect">
            <a:avLst/>
          </a:prstGeom>
        </p:spPr>
        <p:txBody>
          <a:bodyPr vert="horz" wrap="square" lIns="0" tIns="12700" rIns="0" bIns="0" rtlCol="0">
            <a:spAutoFit/>
          </a:bodyPr>
          <a:lstStyle/>
          <a:p>
            <a:pPr marL="12700">
              <a:lnSpc>
                <a:spcPct val="100000"/>
              </a:lnSpc>
              <a:spcBef>
                <a:spcPts val="100"/>
              </a:spcBef>
            </a:pPr>
            <a:r>
              <a:rPr lang="en-US" sz="2400" b="1" spc="-15" dirty="0">
                <a:latin typeface="Carlito"/>
                <a:cs typeface="Carlito"/>
              </a:rPr>
              <a:t>Feature Viability</a:t>
            </a:r>
            <a:endParaRPr sz="2400" dirty="0">
              <a:latin typeface="Carlito"/>
              <a:cs typeface="Carlito"/>
            </a:endParaRPr>
          </a:p>
        </p:txBody>
      </p:sp>
      <p:sp>
        <p:nvSpPr>
          <p:cNvPr id="5" name="object 5"/>
          <p:cNvSpPr txBox="1"/>
          <p:nvPr/>
        </p:nvSpPr>
        <p:spPr>
          <a:xfrm>
            <a:off x="228600" y="902017"/>
            <a:ext cx="11963401" cy="5583580"/>
          </a:xfrm>
          <a:prstGeom prst="rect">
            <a:avLst/>
          </a:prstGeom>
        </p:spPr>
        <p:txBody>
          <a:bodyPr vert="horz" wrap="square" lIns="0" tIns="12700" rIns="0" bIns="0" rtlCol="0">
            <a:spAutoFit/>
          </a:bodyPr>
          <a:lstStyle/>
          <a:p>
            <a:pPr marL="12700">
              <a:lnSpc>
                <a:spcPct val="100000"/>
              </a:lnSpc>
            </a:pPr>
            <a:r>
              <a:rPr lang="en-US" sz="2000" b="1" dirty="0">
                <a:latin typeface="Carlito"/>
                <a:cs typeface="Carlito"/>
              </a:rPr>
              <a:t>Feature Objective: </a:t>
            </a:r>
            <a:r>
              <a:rPr lang="en-US" dirty="0">
                <a:latin typeface="Carlito"/>
                <a:cs typeface="Carlito"/>
              </a:rPr>
              <a:t>Facilitating the investment process for a retail investor or even a newbie non-professional investor who can invest in upcoming movies, web series, or TV shows projects in which the investor has faith depending on its experience as a viewer/consumer of that brand of cinema.  This in turn leads to a major share of crowdfunding for direct producers involved in the project or PE(Private equity) investment company who can manage crowdfunding for the producers. The user can even buy/sell their existing share before the release of movies/series.</a:t>
            </a:r>
            <a:endParaRPr lang="en-US" spc="-15" dirty="0">
              <a:latin typeface="Carlito"/>
              <a:cs typeface="Carlito"/>
            </a:endParaRPr>
          </a:p>
          <a:p>
            <a:pPr marL="12700">
              <a:lnSpc>
                <a:spcPct val="100000"/>
              </a:lnSpc>
              <a:spcBef>
                <a:spcPts val="5"/>
              </a:spcBef>
              <a:tabLst>
                <a:tab pos="356870" algn="l"/>
                <a:tab pos="357505" algn="l"/>
              </a:tabLst>
            </a:pPr>
            <a:endParaRPr lang="en-US" spc="-15" dirty="0">
              <a:latin typeface="Carlito"/>
              <a:cs typeface="Carlito"/>
            </a:endParaRPr>
          </a:p>
          <a:p>
            <a:pPr marL="12700">
              <a:lnSpc>
                <a:spcPct val="100000"/>
              </a:lnSpc>
              <a:spcBef>
                <a:spcPts val="5"/>
              </a:spcBef>
              <a:tabLst>
                <a:tab pos="356870" algn="l"/>
                <a:tab pos="357505" algn="l"/>
              </a:tabLst>
            </a:pPr>
            <a:r>
              <a:rPr lang="en-US" spc="-15" dirty="0">
                <a:latin typeface="Carlito"/>
                <a:cs typeface="Carlito"/>
              </a:rPr>
              <a:t>What is our market?</a:t>
            </a:r>
          </a:p>
          <a:p>
            <a:pPr marL="12700">
              <a:lnSpc>
                <a:spcPct val="100000"/>
              </a:lnSpc>
              <a:spcBef>
                <a:spcPts val="5"/>
              </a:spcBef>
              <a:tabLst>
                <a:tab pos="356870" algn="l"/>
                <a:tab pos="357505" algn="l"/>
              </a:tabLst>
            </a:pPr>
            <a:r>
              <a:rPr lang="en-US" spc="-15" dirty="0">
                <a:latin typeface="Carlito"/>
                <a:cs typeface="Carlito"/>
              </a:rPr>
              <a:t>Ans: a)80% of people who watch entertainment in any form(movies, series, TV shows) and through any medium(TV, OTT, </a:t>
            </a:r>
            <a:r>
              <a:rPr lang="en-US" spc="-15" dirty="0" err="1">
                <a:latin typeface="Carlito"/>
                <a:cs typeface="Carlito"/>
              </a:rPr>
              <a:t>Youtube</a:t>
            </a:r>
            <a:r>
              <a:rPr lang="en-US" spc="-15" dirty="0">
                <a:latin typeface="Carlito"/>
                <a:cs typeface="Carlito"/>
              </a:rPr>
              <a:t>).</a:t>
            </a:r>
          </a:p>
          <a:p>
            <a:pPr marL="12700">
              <a:lnSpc>
                <a:spcPct val="100000"/>
              </a:lnSpc>
              <a:spcBef>
                <a:spcPts val="5"/>
              </a:spcBef>
              <a:tabLst>
                <a:tab pos="356870" algn="l"/>
                <a:tab pos="357505" algn="l"/>
              </a:tabLst>
            </a:pPr>
            <a:r>
              <a:rPr lang="en-US" spc="-15" dirty="0">
                <a:latin typeface="Carlito"/>
                <a:cs typeface="Carlito"/>
              </a:rPr>
              <a:t>b) Teenage crowd who are more into movies and can invest in movies compared to less understanding in shares, bonds etc.</a:t>
            </a:r>
          </a:p>
          <a:p>
            <a:pPr marL="12700">
              <a:lnSpc>
                <a:spcPct val="100000"/>
              </a:lnSpc>
              <a:spcBef>
                <a:spcPts val="5"/>
              </a:spcBef>
              <a:tabLst>
                <a:tab pos="356870" algn="l"/>
                <a:tab pos="357505" algn="l"/>
              </a:tabLst>
            </a:pPr>
            <a:r>
              <a:rPr lang="en-US" spc="-15" dirty="0" err="1">
                <a:latin typeface="Carlito"/>
                <a:cs typeface="Carlito"/>
              </a:rPr>
              <a:t>INMovie</a:t>
            </a:r>
            <a:r>
              <a:rPr lang="en-US" spc="-15" dirty="0">
                <a:latin typeface="Carlito"/>
                <a:cs typeface="Carlito"/>
              </a:rPr>
              <a:t> as a feature will have enough opportunity to get new customers on Kotak app due to an opportunity to Invest in 3 billion </a:t>
            </a:r>
          </a:p>
          <a:p>
            <a:pPr marL="12700">
              <a:lnSpc>
                <a:spcPct val="100000"/>
              </a:lnSpc>
              <a:spcBef>
                <a:spcPts val="5"/>
              </a:spcBef>
              <a:tabLst>
                <a:tab pos="356870" algn="l"/>
                <a:tab pos="357505" algn="l"/>
              </a:tabLst>
            </a:pPr>
            <a:r>
              <a:rPr lang="en-US" spc="-15" dirty="0">
                <a:latin typeface="Carlito"/>
                <a:cs typeface="Carlito"/>
              </a:rPr>
              <a:t>Dollar worth industry, where the concept of crowdfunding or ticket size investment have been very less.</a:t>
            </a:r>
          </a:p>
          <a:p>
            <a:pPr marL="12700">
              <a:lnSpc>
                <a:spcPct val="100000"/>
              </a:lnSpc>
              <a:spcBef>
                <a:spcPts val="5"/>
              </a:spcBef>
              <a:tabLst>
                <a:tab pos="356870" algn="l"/>
                <a:tab pos="357505" algn="l"/>
              </a:tabLst>
            </a:pPr>
            <a:endParaRPr lang="en-US" spc="-15" dirty="0">
              <a:latin typeface="Carlito"/>
              <a:cs typeface="Carlito"/>
            </a:endParaRPr>
          </a:p>
          <a:p>
            <a:pPr marL="12700">
              <a:lnSpc>
                <a:spcPct val="100000"/>
              </a:lnSpc>
              <a:spcBef>
                <a:spcPts val="5"/>
              </a:spcBef>
              <a:tabLst>
                <a:tab pos="356870" algn="l"/>
                <a:tab pos="357505" algn="l"/>
              </a:tabLst>
            </a:pPr>
            <a:r>
              <a:rPr lang="en-US" spc="-15" dirty="0">
                <a:latin typeface="Carlito"/>
                <a:cs typeface="Carlito"/>
              </a:rPr>
              <a:t>Problem we solve?</a:t>
            </a:r>
          </a:p>
          <a:p>
            <a:pPr marL="12700">
              <a:lnSpc>
                <a:spcPct val="100000"/>
              </a:lnSpc>
              <a:spcBef>
                <a:spcPts val="5"/>
              </a:spcBef>
              <a:tabLst>
                <a:tab pos="356870" algn="l"/>
                <a:tab pos="357505" algn="l"/>
              </a:tabLst>
            </a:pPr>
            <a:r>
              <a:rPr lang="en-US" spc="-15" dirty="0">
                <a:latin typeface="Carlito"/>
                <a:cs typeface="Carlito"/>
              </a:rPr>
              <a:t>Ans: We are not solving any specific problem but are coming up with new mode of investment which can help people earn good returns in short span of time(with-in a year or two when movie releases).</a:t>
            </a:r>
          </a:p>
          <a:p>
            <a:pPr marL="12700">
              <a:lnSpc>
                <a:spcPct val="100000"/>
              </a:lnSpc>
              <a:spcBef>
                <a:spcPts val="5"/>
              </a:spcBef>
              <a:tabLst>
                <a:tab pos="356870" algn="l"/>
                <a:tab pos="357505" algn="l"/>
              </a:tabLst>
            </a:pPr>
            <a:endParaRPr lang="en-US" spc="-15" dirty="0">
              <a:latin typeface="Carlito"/>
              <a:cs typeface="Carlito"/>
            </a:endParaRPr>
          </a:p>
          <a:p>
            <a:pPr marL="12700">
              <a:lnSpc>
                <a:spcPct val="100000"/>
              </a:lnSpc>
              <a:spcBef>
                <a:spcPts val="5"/>
              </a:spcBef>
              <a:tabLst>
                <a:tab pos="356870" algn="l"/>
                <a:tab pos="357505" algn="l"/>
              </a:tabLst>
            </a:pPr>
            <a:r>
              <a:rPr lang="en-US" spc="-15" dirty="0">
                <a:latin typeface="Carlito"/>
                <a:cs typeface="Carlito"/>
              </a:rPr>
              <a:t>Existing hurdle to the feature/business?</a:t>
            </a:r>
          </a:p>
          <a:p>
            <a:pPr marL="12700">
              <a:lnSpc>
                <a:spcPct val="100000"/>
              </a:lnSpc>
              <a:spcBef>
                <a:spcPts val="5"/>
              </a:spcBef>
              <a:tabLst>
                <a:tab pos="356870" algn="l"/>
                <a:tab pos="357505" algn="l"/>
              </a:tabLst>
            </a:pPr>
            <a:r>
              <a:rPr lang="en-US" spc="-15" dirty="0">
                <a:latin typeface="Carlito"/>
                <a:cs typeface="Carlito"/>
              </a:rPr>
              <a:t>Ans: A company name “</a:t>
            </a:r>
            <a:r>
              <a:rPr lang="en-US" spc="-15" dirty="0" err="1">
                <a:latin typeface="Carlito"/>
                <a:cs typeface="Carlito"/>
              </a:rPr>
              <a:t>OneDoor</a:t>
            </a:r>
            <a:r>
              <a:rPr lang="en-US" spc="-15" dirty="0">
                <a:latin typeface="Carlito"/>
                <a:cs typeface="Carlito"/>
              </a:rPr>
              <a:t>” in Santa Barbara has raised </a:t>
            </a:r>
            <a:r>
              <a:rPr lang="en-US" spc="-15" dirty="0" err="1">
                <a:latin typeface="Carlito"/>
                <a:cs typeface="Carlito"/>
              </a:rPr>
              <a:t>approx</a:t>
            </a:r>
            <a:r>
              <a:rPr lang="en-US" spc="-15" dirty="0">
                <a:latin typeface="Carlito"/>
                <a:cs typeface="Carlito"/>
              </a:rPr>
              <a:t> 2 million dollar amount for implementing crowdfunding in Hollywood movies. By far, Indian startups are not working on same because of its low reach to HNI and producers along with no customer base. This gives Kotak a good opportunity due to its high customer base and high value in market 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6634" y="304800"/>
            <a:ext cx="8531556" cy="689291"/>
          </a:xfrm>
          <a:prstGeom prst="rect">
            <a:avLst/>
          </a:prstGeom>
        </p:spPr>
        <p:txBody>
          <a:bodyPr vert="horz" wrap="square" lIns="0" tIns="12065" rIns="0" bIns="0" rtlCol="0">
            <a:spAutoFit/>
          </a:bodyPr>
          <a:lstStyle/>
          <a:p>
            <a:pPr marL="12700">
              <a:lnSpc>
                <a:spcPct val="100000"/>
              </a:lnSpc>
              <a:spcBef>
                <a:spcPts val="95"/>
              </a:spcBef>
            </a:pPr>
            <a:r>
              <a:rPr lang="en-US" sz="4400" spc="-225" dirty="0">
                <a:latin typeface="Trebuchet MS"/>
                <a:cs typeface="Trebuchet MS"/>
              </a:rPr>
              <a:t>Strategic value to Bank</a:t>
            </a:r>
            <a:endParaRPr sz="4400" dirty="0">
              <a:latin typeface="Trebuchet MS"/>
              <a:cs typeface="Trebuchet MS"/>
            </a:endParaRPr>
          </a:p>
        </p:txBody>
      </p:sp>
      <p:sp>
        <p:nvSpPr>
          <p:cNvPr id="5" name="TextBox 4">
            <a:extLst>
              <a:ext uri="{FF2B5EF4-FFF2-40B4-BE49-F238E27FC236}">
                <a16:creationId xmlns:a16="http://schemas.microsoft.com/office/drawing/2014/main" id="{D98337DC-AF5F-4E29-AC80-7420FD604EF8}"/>
              </a:ext>
            </a:extLst>
          </p:cNvPr>
          <p:cNvSpPr txBox="1"/>
          <p:nvPr/>
        </p:nvSpPr>
        <p:spPr>
          <a:xfrm>
            <a:off x="608428" y="1197888"/>
            <a:ext cx="11353800" cy="5909310"/>
          </a:xfrm>
          <a:prstGeom prst="rect">
            <a:avLst/>
          </a:prstGeom>
          <a:noFill/>
        </p:spPr>
        <p:txBody>
          <a:bodyPr wrap="square" rtlCol="0">
            <a:spAutoFit/>
          </a:bodyPr>
          <a:lstStyle/>
          <a:p>
            <a:pPr marL="12700">
              <a:lnSpc>
                <a:spcPct val="100000"/>
              </a:lnSpc>
              <a:spcBef>
                <a:spcPts val="5"/>
              </a:spcBef>
              <a:tabLst>
                <a:tab pos="356870" algn="l"/>
                <a:tab pos="357505" algn="l"/>
              </a:tabLst>
            </a:pPr>
            <a:r>
              <a:rPr lang="en-US" sz="1800" b="1" u="sng" spc="-15" dirty="0">
                <a:latin typeface="Carlito"/>
                <a:cs typeface="Carlito"/>
              </a:rPr>
              <a:t>Feature Importance for Users: </a:t>
            </a:r>
            <a:r>
              <a:rPr lang="en-US" sz="1800" spc="-15" dirty="0">
                <a:latin typeface="Carlito"/>
                <a:cs typeface="Carlito"/>
              </a:rPr>
              <a:t>The user will get new set of options like movies, web-series, TV-shows and all possible data related to it for investing apart from existing way of investment. Entertainment industry has grown multi-folds in recent years with better scripts, visual effects, real-life stories, highly qualified and visionary directors along with some of the best talent across India which includes regional cinema’s as well. OTT platforms have increased and so does the consumer in the same.</a:t>
            </a:r>
          </a:p>
          <a:p>
            <a:pPr marL="12700">
              <a:lnSpc>
                <a:spcPct val="100000"/>
              </a:lnSpc>
              <a:spcBef>
                <a:spcPts val="5"/>
              </a:spcBef>
              <a:tabLst>
                <a:tab pos="356870" algn="l"/>
                <a:tab pos="357505" algn="l"/>
              </a:tabLst>
            </a:pPr>
            <a:r>
              <a:rPr lang="en-US" spc="-15" dirty="0">
                <a:latin typeface="Carlito"/>
                <a:cs typeface="Carlito"/>
              </a:rPr>
              <a:t>Ex: Paid subscriber of an OTT platform called </a:t>
            </a:r>
            <a:r>
              <a:rPr lang="en-US" spc="-15" dirty="0" err="1">
                <a:latin typeface="Carlito"/>
                <a:cs typeface="Carlito"/>
              </a:rPr>
              <a:t>SonyLiv</a:t>
            </a:r>
            <a:r>
              <a:rPr lang="en-US" spc="-15" dirty="0">
                <a:latin typeface="Carlito"/>
                <a:cs typeface="Carlito"/>
              </a:rPr>
              <a:t> jumped by 700% when it released a series called “The Harshad Mehta”. </a:t>
            </a:r>
          </a:p>
          <a:p>
            <a:pPr marL="12700">
              <a:lnSpc>
                <a:spcPct val="100000"/>
              </a:lnSpc>
              <a:spcBef>
                <a:spcPts val="5"/>
              </a:spcBef>
              <a:tabLst>
                <a:tab pos="356870" algn="l"/>
                <a:tab pos="357505" algn="l"/>
              </a:tabLst>
            </a:pPr>
            <a:r>
              <a:rPr lang="en-US" spc="-15" dirty="0">
                <a:latin typeface="Carlito"/>
                <a:cs typeface="Carlito"/>
              </a:rPr>
              <a:t>Guessing an approximate value of 200 crore plus which the series would have been profited.</a:t>
            </a:r>
          </a:p>
          <a:p>
            <a:pPr marL="12700">
              <a:lnSpc>
                <a:spcPct val="100000"/>
              </a:lnSpc>
              <a:spcBef>
                <a:spcPts val="5"/>
              </a:spcBef>
              <a:tabLst>
                <a:tab pos="356870" algn="l"/>
                <a:tab pos="357505" algn="l"/>
              </a:tabLst>
            </a:pPr>
            <a:endParaRPr lang="en-US" sz="1800" spc="-15" dirty="0">
              <a:latin typeface="Carlito"/>
              <a:cs typeface="Carlito"/>
            </a:endParaRPr>
          </a:p>
          <a:p>
            <a:pPr marL="12700">
              <a:lnSpc>
                <a:spcPct val="100000"/>
              </a:lnSpc>
              <a:spcBef>
                <a:spcPts val="5"/>
              </a:spcBef>
              <a:tabLst>
                <a:tab pos="356870" algn="l"/>
                <a:tab pos="357505" algn="l"/>
              </a:tabLst>
            </a:pPr>
            <a:r>
              <a:rPr lang="en-US" sz="1800" b="1" u="sng" spc="-15" dirty="0">
                <a:latin typeface="Carlito"/>
                <a:cs typeface="Carlito"/>
              </a:rPr>
              <a:t>Feature Importance for Kotak Banking App:</a:t>
            </a:r>
            <a:r>
              <a:rPr lang="en-US" sz="1800" b="1" spc="-15" dirty="0">
                <a:latin typeface="Carlito"/>
                <a:cs typeface="Carlito"/>
              </a:rPr>
              <a:t> </a:t>
            </a:r>
            <a:r>
              <a:rPr lang="en-US" sz="1800" spc="-15" dirty="0">
                <a:latin typeface="Carlito"/>
                <a:cs typeface="Carlito"/>
              </a:rPr>
              <a:t> Kotak mobile banking app already have a 1 crore plus app using customer which can become a ready made investor for new movie, series or TV shows project. </a:t>
            </a:r>
          </a:p>
          <a:p>
            <a:pPr marL="12700">
              <a:lnSpc>
                <a:spcPct val="100000"/>
              </a:lnSpc>
              <a:spcBef>
                <a:spcPts val="5"/>
              </a:spcBef>
              <a:tabLst>
                <a:tab pos="356870" algn="l"/>
                <a:tab pos="357505" algn="l"/>
              </a:tabLst>
            </a:pPr>
            <a:r>
              <a:rPr lang="en-US" sz="1800" u="sng" spc="-15" dirty="0">
                <a:latin typeface="Carlito"/>
                <a:cs typeface="Carlito"/>
              </a:rPr>
              <a:t>App Growth projections post releasing this feature:</a:t>
            </a:r>
          </a:p>
          <a:p>
            <a:pPr marL="12700">
              <a:lnSpc>
                <a:spcPct val="100000"/>
              </a:lnSpc>
              <a:spcBef>
                <a:spcPts val="5"/>
              </a:spcBef>
              <a:tabLst>
                <a:tab pos="356870" algn="l"/>
                <a:tab pos="357505" algn="l"/>
              </a:tabLst>
            </a:pPr>
            <a:r>
              <a:rPr lang="en-US" sz="1800" spc="-15" dirty="0">
                <a:latin typeface="Carlito"/>
                <a:cs typeface="Carlito"/>
              </a:rPr>
              <a:t>a) </a:t>
            </a:r>
            <a:r>
              <a:rPr lang="en-US" spc="-15" dirty="0">
                <a:latin typeface="Carlito"/>
                <a:cs typeface="Carlito"/>
              </a:rPr>
              <a:t>We can predict increase in customers from the age group of 18-25 years who might not have bank account at all or can have account in some other bank.</a:t>
            </a:r>
          </a:p>
          <a:p>
            <a:pPr marL="12700">
              <a:lnSpc>
                <a:spcPct val="100000"/>
              </a:lnSpc>
              <a:spcBef>
                <a:spcPts val="5"/>
              </a:spcBef>
              <a:tabLst>
                <a:tab pos="356870" algn="l"/>
                <a:tab pos="357505" algn="l"/>
              </a:tabLst>
            </a:pPr>
            <a:r>
              <a:rPr lang="en-US" sz="1800" spc="-15" dirty="0">
                <a:latin typeface="Carlito"/>
                <a:cs typeface="Carlito"/>
              </a:rPr>
              <a:t>b) </a:t>
            </a:r>
            <a:r>
              <a:rPr lang="en-US" spc="-15" dirty="0">
                <a:latin typeface="Carlito"/>
                <a:cs typeface="Carlito"/>
              </a:rPr>
              <a:t>Customer retention and repetition on using app will increase for checking new movie project listed and its associated opportunities.</a:t>
            </a:r>
          </a:p>
          <a:p>
            <a:pPr marL="12700">
              <a:lnSpc>
                <a:spcPct val="100000"/>
              </a:lnSpc>
              <a:spcBef>
                <a:spcPts val="5"/>
              </a:spcBef>
              <a:tabLst>
                <a:tab pos="356870" algn="l"/>
                <a:tab pos="357505" algn="l"/>
              </a:tabLst>
            </a:pPr>
            <a:r>
              <a:rPr lang="en-US" spc="-15" dirty="0">
                <a:latin typeface="Carlito"/>
                <a:cs typeface="Carlito"/>
              </a:rPr>
              <a:t>c) Simplifying investment for both the parties(investors &amp; producers) will help bank to sell other banking services and increase its portfolio by multi-folds.</a:t>
            </a:r>
          </a:p>
          <a:p>
            <a:pPr marL="12700">
              <a:lnSpc>
                <a:spcPct val="100000"/>
              </a:lnSpc>
              <a:spcBef>
                <a:spcPts val="5"/>
              </a:spcBef>
              <a:tabLst>
                <a:tab pos="356870" algn="l"/>
                <a:tab pos="357505" algn="l"/>
              </a:tabLst>
            </a:pPr>
            <a:r>
              <a:rPr lang="en-US" spc="-15" dirty="0">
                <a:latin typeface="Carlito"/>
                <a:cs typeface="Carlito"/>
              </a:rPr>
              <a:t>d) Analyzing customer behavior through this feature will help Kotak team take best decision to sell credit card, loans or BNPL services to the customer.</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84E6-1195-4A3C-B2B4-A38AA55CEF16}"/>
              </a:ext>
            </a:extLst>
          </p:cNvPr>
          <p:cNvSpPr>
            <a:spLocks noGrp="1"/>
          </p:cNvSpPr>
          <p:nvPr>
            <p:ph type="title"/>
          </p:nvPr>
        </p:nvSpPr>
        <p:spPr>
          <a:xfrm>
            <a:off x="83185" y="152400"/>
            <a:ext cx="6851015" cy="533400"/>
          </a:xfrm>
        </p:spPr>
        <p:txBody>
          <a:bodyPr/>
          <a:lstStyle/>
          <a:p>
            <a:r>
              <a:rPr lang="en-US" dirty="0"/>
              <a:t>KPI of the Project(Product and Business)</a:t>
            </a:r>
            <a:endParaRPr lang="en-IN" dirty="0"/>
          </a:p>
        </p:txBody>
      </p:sp>
      <p:sp>
        <p:nvSpPr>
          <p:cNvPr id="4" name="Oval 3">
            <a:extLst>
              <a:ext uri="{FF2B5EF4-FFF2-40B4-BE49-F238E27FC236}">
                <a16:creationId xmlns:a16="http://schemas.microsoft.com/office/drawing/2014/main" id="{925E3F6A-0419-43BF-AA24-C684A0E5F2D7}"/>
              </a:ext>
            </a:extLst>
          </p:cNvPr>
          <p:cNvSpPr/>
          <p:nvPr/>
        </p:nvSpPr>
        <p:spPr>
          <a:xfrm>
            <a:off x="4914900" y="2833468"/>
            <a:ext cx="2362200" cy="158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32BB8C89-B8E2-4981-812E-D5033B54764D}"/>
              </a:ext>
            </a:extLst>
          </p:cNvPr>
          <p:cNvCxnSpPr>
            <a:stCxn id="4" idx="0"/>
            <a:endCxn id="4" idx="4"/>
          </p:cNvCxnSpPr>
          <p:nvPr/>
        </p:nvCxnSpPr>
        <p:spPr>
          <a:xfrm>
            <a:off x="6096000" y="2833468"/>
            <a:ext cx="0" cy="1585467"/>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BB2EB928-E104-4816-A7B3-9EEA8E7F0490}"/>
              </a:ext>
            </a:extLst>
          </p:cNvPr>
          <p:cNvSpPr txBox="1"/>
          <p:nvPr/>
        </p:nvSpPr>
        <p:spPr>
          <a:xfrm>
            <a:off x="5042471" y="3411974"/>
            <a:ext cx="990600" cy="369332"/>
          </a:xfrm>
          <a:prstGeom prst="rect">
            <a:avLst/>
          </a:prstGeom>
          <a:noFill/>
        </p:spPr>
        <p:txBody>
          <a:bodyPr wrap="square" rtlCol="0">
            <a:spAutoFit/>
          </a:bodyPr>
          <a:lstStyle/>
          <a:p>
            <a:r>
              <a:rPr lang="en-US" dirty="0"/>
              <a:t>Product</a:t>
            </a:r>
            <a:endParaRPr lang="en-IN" dirty="0"/>
          </a:p>
        </p:txBody>
      </p:sp>
      <p:sp>
        <p:nvSpPr>
          <p:cNvPr id="8" name="TextBox 7">
            <a:extLst>
              <a:ext uri="{FF2B5EF4-FFF2-40B4-BE49-F238E27FC236}">
                <a16:creationId xmlns:a16="http://schemas.microsoft.com/office/drawing/2014/main" id="{2EB5990C-195E-4445-B4EC-EC1BF6DC5DB8}"/>
              </a:ext>
            </a:extLst>
          </p:cNvPr>
          <p:cNvSpPr txBox="1"/>
          <p:nvPr/>
        </p:nvSpPr>
        <p:spPr>
          <a:xfrm>
            <a:off x="6188238" y="3429000"/>
            <a:ext cx="990600" cy="369332"/>
          </a:xfrm>
          <a:prstGeom prst="rect">
            <a:avLst/>
          </a:prstGeom>
          <a:noFill/>
        </p:spPr>
        <p:txBody>
          <a:bodyPr wrap="square" rtlCol="0">
            <a:spAutoFit/>
          </a:bodyPr>
          <a:lstStyle/>
          <a:p>
            <a:r>
              <a:rPr lang="en-US" dirty="0"/>
              <a:t>Business</a:t>
            </a:r>
            <a:endParaRPr lang="en-IN" dirty="0"/>
          </a:p>
        </p:txBody>
      </p:sp>
      <p:cxnSp>
        <p:nvCxnSpPr>
          <p:cNvPr id="11" name="Straight Arrow Connector 10">
            <a:extLst>
              <a:ext uri="{FF2B5EF4-FFF2-40B4-BE49-F238E27FC236}">
                <a16:creationId xmlns:a16="http://schemas.microsoft.com/office/drawing/2014/main" id="{2FCCB468-B8B7-46A9-ABA8-C1991107E58B}"/>
              </a:ext>
            </a:extLst>
          </p:cNvPr>
          <p:cNvCxnSpPr>
            <a:cxnSpLocks/>
          </p:cNvCxnSpPr>
          <p:nvPr/>
        </p:nvCxnSpPr>
        <p:spPr>
          <a:xfrm flipH="1" flipV="1">
            <a:off x="4038602" y="1447801"/>
            <a:ext cx="1873198" cy="13646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416B9EB-4D3E-4B86-B6CE-39648035460D}"/>
              </a:ext>
            </a:extLst>
          </p:cNvPr>
          <p:cNvCxnSpPr>
            <a:cxnSpLocks/>
            <a:stCxn id="4" idx="1"/>
          </p:cNvCxnSpPr>
          <p:nvPr/>
        </p:nvCxnSpPr>
        <p:spPr>
          <a:xfrm flipH="1" flipV="1">
            <a:off x="2744947" y="2373792"/>
            <a:ext cx="2515889" cy="6918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6A6B37AB-270E-4E48-95D2-7F565AE1FC4A}"/>
              </a:ext>
            </a:extLst>
          </p:cNvPr>
          <p:cNvCxnSpPr>
            <a:cxnSpLocks/>
            <a:stCxn id="4" idx="2"/>
          </p:cNvCxnSpPr>
          <p:nvPr/>
        </p:nvCxnSpPr>
        <p:spPr>
          <a:xfrm flipH="1">
            <a:off x="2667000" y="3626202"/>
            <a:ext cx="22479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8F2F3738-1D8D-4FA0-B0C5-16EDEA5190EF}"/>
              </a:ext>
            </a:extLst>
          </p:cNvPr>
          <p:cNvCxnSpPr>
            <a:cxnSpLocks/>
            <a:stCxn id="4" idx="3"/>
          </p:cNvCxnSpPr>
          <p:nvPr/>
        </p:nvCxnSpPr>
        <p:spPr>
          <a:xfrm flipH="1">
            <a:off x="2667000" y="4186749"/>
            <a:ext cx="2593836" cy="10265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97A1DDE0-49AD-4BAB-B15B-947C46F29125}"/>
              </a:ext>
            </a:extLst>
          </p:cNvPr>
          <p:cNvCxnSpPr>
            <a:cxnSpLocks/>
          </p:cNvCxnSpPr>
          <p:nvPr/>
        </p:nvCxnSpPr>
        <p:spPr>
          <a:xfrm flipH="1">
            <a:off x="4410374" y="4359812"/>
            <a:ext cx="1418539" cy="1414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A41C86E-7349-4045-880E-2FCD1F8D4C77}"/>
              </a:ext>
            </a:extLst>
          </p:cNvPr>
          <p:cNvCxnSpPr>
            <a:cxnSpLocks/>
          </p:cNvCxnSpPr>
          <p:nvPr/>
        </p:nvCxnSpPr>
        <p:spPr>
          <a:xfrm flipV="1">
            <a:off x="6868235" y="2278182"/>
            <a:ext cx="2199565" cy="7386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09AD4C1F-DA55-4198-9569-B73B50257D9C}"/>
              </a:ext>
            </a:extLst>
          </p:cNvPr>
          <p:cNvCxnSpPr>
            <a:cxnSpLocks/>
          </p:cNvCxnSpPr>
          <p:nvPr/>
        </p:nvCxnSpPr>
        <p:spPr>
          <a:xfrm>
            <a:off x="7271075" y="3611420"/>
            <a:ext cx="2101525" cy="270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210D178E-A909-4821-8361-048F60B376E2}"/>
              </a:ext>
            </a:extLst>
          </p:cNvPr>
          <p:cNvCxnSpPr>
            <a:cxnSpLocks/>
          </p:cNvCxnSpPr>
          <p:nvPr/>
        </p:nvCxnSpPr>
        <p:spPr>
          <a:xfrm>
            <a:off x="7043997" y="4096345"/>
            <a:ext cx="2481003" cy="7804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847143F9-46CE-4AD6-9BA4-BA98F8D81409}"/>
              </a:ext>
            </a:extLst>
          </p:cNvPr>
          <p:cNvCxnSpPr>
            <a:cxnSpLocks/>
          </p:cNvCxnSpPr>
          <p:nvPr/>
        </p:nvCxnSpPr>
        <p:spPr>
          <a:xfrm>
            <a:off x="6473991" y="4367460"/>
            <a:ext cx="1307635" cy="14064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0BC8A1B1-0125-43FB-9D1D-3DB58A54F8AC}"/>
              </a:ext>
            </a:extLst>
          </p:cNvPr>
          <p:cNvCxnSpPr>
            <a:cxnSpLocks/>
          </p:cNvCxnSpPr>
          <p:nvPr/>
        </p:nvCxnSpPr>
        <p:spPr>
          <a:xfrm flipV="1">
            <a:off x="6330489" y="1226177"/>
            <a:ext cx="2162547" cy="15742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Oval 47">
            <a:extLst>
              <a:ext uri="{FF2B5EF4-FFF2-40B4-BE49-F238E27FC236}">
                <a16:creationId xmlns:a16="http://schemas.microsoft.com/office/drawing/2014/main" id="{87A340A9-9BB8-4660-B057-81853D1C844C}"/>
              </a:ext>
            </a:extLst>
          </p:cNvPr>
          <p:cNvSpPr/>
          <p:nvPr/>
        </p:nvSpPr>
        <p:spPr>
          <a:xfrm>
            <a:off x="1702411" y="698361"/>
            <a:ext cx="2348047" cy="1081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usage KPI’s</a:t>
            </a:r>
            <a:endParaRPr lang="en-IN" dirty="0"/>
          </a:p>
        </p:txBody>
      </p:sp>
      <p:sp>
        <p:nvSpPr>
          <p:cNvPr id="49" name="Oval 48">
            <a:extLst>
              <a:ext uri="{FF2B5EF4-FFF2-40B4-BE49-F238E27FC236}">
                <a16:creationId xmlns:a16="http://schemas.microsoft.com/office/drawing/2014/main" id="{CE823F9E-BCCD-4BE9-B0D3-DEA677EE1827}"/>
              </a:ext>
            </a:extLst>
          </p:cNvPr>
          <p:cNvSpPr/>
          <p:nvPr/>
        </p:nvSpPr>
        <p:spPr>
          <a:xfrm>
            <a:off x="325034" y="1792620"/>
            <a:ext cx="2348047" cy="1162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Quality KPI’s</a:t>
            </a:r>
            <a:endParaRPr lang="en-IN" dirty="0"/>
          </a:p>
        </p:txBody>
      </p:sp>
      <p:sp>
        <p:nvSpPr>
          <p:cNvPr id="50" name="Oval 49">
            <a:extLst>
              <a:ext uri="{FF2B5EF4-FFF2-40B4-BE49-F238E27FC236}">
                <a16:creationId xmlns:a16="http://schemas.microsoft.com/office/drawing/2014/main" id="{527E86D1-7DB5-4449-8F99-336B2FEDE4AD}"/>
              </a:ext>
            </a:extLst>
          </p:cNvPr>
          <p:cNvSpPr/>
          <p:nvPr/>
        </p:nvSpPr>
        <p:spPr>
          <a:xfrm>
            <a:off x="315109" y="3188497"/>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to X</a:t>
            </a:r>
            <a:endParaRPr lang="en-IN" dirty="0"/>
          </a:p>
        </p:txBody>
      </p:sp>
      <p:sp>
        <p:nvSpPr>
          <p:cNvPr id="52" name="Oval 51">
            <a:extLst>
              <a:ext uri="{FF2B5EF4-FFF2-40B4-BE49-F238E27FC236}">
                <a16:creationId xmlns:a16="http://schemas.microsoft.com/office/drawing/2014/main" id="{FC3FF597-E993-4CB8-8A44-B2AEC3FDB40D}"/>
              </a:ext>
            </a:extLst>
          </p:cNvPr>
          <p:cNvSpPr/>
          <p:nvPr/>
        </p:nvSpPr>
        <p:spPr>
          <a:xfrm>
            <a:off x="358485" y="4710323"/>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tickets on product &amp; escalation</a:t>
            </a:r>
            <a:endParaRPr lang="en-IN" dirty="0"/>
          </a:p>
        </p:txBody>
      </p:sp>
      <p:sp>
        <p:nvSpPr>
          <p:cNvPr id="53" name="Oval 52">
            <a:extLst>
              <a:ext uri="{FF2B5EF4-FFF2-40B4-BE49-F238E27FC236}">
                <a16:creationId xmlns:a16="http://schemas.microsoft.com/office/drawing/2014/main" id="{44274310-D6E4-4D0B-B608-4A22A970B17A}"/>
              </a:ext>
            </a:extLst>
          </p:cNvPr>
          <p:cNvSpPr/>
          <p:nvPr/>
        </p:nvSpPr>
        <p:spPr>
          <a:xfrm>
            <a:off x="2292288" y="5646491"/>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Defect rate</a:t>
            </a:r>
            <a:endParaRPr lang="en-IN" dirty="0"/>
          </a:p>
        </p:txBody>
      </p:sp>
      <p:sp>
        <p:nvSpPr>
          <p:cNvPr id="55" name="Oval 54">
            <a:extLst>
              <a:ext uri="{FF2B5EF4-FFF2-40B4-BE49-F238E27FC236}">
                <a16:creationId xmlns:a16="http://schemas.microsoft.com/office/drawing/2014/main" id="{B0EA10CE-1933-4B05-8434-0C9BA0692F4D}"/>
              </a:ext>
            </a:extLst>
          </p:cNvPr>
          <p:cNvSpPr/>
          <p:nvPr/>
        </p:nvSpPr>
        <p:spPr>
          <a:xfrm>
            <a:off x="7763047" y="5533338"/>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Monthly users</a:t>
            </a:r>
            <a:endParaRPr lang="en-IN" dirty="0"/>
          </a:p>
        </p:txBody>
      </p:sp>
      <p:sp>
        <p:nvSpPr>
          <p:cNvPr id="57" name="Oval 56">
            <a:extLst>
              <a:ext uri="{FF2B5EF4-FFF2-40B4-BE49-F238E27FC236}">
                <a16:creationId xmlns:a16="http://schemas.microsoft.com/office/drawing/2014/main" id="{CDD0C818-8E58-463A-97FE-948F630F3B2C}"/>
              </a:ext>
            </a:extLst>
          </p:cNvPr>
          <p:cNvSpPr/>
          <p:nvPr/>
        </p:nvSpPr>
        <p:spPr>
          <a:xfrm>
            <a:off x="9585615" y="4470517"/>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Promoter score</a:t>
            </a:r>
            <a:endParaRPr lang="en-IN" dirty="0"/>
          </a:p>
        </p:txBody>
      </p:sp>
      <p:sp>
        <p:nvSpPr>
          <p:cNvPr id="59" name="Oval 58">
            <a:extLst>
              <a:ext uri="{FF2B5EF4-FFF2-40B4-BE49-F238E27FC236}">
                <a16:creationId xmlns:a16="http://schemas.microsoft.com/office/drawing/2014/main" id="{8CF333A7-82F3-4252-927E-236D068FF6A4}"/>
              </a:ext>
            </a:extLst>
          </p:cNvPr>
          <p:cNvSpPr/>
          <p:nvPr/>
        </p:nvSpPr>
        <p:spPr>
          <a:xfrm>
            <a:off x="9525000" y="3052822"/>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counts</a:t>
            </a:r>
            <a:endParaRPr lang="en-IN" dirty="0"/>
          </a:p>
        </p:txBody>
      </p:sp>
      <p:sp>
        <p:nvSpPr>
          <p:cNvPr id="60" name="Oval 59">
            <a:extLst>
              <a:ext uri="{FF2B5EF4-FFF2-40B4-BE49-F238E27FC236}">
                <a16:creationId xmlns:a16="http://schemas.microsoft.com/office/drawing/2014/main" id="{2E23EE4E-5E18-429B-B78E-CACFB3DADB42}"/>
              </a:ext>
            </a:extLst>
          </p:cNvPr>
          <p:cNvSpPr/>
          <p:nvPr/>
        </p:nvSpPr>
        <p:spPr>
          <a:xfrm>
            <a:off x="9092941" y="1682834"/>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 Position</a:t>
            </a:r>
            <a:endParaRPr lang="en-IN" dirty="0"/>
          </a:p>
        </p:txBody>
      </p:sp>
      <p:sp>
        <p:nvSpPr>
          <p:cNvPr id="61" name="Oval 60">
            <a:extLst>
              <a:ext uri="{FF2B5EF4-FFF2-40B4-BE49-F238E27FC236}">
                <a16:creationId xmlns:a16="http://schemas.microsoft.com/office/drawing/2014/main" id="{1E1305AE-5A0B-49B6-A70F-74BBBA8881E8}"/>
              </a:ext>
            </a:extLst>
          </p:cNvPr>
          <p:cNvSpPr/>
          <p:nvPr/>
        </p:nvSpPr>
        <p:spPr>
          <a:xfrm>
            <a:off x="8595296" y="419100"/>
            <a:ext cx="2247900" cy="117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Performance </a:t>
            </a:r>
            <a:endParaRPr lang="en-IN" dirty="0"/>
          </a:p>
        </p:txBody>
      </p:sp>
    </p:spTree>
    <p:extLst>
      <p:ext uri="{BB962C8B-B14F-4D97-AF65-F5344CB8AC3E}">
        <p14:creationId xmlns:p14="http://schemas.microsoft.com/office/powerpoint/2010/main" val="351791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0871-47F1-4820-805F-4AFCE8549B1A}"/>
              </a:ext>
            </a:extLst>
          </p:cNvPr>
          <p:cNvSpPr>
            <a:spLocks noGrp="1"/>
          </p:cNvSpPr>
          <p:nvPr>
            <p:ph type="title"/>
          </p:nvPr>
        </p:nvSpPr>
        <p:spPr>
          <a:xfrm>
            <a:off x="152400" y="1"/>
            <a:ext cx="2514600" cy="533400"/>
          </a:xfrm>
        </p:spPr>
        <p:txBody>
          <a:bodyPr/>
          <a:lstStyle/>
          <a:p>
            <a:r>
              <a:rPr lang="en-US" dirty="0"/>
              <a:t>Product KPI’s</a:t>
            </a:r>
            <a:endParaRPr lang="en-IN" dirty="0"/>
          </a:p>
        </p:txBody>
      </p:sp>
      <p:sp>
        <p:nvSpPr>
          <p:cNvPr id="3" name="Text Placeholder 2">
            <a:extLst>
              <a:ext uri="{FF2B5EF4-FFF2-40B4-BE49-F238E27FC236}">
                <a16:creationId xmlns:a16="http://schemas.microsoft.com/office/drawing/2014/main" id="{68340100-66D5-4159-8C72-F9F81D67DDF1}"/>
              </a:ext>
            </a:extLst>
          </p:cNvPr>
          <p:cNvSpPr>
            <a:spLocks noGrp="1"/>
          </p:cNvSpPr>
          <p:nvPr>
            <p:ph type="body" idx="1"/>
          </p:nvPr>
        </p:nvSpPr>
        <p:spPr>
          <a:xfrm>
            <a:off x="152399" y="533402"/>
            <a:ext cx="5743135" cy="6324598"/>
          </a:xfrm>
        </p:spPr>
        <p:style>
          <a:lnRef idx="0">
            <a:schemeClr val="accent2"/>
          </a:lnRef>
          <a:fillRef idx="3">
            <a:schemeClr val="accent2"/>
          </a:fillRef>
          <a:effectRef idx="3">
            <a:schemeClr val="accent2"/>
          </a:effectRef>
          <a:fontRef idx="minor">
            <a:schemeClr val="lt1"/>
          </a:fontRef>
        </p:style>
        <p:txBody>
          <a:bodyPr/>
          <a:lstStyle/>
          <a:p>
            <a:r>
              <a:rPr lang="en-US" u="sng" dirty="0">
                <a:solidFill>
                  <a:schemeClr val="bg1"/>
                </a:solidFill>
              </a:rPr>
              <a:t>Product usage KPI’s: </a:t>
            </a:r>
            <a:r>
              <a:rPr lang="en-US" dirty="0">
                <a:solidFill>
                  <a:schemeClr val="bg1"/>
                </a:solidFill>
              </a:rPr>
              <a:t> The product usage KPI’s will help understand how the product is performing within existing and new investors. The more you track and report in this space, the better informed you will be about where and how to improve the product.</a:t>
            </a:r>
          </a:p>
          <a:p>
            <a:endParaRPr lang="en-US" dirty="0">
              <a:solidFill>
                <a:schemeClr val="bg1"/>
              </a:solidFill>
            </a:endParaRPr>
          </a:p>
          <a:p>
            <a:r>
              <a:rPr lang="en-IN" u="sng" dirty="0">
                <a:solidFill>
                  <a:schemeClr val="bg1"/>
                </a:solidFill>
              </a:rPr>
              <a:t>Product Quality KPI’s : </a:t>
            </a:r>
            <a:r>
              <a:rPr lang="en-IN" dirty="0">
                <a:solidFill>
                  <a:schemeClr val="bg1"/>
                </a:solidFill>
              </a:rPr>
              <a:t>To maintain a trade-off between Product quality and Delivery timeliness. </a:t>
            </a:r>
            <a:r>
              <a:rPr lang="en-US" dirty="0">
                <a:solidFill>
                  <a:schemeClr val="bg1"/>
                </a:solidFill>
              </a:rPr>
              <a:t>It's more likely for an unhappy customer to jump on social media before an organization has a chance to try and fix the problem, so ensuring that quality control is tracked can minimize this.</a:t>
            </a:r>
          </a:p>
          <a:p>
            <a:endParaRPr lang="en-US" dirty="0">
              <a:solidFill>
                <a:schemeClr val="bg1"/>
              </a:solidFill>
            </a:endParaRPr>
          </a:p>
          <a:p>
            <a:r>
              <a:rPr lang="en-US" u="sng" dirty="0">
                <a:solidFill>
                  <a:schemeClr val="bg1"/>
                </a:solidFill>
              </a:rPr>
              <a:t>Time to X: </a:t>
            </a:r>
            <a:r>
              <a:rPr lang="en-US" dirty="0">
                <a:solidFill>
                  <a:schemeClr val="bg1"/>
                </a:solidFill>
              </a:rPr>
              <a:t>Measuring how long it takes for users to perform a certain action on feature implemented can help understand how they interact with that process. slower 'time to x' will indicate friction and usually increase support requirements.</a:t>
            </a:r>
          </a:p>
          <a:p>
            <a:endParaRPr lang="en-US" dirty="0">
              <a:solidFill>
                <a:schemeClr val="bg1"/>
              </a:solidFill>
            </a:endParaRPr>
          </a:p>
          <a:p>
            <a:r>
              <a:rPr lang="en-US" u="sng" dirty="0">
                <a:solidFill>
                  <a:schemeClr val="bg1"/>
                </a:solidFill>
              </a:rPr>
              <a:t>Support ticket on Product &amp; escalation: </a:t>
            </a:r>
            <a:r>
              <a:rPr lang="en-US" dirty="0">
                <a:solidFill>
                  <a:schemeClr val="bg1"/>
                </a:solidFill>
              </a:rPr>
              <a:t>Will help in understanding blocker bugs on user </a:t>
            </a:r>
            <a:r>
              <a:rPr lang="en-US" dirty="0" err="1">
                <a:solidFill>
                  <a:schemeClr val="bg1"/>
                </a:solidFill>
              </a:rPr>
              <a:t>behaviour</a:t>
            </a:r>
            <a:r>
              <a:rPr lang="en-US" dirty="0">
                <a:solidFill>
                  <a:schemeClr val="bg1"/>
                </a:solidFill>
              </a:rPr>
              <a:t>.</a:t>
            </a:r>
          </a:p>
          <a:p>
            <a:endParaRPr lang="en-US" dirty="0">
              <a:solidFill>
                <a:schemeClr val="bg1"/>
              </a:solidFill>
            </a:endParaRPr>
          </a:p>
          <a:p>
            <a:r>
              <a:rPr lang="en-US" u="sng" dirty="0">
                <a:solidFill>
                  <a:schemeClr val="bg1"/>
                </a:solidFill>
              </a:rPr>
              <a:t>Product defect rate:</a:t>
            </a:r>
            <a:r>
              <a:rPr lang="en-US" dirty="0">
                <a:solidFill>
                  <a:schemeClr val="bg1"/>
                </a:solidFill>
              </a:rPr>
              <a:t> Number of users divided by frequency of bugs</a:t>
            </a:r>
          </a:p>
          <a:p>
            <a:endParaRPr lang="en-IN" dirty="0"/>
          </a:p>
        </p:txBody>
      </p:sp>
      <p:sp>
        <p:nvSpPr>
          <p:cNvPr id="4" name="TextBox 3">
            <a:extLst>
              <a:ext uri="{FF2B5EF4-FFF2-40B4-BE49-F238E27FC236}">
                <a16:creationId xmlns:a16="http://schemas.microsoft.com/office/drawing/2014/main" id="{5C7D206D-DEC7-4EFF-BF74-47C0C87B8C56}"/>
              </a:ext>
            </a:extLst>
          </p:cNvPr>
          <p:cNvSpPr txBox="1"/>
          <p:nvPr/>
        </p:nvSpPr>
        <p:spPr>
          <a:xfrm>
            <a:off x="6095999" y="522850"/>
            <a:ext cx="6096001" cy="646330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u="sng" dirty="0"/>
              <a:t>Business Performance</a:t>
            </a:r>
            <a:r>
              <a:rPr lang="en-IN" dirty="0"/>
              <a:t> : To check rise in customers post feature on prod along with other metrics like customer engagement, retention, customer lifetime value, customer visiting frequency, customer ratings, investment patterns and profit rise due to addition of </a:t>
            </a:r>
            <a:r>
              <a:rPr lang="en-IN" dirty="0" err="1"/>
              <a:t>Inmovies</a:t>
            </a:r>
            <a:r>
              <a:rPr lang="en-IN" dirty="0"/>
              <a:t>.</a:t>
            </a:r>
          </a:p>
          <a:p>
            <a:endParaRPr lang="en-IN" u="sng" dirty="0"/>
          </a:p>
          <a:p>
            <a:r>
              <a:rPr lang="en-US" u="sng" dirty="0"/>
              <a:t>Market Position:</a:t>
            </a:r>
            <a:r>
              <a:rPr lang="en-US" dirty="0"/>
              <a:t> To check increase in market share of Kotak banking app with ratio in customer increase after release of </a:t>
            </a:r>
            <a:r>
              <a:rPr lang="en-US" dirty="0" err="1"/>
              <a:t>Inmovies</a:t>
            </a:r>
            <a:r>
              <a:rPr lang="en-US" dirty="0"/>
              <a:t>. Also check ratio of customer signing-in due to </a:t>
            </a:r>
            <a:r>
              <a:rPr lang="en-US" dirty="0" err="1"/>
              <a:t>Inmovies</a:t>
            </a:r>
            <a:r>
              <a:rPr lang="en-US" dirty="0"/>
              <a:t> compared to other services to know the market position of </a:t>
            </a:r>
            <a:r>
              <a:rPr lang="en-US" dirty="0" err="1"/>
              <a:t>Inmovies</a:t>
            </a:r>
            <a:r>
              <a:rPr lang="en-US" dirty="0"/>
              <a:t> as a feature.</a:t>
            </a:r>
          </a:p>
          <a:p>
            <a:endParaRPr lang="en-US" u="sng" dirty="0"/>
          </a:p>
          <a:p>
            <a:r>
              <a:rPr lang="en-US" u="sng" dirty="0"/>
              <a:t>Customer counts:</a:t>
            </a:r>
            <a:r>
              <a:rPr lang="en-US" dirty="0"/>
              <a:t> This metric can be used to measure the addition of new customer due to </a:t>
            </a:r>
            <a:r>
              <a:rPr lang="en-US" dirty="0" err="1"/>
              <a:t>Inmovies</a:t>
            </a:r>
            <a:r>
              <a:rPr lang="en-US" dirty="0"/>
              <a:t> feature. Plus </a:t>
            </a:r>
            <a:r>
              <a:rPr lang="en-US" dirty="0" err="1"/>
              <a:t>behaviour</a:t>
            </a:r>
            <a:r>
              <a:rPr lang="en-US" dirty="0"/>
              <a:t> of existing user on the added feature. Customer time spent on feature and customer buying other service when visiting the </a:t>
            </a:r>
            <a:r>
              <a:rPr lang="en-US" dirty="0" err="1"/>
              <a:t>Inmovies</a:t>
            </a:r>
            <a:r>
              <a:rPr lang="en-US" dirty="0"/>
              <a:t> feature will also be considered.</a:t>
            </a:r>
          </a:p>
          <a:p>
            <a:endParaRPr lang="en-US" u="sng" dirty="0"/>
          </a:p>
          <a:p>
            <a:r>
              <a:rPr lang="en-US" u="sng" dirty="0"/>
              <a:t>Net Promoter score:</a:t>
            </a:r>
            <a:r>
              <a:rPr lang="en-US" dirty="0"/>
              <a:t> The NPS helps in understanding customer ratings and comments from them for the new and related feature.</a:t>
            </a:r>
          </a:p>
          <a:p>
            <a:r>
              <a:rPr lang="en-US" u="sng" dirty="0"/>
              <a:t>Monthly users:</a:t>
            </a:r>
            <a:r>
              <a:rPr lang="en-US" dirty="0"/>
              <a:t>  Tracking monthly users growth and behavior to check scaling and addition of new features if the volume grows.</a:t>
            </a:r>
            <a:endParaRPr lang="en-US" u="sng" dirty="0"/>
          </a:p>
        </p:txBody>
      </p:sp>
      <p:sp>
        <p:nvSpPr>
          <p:cNvPr id="5" name="TextBox 4">
            <a:extLst>
              <a:ext uri="{FF2B5EF4-FFF2-40B4-BE49-F238E27FC236}">
                <a16:creationId xmlns:a16="http://schemas.microsoft.com/office/drawing/2014/main" id="{BB25AA46-3F0D-4735-8D50-E18963A87C5E}"/>
              </a:ext>
            </a:extLst>
          </p:cNvPr>
          <p:cNvSpPr txBox="1"/>
          <p:nvPr/>
        </p:nvSpPr>
        <p:spPr>
          <a:xfrm>
            <a:off x="5895534" y="0"/>
            <a:ext cx="3172266" cy="584775"/>
          </a:xfrm>
          <a:prstGeom prst="rect">
            <a:avLst/>
          </a:prstGeom>
          <a:noFill/>
        </p:spPr>
        <p:txBody>
          <a:bodyPr wrap="square" rtlCol="0">
            <a:spAutoFit/>
          </a:bodyPr>
          <a:lstStyle/>
          <a:p>
            <a:r>
              <a:rPr lang="en-US" sz="3200" dirty="0"/>
              <a:t>Business KPI’s</a:t>
            </a:r>
            <a:endParaRPr lang="en-IN" sz="3200" dirty="0"/>
          </a:p>
        </p:txBody>
      </p:sp>
    </p:spTree>
    <p:extLst>
      <p:ext uri="{BB962C8B-B14F-4D97-AF65-F5344CB8AC3E}">
        <p14:creationId xmlns:p14="http://schemas.microsoft.com/office/powerpoint/2010/main" val="133761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E85D-3662-4C3B-9363-F5A4F3D56623}"/>
              </a:ext>
            </a:extLst>
          </p:cNvPr>
          <p:cNvSpPr>
            <a:spLocks noGrp="1"/>
          </p:cNvSpPr>
          <p:nvPr>
            <p:ph type="title"/>
          </p:nvPr>
        </p:nvSpPr>
        <p:spPr>
          <a:xfrm>
            <a:off x="174142" y="152400"/>
            <a:ext cx="3635858" cy="609600"/>
          </a:xfrm>
        </p:spPr>
        <p:txBody>
          <a:bodyPr/>
          <a:lstStyle/>
          <a:p>
            <a:r>
              <a:rPr lang="en-US" dirty="0"/>
              <a:t>Go to market strategy</a:t>
            </a:r>
            <a:endParaRPr lang="en-IN" dirty="0"/>
          </a:p>
        </p:txBody>
      </p:sp>
      <p:sp>
        <p:nvSpPr>
          <p:cNvPr id="6" name="Rectangle 5">
            <a:extLst>
              <a:ext uri="{FF2B5EF4-FFF2-40B4-BE49-F238E27FC236}">
                <a16:creationId xmlns:a16="http://schemas.microsoft.com/office/drawing/2014/main" id="{9EF7EE7D-A3D9-461C-9836-E9E8A3CD97B1}"/>
              </a:ext>
            </a:extLst>
          </p:cNvPr>
          <p:cNvSpPr/>
          <p:nvPr/>
        </p:nvSpPr>
        <p:spPr>
          <a:xfrm>
            <a:off x="239790" y="1066800"/>
            <a:ext cx="174140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 research</a:t>
            </a:r>
            <a:endParaRPr lang="en-IN" dirty="0"/>
          </a:p>
        </p:txBody>
      </p:sp>
      <p:sp>
        <p:nvSpPr>
          <p:cNvPr id="7" name="Rectangle 6">
            <a:extLst>
              <a:ext uri="{FF2B5EF4-FFF2-40B4-BE49-F238E27FC236}">
                <a16:creationId xmlns:a16="http://schemas.microsoft.com/office/drawing/2014/main" id="{FA5A848F-FCCF-4CA1-BE9D-77897EF7E731}"/>
              </a:ext>
            </a:extLst>
          </p:cNvPr>
          <p:cNvSpPr/>
          <p:nvPr/>
        </p:nvSpPr>
        <p:spPr>
          <a:xfrm>
            <a:off x="2704248" y="10668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Beta Launch</a:t>
            </a:r>
            <a:endParaRPr lang="en-IN" dirty="0"/>
          </a:p>
        </p:txBody>
      </p:sp>
      <p:sp>
        <p:nvSpPr>
          <p:cNvPr id="8" name="Rectangle 7">
            <a:extLst>
              <a:ext uri="{FF2B5EF4-FFF2-40B4-BE49-F238E27FC236}">
                <a16:creationId xmlns:a16="http://schemas.microsoft.com/office/drawing/2014/main" id="{CFD836B6-827E-4608-832D-BC111D7FC613}"/>
              </a:ext>
            </a:extLst>
          </p:cNvPr>
          <p:cNvSpPr/>
          <p:nvPr/>
        </p:nvSpPr>
        <p:spPr>
          <a:xfrm>
            <a:off x="5089250" y="1038665"/>
            <a:ext cx="176549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 launch with existing users</a:t>
            </a:r>
            <a:endParaRPr lang="en-IN" dirty="0"/>
          </a:p>
        </p:txBody>
      </p:sp>
      <p:sp>
        <p:nvSpPr>
          <p:cNvPr id="9" name="Rectangle 8">
            <a:extLst>
              <a:ext uri="{FF2B5EF4-FFF2-40B4-BE49-F238E27FC236}">
                <a16:creationId xmlns:a16="http://schemas.microsoft.com/office/drawing/2014/main" id="{F0B4BC48-BE4E-47D2-92D6-8F365D228DD4}"/>
              </a:ext>
            </a:extLst>
          </p:cNvPr>
          <p:cNvSpPr/>
          <p:nvPr/>
        </p:nvSpPr>
        <p:spPr>
          <a:xfrm>
            <a:off x="7770700" y="1038665"/>
            <a:ext cx="1830499" cy="79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On-board big budget Production house</a:t>
            </a:r>
            <a:endParaRPr lang="en-IN" dirty="0"/>
          </a:p>
        </p:txBody>
      </p:sp>
      <p:sp>
        <p:nvSpPr>
          <p:cNvPr id="10" name="Rectangle 9">
            <a:extLst>
              <a:ext uri="{FF2B5EF4-FFF2-40B4-BE49-F238E27FC236}">
                <a16:creationId xmlns:a16="http://schemas.microsoft.com/office/drawing/2014/main" id="{F3E03DEB-6990-4326-BCDE-5AE9B9CB6809}"/>
              </a:ext>
            </a:extLst>
          </p:cNvPr>
          <p:cNvSpPr/>
          <p:nvPr/>
        </p:nvSpPr>
        <p:spPr>
          <a:xfrm>
            <a:off x="10056701" y="1038665"/>
            <a:ext cx="1895509" cy="79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On-board small budget films</a:t>
            </a:r>
            <a:endParaRPr lang="en-IN" dirty="0"/>
          </a:p>
        </p:txBody>
      </p:sp>
      <p:sp>
        <p:nvSpPr>
          <p:cNvPr id="11" name="Rectangle 10">
            <a:extLst>
              <a:ext uri="{FF2B5EF4-FFF2-40B4-BE49-F238E27FC236}">
                <a16:creationId xmlns:a16="http://schemas.microsoft.com/office/drawing/2014/main" id="{84CF4DA8-4C52-4F2F-91A2-7328C9E12600}"/>
              </a:ext>
            </a:extLst>
          </p:cNvPr>
          <p:cNvSpPr/>
          <p:nvPr/>
        </p:nvSpPr>
        <p:spPr>
          <a:xfrm>
            <a:off x="9610577" y="3962400"/>
            <a:ext cx="2447893"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 feature through various notifications</a:t>
            </a:r>
            <a:endParaRPr lang="en-IN" dirty="0"/>
          </a:p>
        </p:txBody>
      </p:sp>
      <p:sp>
        <p:nvSpPr>
          <p:cNvPr id="12" name="Rectangle 11">
            <a:extLst>
              <a:ext uri="{FF2B5EF4-FFF2-40B4-BE49-F238E27FC236}">
                <a16:creationId xmlns:a16="http://schemas.microsoft.com/office/drawing/2014/main" id="{870ABA82-B5ED-4782-B9D1-5C12A8009944}"/>
              </a:ext>
            </a:extLst>
          </p:cNvPr>
          <p:cNvSpPr/>
          <p:nvPr/>
        </p:nvSpPr>
        <p:spPr>
          <a:xfrm>
            <a:off x="6380120" y="3962400"/>
            <a:ext cx="2447893"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overall Customer </a:t>
            </a:r>
            <a:r>
              <a:rPr lang="en-US" dirty="0" err="1"/>
              <a:t>Behaviour</a:t>
            </a:r>
            <a:endParaRPr lang="en-IN" dirty="0"/>
          </a:p>
        </p:txBody>
      </p:sp>
      <p:sp>
        <p:nvSpPr>
          <p:cNvPr id="13" name="Rectangle 12">
            <a:extLst>
              <a:ext uri="{FF2B5EF4-FFF2-40B4-BE49-F238E27FC236}">
                <a16:creationId xmlns:a16="http://schemas.microsoft.com/office/drawing/2014/main" id="{12B9EE02-582E-4210-B3AC-EB3EC82D4607}"/>
              </a:ext>
            </a:extLst>
          </p:cNvPr>
          <p:cNvSpPr/>
          <p:nvPr/>
        </p:nvSpPr>
        <p:spPr>
          <a:xfrm>
            <a:off x="3149663" y="3962400"/>
            <a:ext cx="2447893"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the product </a:t>
            </a:r>
            <a:endParaRPr lang="en-IN" dirty="0"/>
          </a:p>
        </p:txBody>
      </p:sp>
      <p:sp>
        <p:nvSpPr>
          <p:cNvPr id="14" name="Rectangle 13">
            <a:extLst>
              <a:ext uri="{FF2B5EF4-FFF2-40B4-BE49-F238E27FC236}">
                <a16:creationId xmlns:a16="http://schemas.microsoft.com/office/drawing/2014/main" id="{E6F1E356-BB67-48E4-82FB-ADD51FA37CF3}"/>
              </a:ext>
            </a:extLst>
          </p:cNvPr>
          <p:cNvSpPr/>
          <p:nvPr/>
        </p:nvSpPr>
        <p:spPr>
          <a:xfrm>
            <a:off x="185268" y="3962400"/>
            <a:ext cx="2306886"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Launch the product in Market</a:t>
            </a:r>
            <a:endParaRPr lang="en-IN" dirty="0"/>
          </a:p>
        </p:txBody>
      </p:sp>
      <p:sp>
        <p:nvSpPr>
          <p:cNvPr id="15" name="TextBox 14">
            <a:extLst>
              <a:ext uri="{FF2B5EF4-FFF2-40B4-BE49-F238E27FC236}">
                <a16:creationId xmlns:a16="http://schemas.microsoft.com/office/drawing/2014/main" id="{C5D40CB6-AD97-42ED-B530-0338CAEA5F2E}"/>
              </a:ext>
            </a:extLst>
          </p:cNvPr>
          <p:cNvSpPr txBox="1"/>
          <p:nvPr/>
        </p:nvSpPr>
        <p:spPr>
          <a:xfrm>
            <a:off x="196991" y="2124222"/>
            <a:ext cx="1893810" cy="1569660"/>
          </a:xfrm>
          <a:prstGeom prst="rect">
            <a:avLst/>
          </a:prstGeom>
          <a:noFill/>
        </p:spPr>
        <p:txBody>
          <a:bodyPr wrap="square" rtlCol="0">
            <a:spAutoFit/>
          </a:bodyPr>
          <a:lstStyle/>
          <a:p>
            <a:pPr marL="342900" indent="-342900">
              <a:buAutoNum type="arabicPeriod"/>
            </a:pPr>
            <a:r>
              <a:rPr lang="en-US" sz="1600" dirty="0"/>
              <a:t>Same concept business</a:t>
            </a:r>
          </a:p>
          <a:p>
            <a:pPr marL="342900" indent="-342900">
              <a:buAutoNum type="arabicPeriod"/>
            </a:pPr>
            <a:r>
              <a:rPr lang="en-US" sz="1600" dirty="0"/>
              <a:t>Their Business model</a:t>
            </a:r>
          </a:p>
          <a:p>
            <a:pPr marL="342900" indent="-342900">
              <a:buAutoNum type="arabicPeriod"/>
            </a:pPr>
            <a:r>
              <a:rPr lang="en-IN" sz="1600" dirty="0"/>
              <a:t>Acceptance and revenue</a:t>
            </a:r>
          </a:p>
        </p:txBody>
      </p:sp>
      <p:cxnSp>
        <p:nvCxnSpPr>
          <p:cNvPr id="17" name="Straight Arrow Connector 16">
            <a:extLst>
              <a:ext uri="{FF2B5EF4-FFF2-40B4-BE49-F238E27FC236}">
                <a16:creationId xmlns:a16="http://schemas.microsoft.com/office/drawing/2014/main" id="{BEF9566E-A12C-4DEE-ABD3-765A02437E17}"/>
              </a:ext>
            </a:extLst>
          </p:cNvPr>
          <p:cNvCxnSpPr/>
          <p:nvPr/>
        </p:nvCxnSpPr>
        <p:spPr>
          <a:xfrm>
            <a:off x="685800" y="1828799"/>
            <a:ext cx="0" cy="29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2D2C83-D319-4E99-8221-0F82938AE4A4}"/>
              </a:ext>
            </a:extLst>
          </p:cNvPr>
          <p:cNvSpPr txBox="1"/>
          <p:nvPr/>
        </p:nvSpPr>
        <p:spPr>
          <a:xfrm>
            <a:off x="2677284" y="2124222"/>
            <a:ext cx="2047115" cy="1077218"/>
          </a:xfrm>
          <a:prstGeom prst="rect">
            <a:avLst/>
          </a:prstGeom>
          <a:noFill/>
        </p:spPr>
        <p:txBody>
          <a:bodyPr wrap="square" rtlCol="0">
            <a:spAutoFit/>
          </a:bodyPr>
          <a:lstStyle/>
          <a:p>
            <a:pPr marL="342900" indent="-342900">
              <a:buAutoNum type="arabicPeriod"/>
            </a:pPr>
            <a:r>
              <a:rPr lang="en-US" sz="1600" dirty="0"/>
              <a:t>Launch with dummy features</a:t>
            </a:r>
          </a:p>
          <a:p>
            <a:pPr marL="342900" indent="-342900">
              <a:buAutoNum type="arabicPeriod"/>
            </a:pPr>
            <a:r>
              <a:rPr lang="en-US" sz="1600" dirty="0"/>
              <a:t>Within Beta testing customers</a:t>
            </a:r>
            <a:endParaRPr lang="en-IN" sz="1600" dirty="0"/>
          </a:p>
        </p:txBody>
      </p:sp>
      <p:cxnSp>
        <p:nvCxnSpPr>
          <p:cNvPr id="19" name="Straight Arrow Connector 18">
            <a:extLst>
              <a:ext uri="{FF2B5EF4-FFF2-40B4-BE49-F238E27FC236}">
                <a16:creationId xmlns:a16="http://schemas.microsoft.com/office/drawing/2014/main" id="{D909D470-2500-4331-ABB0-73C862BB515D}"/>
              </a:ext>
            </a:extLst>
          </p:cNvPr>
          <p:cNvCxnSpPr/>
          <p:nvPr/>
        </p:nvCxnSpPr>
        <p:spPr>
          <a:xfrm>
            <a:off x="3149663" y="1828799"/>
            <a:ext cx="0" cy="29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4322086-2985-44A5-912C-C7800C5EAA86}"/>
              </a:ext>
            </a:extLst>
          </p:cNvPr>
          <p:cNvSpPr txBox="1"/>
          <p:nvPr/>
        </p:nvSpPr>
        <p:spPr>
          <a:xfrm>
            <a:off x="4987800" y="2124222"/>
            <a:ext cx="2251199" cy="1077218"/>
          </a:xfrm>
          <a:prstGeom prst="rect">
            <a:avLst/>
          </a:prstGeom>
          <a:noFill/>
        </p:spPr>
        <p:txBody>
          <a:bodyPr wrap="square" rtlCol="0">
            <a:spAutoFit/>
          </a:bodyPr>
          <a:lstStyle/>
          <a:p>
            <a:pPr marL="342900" indent="-342900">
              <a:buAutoNum type="arabicPeriod"/>
            </a:pPr>
            <a:r>
              <a:rPr lang="en-US" sz="1600" dirty="0"/>
              <a:t>With existing </a:t>
            </a:r>
            <a:r>
              <a:rPr lang="en-US" sz="1600" dirty="0" err="1"/>
              <a:t>kotak</a:t>
            </a:r>
            <a:r>
              <a:rPr lang="en-US" sz="1600" dirty="0"/>
              <a:t> app customers</a:t>
            </a:r>
          </a:p>
          <a:p>
            <a:pPr marL="342900" indent="-342900">
              <a:buAutoNum type="arabicPeriod"/>
            </a:pPr>
            <a:r>
              <a:rPr lang="en-US" sz="1600" dirty="0"/>
              <a:t>After Beta suggestions/changes</a:t>
            </a:r>
            <a:endParaRPr lang="en-IN" sz="1600" dirty="0"/>
          </a:p>
        </p:txBody>
      </p:sp>
      <p:sp>
        <p:nvSpPr>
          <p:cNvPr id="21" name="TextBox 20">
            <a:extLst>
              <a:ext uri="{FF2B5EF4-FFF2-40B4-BE49-F238E27FC236}">
                <a16:creationId xmlns:a16="http://schemas.microsoft.com/office/drawing/2014/main" id="{4931658B-6A8B-4172-80B7-855369245041}"/>
              </a:ext>
            </a:extLst>
          </p:cNvPr>
          <p:cNvSpPr txBox="1"/>
          <p:nvPr/>
        </p:nvSpPr>
        <p:spPr>
          <a:xfrm>
            <a:off x="7597933" y="2247332"/>
            <a:ext cx="2447893" cy="830997"/>
          </a:xfrm>
          <a:prstGeom prst="rect">
            <a:avLst/>
          </a:prstGeom>
          <a:noFill/>
        </p:spPr>
        <p:txBody>
          <a:bodyPr wrap="square" rtlCol="0">
            <a:spAutoFit/>
          </a:bodyPr>
          <a:lstStyle/>
          <a:p>
            <a:pPr marL="342900" indent="-342900">
              <a:buAutoNum type="arabicPeriod"/>
            </a:pPr>
            <a:r>
              <a:rPr lang="en-US" sz="1600" dirty="0"/>
              <a:t>With good track record of profit</a:t>
            </a:r>
          </a:p>
          <a:p>
            <a:pPr marL="342900" indent="-342900">
              <a:buAutoNum type="arabicPeriod"/>
            </a:pPr>
            <a:r>
              <a:rPr lang="en-US" sz="1600" dirty="0"/>
              <a:t>With big brand actors</a:t>
            </a:r>
            <a:endParaRPr lang="en-IN" sz="1600" dirty="0"/>
          </a:p>
        </p:txBody>
      </p:sp>
      <p:cxnSp>
        <p:nvCxnSpPr>
          <p:cNvPr id="22" name="Straight Arrow Connector 21">
            <a:extLst>
              <a:ext uri="{FF2B5EF4-FFF2-40B4-BE49-F238E27FC236}">
                <a16:creationId xmlns:a16="http://schemas.microsoft.com/office/drawing/2014/main" id="{8F7F2EE3-0555-4CBB-91D9-33E70D281590}"/>
              </a:ext>
            </a:extLst>
          </p:cNvPr>
          <p:cNvCxnSpPr/>
          <p:nvPr/>
        </p:nvCxnSpPr>
        <p:spPr>
          <a:xfrm>
            <a:off x="5565576" y="1800665"/>
            <a:ext cx="0" cy="29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6A69FA-C51A-4E14-B39A-530897294B74}"/>
              </a:ext>
            </a:extLst>
          </p:cNvPr>
          <p:cNvCxnSpPr/>
          <p:nvPr/>
        </p:nvCxnSpPr>
        <p:spPr>
          <a:xfrm>
            <a:off x="8153400" y="1828799"/>
            <a:ext cx="0" cy="29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13DE83D-ABE9-48E2-B75C-58ED73522C00}"/>
              </a:ext>
            </a:extLst>
          </p:cNvPr>
          <p:cNvCxnSpPr>
            <a:cxnSpLocks/>
          </p:cNvCxnSpPr>
          <p:nvPr/>
        </p:nvCxnSpPr>
        <p:spPr>
          <a:xfrm>
            <a:off x="10439400" y="1828799"/>
            <a:ext cx="0" cy="29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AE9CFA-1742-4E16-884C-0BC2F0875DCC}"/>
              </a:ext>
            </a:extLst>
          </p:cNvPr>
          <p:cNvSpPr txBox="1"/>
          <p:nvPr/>
        </p:nvSpPr>
        <p:spPr>
          <a:xfrm>
            <a:off x="10146064" y="2247331"/>
            <a:ext cx="1848946" cy="1077218"/>
          </a:xfrm>
          <a:prstGeom prst="rect">
            <a:avLst/>
          </a:prstGeom>
          <a:noFill/>
        </p:spPr>
        <p:txBody>
          <a:bodyPr wrap="square" rtlCol="0">
            <a:spAutoFit/>
          </a:bodyPr>
          <a:lstStyle/>
          <a:p>
            <a:pPr marL="342900" indent="-342900">
              <a:buAutoNum type="arabicPeriod"/>
            </a:pPr>
            <a:r>
              <a:rPr lang="en-US" sz="1600" dirty="0"/>
              <a:t>Small budget film.</a:t>
            </a:r>
          </a:p>
          <a:p>
            <a:pPr marL="342900" indent="-342900">
              <a:buAutoNum type="arabicPeriod"/>
            </a:pPr>
            <a:r>
              <a:rPr lang="en-US" sz="1600" dirty="0"/>
              <a:t>Medium or new actors</a:t>
            </a:r>
          </a:p>
        </p:txBody>
      </p:sp>
      <p:cxnSp>
        <p:nvCxnSpPr>
          <p:cNvPr id="30" name="Straight Arrow Connector 29">
            <a:extLst>
              <a:ext uri="{FF2B5EF4-FFF2-40B4-BE49-F238E27FC236}">
                <a16:creationId xmlns:a16="http://schemas.microsoft.com/office/drawing/2014/main" id="{11D009F3-02D6-4586-8C8E-76C2AF8D1A57}"/>
              </a:ext>
            </a:extLst>
          </p:cNvPr>
          <p:cNvCxnSpPr>
            <a:cxnSpLocks/>
          </p:cNvCxnSpPr>
          <p:nvPr/>
        </p:nvCxnSpPr>
        <p:spPr>
          <a:xfrm>
            <a:off x="679938" y="5029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32EFF2F-3699-437F-920D-82895198641E}"/>
              </a:ext>
            </a:extLst>
          </p:cNvPr>
          <p:cNvCxnSpPr>
            <a:cxnSpLocks/>
          </p:cNvCxnSpPr>
          <p:nvPr/>
        </p:nvCxnSpPr>
        <p:spPr>
          <a:xfrm>
            <a:off x="3581400" y="5029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FB69B45-C99D-487A-B370-5D2B0D1B2297}"/>
              </a:ext>
            </a:extLst>
          </p:cNvPr>
          <p:cNvCxnSpPr>
            <a:cxnSpLocks/>
          </p:cNvCxnSpPr>
          <p:nvPr/>
        </p:nvCxnSpPr>
        <p:spPr>
          <a:xfrm>
            <a:off x="6854744" y="5029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00CF5A-55A8-4CA1-8FD6-6E3D52293E5B}"/>
              </a:ext>
            </a:extLst>
          </p:cNvPr>
          <p:cNvCxnSpPr>
            <a:cxnSpLocks/>
          </p:cNvCxnSpPr>
          <p:nvPr/>
        </p:nvCxnSpPr>
        <p:spPr>
          <a:xfrm>
            <a:off x="9906000" y="5029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37A182D-3768-4EC2-B92E-94309CF603FC}"/>
              </a:ext>
            </a:extLst>
          </p:cNvPr>
          <p:cNvSpPr txBox="1"/>
          <p:nvPr/>
        </p:nvSpPr>
        <p:spPr>
          <a:xfrm>
            <a:off x="9641057" y="5458150"/>
            <a:ext cx="2417411" cy="1077218"/>
          </a:xfrm>
          <a:prstGeom prst="rect">
            <a:avLst/>
          </a:prstGeom>
          <a:noFill/>
        </p:spPr>
        <p:txBody>
          <a:bodyPr wrap="square" rtlCol="0">
            <a:spAutoFit/>
          </a:bodyPr>
          <a:lstStyle/>
          <a:p>
            <a:pPr marL="342900" indent="-342900">
              <a:buAutoNum type="arabicPeriod"/>
            </a:pPr>
            <a:r>
              <a:rPr lang="en-US" sz="1600" dirty="0"/>
              <a:t>Send notification to existing user using app notification</a:t>
            </a:r>
          </a:p>
          <a:p>
            <a:pPr marL="342900" indent="-342900">
              <a:buAutoNum type="arabicPeriod"/>
            </a:pPr>
            <a:r>
              <a:rPr lang="en-US" sz="1600" dirty="0"/>
              <a:t>SMS, Tele-calling</a:t>
            </a:r>
          </a:p>
        </p:txBody>
      </p:sp>
      <p:sp>
        <p:nvSpPr>
          <p:cNvPr id="43" name="TextBox 42">
            <a:extLst>
              <a:ext uri="{FF2B5EF4-FFF2-40B4-BE49-F238E27FC236}">
                <a16:creationId xmlns:a16="http://schemas.microsoft.com/office/drawing/2014/main" id="{866F875D-D70F-43DA-B0FF-43AF2F737AEC}"/>
              </a:ext>
            </a:extLst>
          </p:cNvPr>
          <p:cNvSpPr txBox="1"/>
          <p:nvPr/>
        </p:nvSpPr>
        <p:spPr>
          <a:xfrm>
            <a:off x="6404468" y="5458150"/>
            <a:ext cx="2417411" cy="338554"/>
          </a:xfrm>
          <a:prstGeom prst="rect">
            <a:avLst/>
          </a:prstGeom>
          <a:noFill/>
        </p:spPr>
        <p:txBody>
          <a:bodyPr wrap="square" rtlCol="0">
            <a:spAutoFit/>
          </a:bodyPr>
          <a:lstStyle/>
          <a:p>
            <a:pPr marL="342900" indent="-342900">
              <a:buAutoNum type="arabicPeriod"/>
            </a:pPr>
            <a:endParaRPr lang="en-US" sz="1600" dirty="0"/>
          </a:p>
        </p:txBody>
      </p:sp>
      <p:sp>
        <p:nvSpPr>
          <p:cNvPr id="44" name="TextBox 43">
            <a:extLst>
              <a:ext uri="{FF2B5EF4-FFF2-40B4-BE49-F238E27FC236}">
                <a16:creationId xmlns:a16="http://schemas.microsoft.com/office/drawing/2014/main" id="{F4CB19FD-F531-489E-B12A-B3AD5E61562B}"/>
              </a:ext>
            </a:extLst>
          </p:cNvPr>
          <p:cNvSpPr txBox="1"/>
          <p:nvPr/>
        </p:nvSpPr>
        <p:spPr>
          <a:xfrm>
            <a:off x="5943601" y="5458150"/>
            <a:ext cx="3697448" cy="1323439"/>
          </a:xfrm>
          <a:prstGeom prst="rect">
            <a:avLst/>
          </a:prstGeom>
          <a:noFill/>
        </p:spPr>
        <p:txBody>
          <a:bodyPr wrap="square" rtlCol="0">
            <a:spAutoFit/>
          </a:bodyPr>
          <a:lstStyle/>
          <a:p>
            <a:r>
              <a:rPr lang="en-US" sz="1600" dirty="0"/>
              <a:t>Age range, visit-to-signup ratio, signup-to-invest ratio, investment behavior(big budget/Small budget), min/max ticket size investment trend, overall feature rating, comments(suggestions &amp; problem faced)</a:t>
            </a:r>
          </a:p>
        </p:txBody>
      </p:sp>
      <p:sp>
        <p:nvSpPr>
          <p:cNvPr id="45" name="TextBox 44">
            <a:extLst>
              <a:ext uri="{FF2B5EF4-FFF2-40B4-BE49-F238E27FC236}">
                <a16:creationId xmlns:a16="http://schemas.microsoft.com/office/drawing/2014/main" id="{F45314EB-D985-4A1E-A980-6F51C5019061}"/>
              </a:ext>
            </a:extLst>
          </p:cNvPr>
          <p:cNvSpPr txBox="1"/>
          <p:nvPr/>
        </p:nvSpPr>
        <p:spPr>
          <a:xfrm>
            <a:off x="2968433" y="5458150"/>
            <a:ext cx="2972814" cy="338554"/>
          </a:xfrm>
          <a:prstGeom prst="rect">
            <a:avLst/>
          </a:prstGeom>
          <a:noFill/>
        </p:spPr>
        <p:txBody>
          <a:bodyPr wrap="square" rtlCol="0">
            <a:spAutoFit/>
          </a:bodyPr>
          <a:lstStyle/>
          <a:p>
            <a:endParaRPr lang="en-US" sz="1600" dirty="0"/>
          </a:p>
        </p:txBody>
      </p:sp>
      <p:sp>
        <p:nvSpPr>
          <p:cNvPr id="46" name="TextBox 45">
            <a:extLst>
              <a:ext uri="{FF2B5EF4-FFF2-40B4-BE49-F238E27FC236}">
                <a16:creationId xmlns:a16="http://schemas.microsoft.com/office/drawing/2014/main" id="{B2D39CA6-C89A-4F3D-B5A3-D64DA3593E2E}"/>
              </a:ext>
            </a:extLst>
          </p:cNvPr>
          <p:cNvSpPr txBox="1"/>
          <p:nvPr/>
        </p:nvSpPr>
        <p:spPr>
          <a:xfrm>
            <a:off x="3154962" y="5452288"/>
            <a:ext cx="2599756" cy="830997"/>
          </a:xfrm>
          <a:prstGeom prst="rect">
            <a:avLst/>
          </a:prstGeom>
          <a:noFill/>
        </p:spPr>
        <p:txBody>
          <a:bodyPr wrap="square" rtlCol="0">
            <a:spAutoFit/>
          </a:bodyPr>
          <a:lstStyle/>
          <a:p>
            <a:r>
              <a:rPr lang="en-US" sz="1600" dirty="0"/>
              <a:t>Using customer ratings and feedback from the existing Soft launch use</a:t>
            </a:r>
          </a:p>
        </p:txBody>
      </p:sp>
      <p:sp>
        <p:nvSpPr>
          <p:cNvPr id="47" name="TextBox 46">
            <a:extLst>
              <a:ext uri="{FF2B5EF4-FFF2-40B4-BE49-F238E27FC236}">
                <a16:creationId xmlns:a16="http://schemas.microsoft.com/office/drawing/2014/main" id="{66B0A068-4DEF-43FD-A324-D0B674948041}"/>
              </a:ext>
            </a:extLst>
          </p:cNvPr>
          <p:cNvSpPr txBox="1"/>
          <p:nvPr/>
        </p:nvSpPr>
        <p:spPr>
          <a:xfrm>
            <a:off x="185268" y="5570843"/>
            <a:ext cx="2599756" cy="584775"/>
          </a:xfrm>
          <a:prstGeom prst="rect">
            <a:avLst/>
          </a:prstGeom>
          <a:noFill/>
        </p:spPr>
        <p:txBody>
          <a:bodyPr wrap="square" rtlCol="0">
            <a:spAutoFit/>
          </a:bodyPr>
          <a:lstStyle/>
          <a:p>
            <a:r>
              <a:rPr lang="en-US" sz="1600" dirty="0"/>
              <a:t>For non Kotak’s banking app users</a:t>
            </a:r>
          </a:p>
        </p:txBody>
      </p:sp>
      <p:cxnSp>
        <p:nvCxnSpPr>
          <p:cNvPr id="49" name="Straight Arrow Connector 48">
            <a:extLst>
              <a:ext uri="{FF2B5EF4-FFF2-40B4-BE49-F238E27FC236}">
                <a16:creationId xmlns:a16="http://schemas.microsoft.com/office/drawing/2014/main" id="{E4306FD2-F3F3-4CBF-A3C6-B07615EFA1E3}"/>
              </a:ext>
            </a:extLst>
          </p:cNvPr>
          <p:cNvCxnSpPr>
            <a:stCxn id="6" idx="3"/>
            <a:endCxn id="7" idx="1"/>
          </p:cNvCxnSpPr>
          <p:nvPr/>
        </p:nvCxnSpPr>
        <p:spPr>
          <a:xfrm>
            <a:off x="1981199" y="1447800"/>
            <a:ext cx="723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89EB038-5F61-4673-B2B7-ACABDAF6892A}"/>
              </a:ext>
            </a:extLst>
          </p:cNvPr>
          <p:cNvCxnSpPr/>
          <p:nvPr/>
        </p:nvCxnSpPr>
        <p:spPr>
          <a:xfrm>
            <a:off x="4264751" y="1447800"/>
            <a:ext cx="723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D44D54-792C-4ADA-AD49-F31660EDFF4C}"/>
              </a:ext>
            </a:extLst>
          </p:cNvPr>
          <p:cNvCxnSpPr>
            <a:cxnSpLocks/>
          </p:cNvCxnSpPr>
          <p:nvPr/>
        </p:nvCxnSpPr>
        <p:spPr>
          <a:xfrm>
            <a:off x="6890124" y="1402080"/>
            <a:ext cx="8805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12910EC-401C-42EF-9B3A-51B04BBD361C}"/>
              </a:ext>
            </a:extLst>
          </p:cNvPr>
          <p:cNvCxnSpPr>
            <a:cxnSpLocks/>
          </p:cNvCxnSpPr>
          <p:nvPr/>
        </p:nvCxnSpPr>
        <p:spPr>
          <a:xfrm>
            <a:off x="9562135" y="1447800"/>
            <a:ext cx="343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59F7022-E45F-436F-9ED3-C8EE268B1AEC}"/>
              </a:ext>
            </a:extLst>
          </p:cNvPr>
          <p:cNvCxnSpPr>
            <a:cxnSpLocks/>
          </p:cNvCxnSpPr>
          <p:nvPr/>
        </p:nvCxnSpPr>
        <p:spPr>
          <a:xfrm>
            <a:off x="11952210" y="1828799"/>
            <a:ext cx="0" cy="1981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8E0F2F6-6B7B-4869-99A6-7904A037F36E}"/>
              </a:ext>
            </a:extLst>
          </p:cNvPr>
          <p:cNvCxnSpPr>
            <a:cxnSpLocks/>
          </p:cNvCxnSpPr>
          <p:nvPr/>
        </p:nvCxnSpPr>
        <p:spPr>
          <a:xfrm flipH="1">
            <a:off x="8821879" y="4643511"/>
            <a:ext cx="740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F8891EA-1691-4DF2-AC03-3769E0582489}"/>
              </a:ext>
            </a:extLst>
          </p:cNvPr>
          <p:cNvCxnSpPr>
            <a:cxnSpLocks/>
          </p:cNvCxnSpPr>
          <p:nvPr/>
        </p:nvCxnSpPr>
        <p:spPr>
          <a:xfrm flipH="1">
            <a:off x="5619396" y="4550899"/>
            <a:ext cx="740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3D77388-D163-404E-8D57-67A612A0DE62}"/>
              </a:ext>
            </a:extLst>
          </p:cNvPr>
          <p:cNvCxnSpPr>
            <a:cxnSpLocks/>
          </p:cNvCxnSpPr>
          <p:nvPr/>
        </p:nvCxnSpPr>
        <p:spPr>
          <a:xfrm flipH="1">
            <a:off x="2477083" y="4550899"/>
            <a:ext cx="740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3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2BB4-7FFF-4C5A-AAFD-053870B1DA94}"/>
              </a:ext>
            </a:extLst>
          </p:cNvPr>
          <p:cNvSpPr>
            <a:spLocks noGrp="1"/>
          </p:cNvSpPr>
          <p:nvPr>
            <p:ph type="title"/>
          </p:nvPr>
        </p:nvSpPr>
        <p:spPr>
          <a:xfrm>
            <a:off x="228600" y="157038"/>
            <a:ext cx="5011553" cy="984885"/>
          </a:xfrm>
        </p:spPr>
        <p:txBody>
          <a:bodyPr/>
          <a:lstStyle/>
          <a:p>
            <a:r>
              <a:rPr lang="en-US" dirty="0"/>
              <a:t>Product(p) &amp; Business(b) Risk</a:t>
            </a:r>
            <a:endParaRPr lang="en-IN" dirty="0"/>
          </a:p>
        </p:txBody>
      </p:sp>
      <p:sp>
        <p:nvSpPr>
          <p:cNvPr id="6" name="Rectangle 5">
            <a:extLst>
              <a:ext uri="{FF2B5EF4-FFF2-40B4-BE49-F238E27FC236}">
                <a16:creationId xmlns:a16="http://schemas.microsoft.com/office/drawing/2014/main" id="{B60CA4A1-CB2E-44AA-B7AC-AD8B1BD963C6}"/>
              </a:ext>
            </a:extLst>
          </p:cNvPr>
          <p:cNvSpPr/>
          <p:nvPr/>
        </p:nvSpPr>
        <p:spPr>
          <a:xfrm>
            <a:off x="5906905" y="157037"/>
            <a:ext cx="1066800" cy="4924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7" name="Rectangle 6">
            <a:extLst>
              <a:ext uri="{FF2B5EF4-FFF2-40B4-BE49-F238E27FC236}">
                <a16:creationId xmlns:a16="http://schemas.microsoft.com/office/drawing/2014/main" id="{3263946F-B820-43A6-B004-54EF9D84C0F6}"/>
              </a:ext>
            </a:extLst>
          </p:cNvPr>
          <p:cNvSpPr/>
          <p:nvPr/>
        </p:nvSpPr>
        <p:spPr>
          <a:xfrm>
            <a:off x="8099456" y="149457"/>
            <a:ext cx="1066800" cy="4924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EBB0C8D7-603D-4BE0-8A0E-C4A09B09E261}"/>
              </a:ext>
            </a:extLst>
          </p:cNvPr>
          <p:cNvSpPr/>
          <p:nvPr/>
        </p:nvSpPr>
        <p:spPr>
          <a:xfrm>
            <a:off x="10109712" y="184628"/>
            <a:ext cx="1066800" cy="4924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BC2B340-E90D-4340-935B-F34FB4C47BA2}"/>
              </a:ext>
            </a:extLst>
          </p:cNvPr>
          <p:cNvSpPr txBox="1"/>
          <p:nvPr/>
        </p:nvSpPr>
        <p:spPr>
          <a:xfrm>
            <a:off x="5240153" y="218592"/>
            <a:ext cx="609600" cy="369332"/>
          </a:xfrm>
          <a:prstGeom prst="rect">
            <a:avLst/>
          </a:prstGeom>
          <a:noFill/>
        </p:spPr>
        <p:txBody>
          <a:bodyPr wrap="square" rtlCol="0">
            <a:spAutoFit/>
          </a:bodyPr>
          <a:lstStyle/>
          <a:p>
            <a:r>
              <a:rPr lang="en-US" dirty="0"/>
              <a:t>Low</a:t>
            </a:r>
            <a:endParaRPr lang="en-IN" dirty="0"/>
          </a:p>
        </p:txBody>
      </p:sp>
      <p:sp>
        <p:nvSpPr>
          <p:cNvPr id="10" name="TextBox 9">
            <a:extLst>
              <a:ext uri="{FF2B5EF4-FFF2-40B4-BE49-F238E27FC236}">
                <a16:creationId xmlns:a16="http://schemas.microsoft.com/office/drawing/2014/main" id="{7FAE7020-D58A-44F6-935F-041213DC11DD}"/>
              </a:ext>
            </a:extLst>
          </p:cNvPr>
          <p:cNvSpPr txBox="1"/>
          <p:nvPr/>
        </p:nvSpPr>
        <p:spPr>
          <a:xfrm>
            <a:off x="7156000" y="228600"/>
            <a:ext cx="1018028" cy="369332"/>
          </a:xfrm>
          <a:prstGeom prst="rect">
            <a:avLst/>
          </a:prstGeom>
          <a:noFill/>
        </p:spPr>
        <p:txBody>
          <a:bodyPr wrap="square" rtlCol="0">
            <a:spAutoFit/>
          </a:bodyPr>
          <a:lstStyle/>
          <a:p>
            <a:r>
              <a:rPr lang="en-US" dirty="0"/>
              <a:t>Medium</a:t>
            </a:r>
            <a:endParaRPr lang="en-IN" dirty="0"/>
          </a:p>
        </p:txBody>
      </p:sp>
      <p:sp>
        <p:nvSpPr>
          <p:cNvPr id="11" name="TextBox 10">
            <a:extLst>
              <a:ext uri="{FF2B5EF4-FFF2-40B4-BE49-F238E27FC236}">
                <a16:creationId xmlns:a16="http://schemas.microsoft.com/office/drawing/2014/main" id="{C5ED41F8-0E03-4D69-AFE0-AD9A224ADD68}"/>
              </a:ext>
            </a:extLst>
          </p:cNvPr>
          <p:cNvSpPr txBox="1"/>
          <p:nvPr/>
        </p:nvSpPr>
        <p:spPr>
          <a:xfrm>
            <a:off x="9448800" y="211013"/>
            <a:ext cx="767620" cy="369332"/>
          </a:xfrm>
          <a:prstGeom prst="rect">
            <a:avLst/>
          </a:prstGeom>
          <a:noFill/>
        </p:spPr>
        <p:txBody>
          <a:bodyPr wrap="square" rtlCol="0">
            <a:spAutoFit/>
          </a:bodyPr>
          <a:lstStyle/>
          <a:p>
            <a:r>
              <a:rPr lang="en-US" dirty="0"/>
              <a:t>High</a:t>
            </a:r>
            <a:endParaRPr lang="en-IN" dirty="0"/>
          </a:p>
        </p:txBody>
      </p:sp>
      <p:graphicFrame>
        <p:nvGraphicFramePr>
          <p:cNvPr id="14" name="Table 14">
            <a:extLst>
              <a:ext uri="{FF2B5EF4-FFF2-40B4-BE49-F238E27FC236}">
                <a16:creationId xmlns:a16="http://schemas.microsoft.com/office/drawing/2014/main" id="{4E54444B-3C1D-4986-9CA2-B1D20931AEEC}"/>
              </a:ext>
            </a:extLst>
          </p:cNvPr>
          <p:cNvGraphicFramePr>
            <a:graphicFrameLocks noGrp="1"/>
          </p:cNvGraphicFramePr>
          <p:nvPr>
            <p:extLst>
              <p:ext uri="{D42A27DB-BD31-4B8C-83A1-F6EECF244321}">
                <p14:modId xmlns:p14="http://schemas.microsoft.com/office/powerpoint/2010/main" val="940710971"/>
              </p:ext>
            </p:extLst>
          </p:nvPr>
        </p:nvGraphicFramePr>
        <p:xfrm>
          <a:off x="571500" y="1114960"/>
          <a:ext cx="11049000" cy="5334000"/>
        </p:xfrm>
        <a:graphic>
          <a:graphicData uri="http://schemas.openxmlformats.org/drawingml/2006/table">
            <a:tbl>
              <a:tblPr firstRow="1" bandRow="1">
                <a:tableStyleId>{5C22544A-7EE6-4342-B048-85BDC9FD1C3A}</a:tableStyleId>
              </a:tblPr>
              <a:tblGrid>
                <a:gridCol w="1841500">
                  <a:extLst>
                    <a:ext uri="{9D8B030D-6E8A-4147-A177-3AD203B41FA5}">
                      <a16:colId xmlns:a16="http://schemas.microsoft.com/office/drawing/2014/main" val="598673876"/>
                    </a:ext>
                  </a:extLst>
                </a:gridCol>
                <a:gridCol w="1841500">
                  <a:extLst>
                    <a:ext uri="{9D8B030D-6E8A-4147-A177-3AD203B41FA5}">
                      <a16:colId xmlns:a16="http://schemas.microsoft.com/office/drawing/2014/main" val="860190413"/>
                    </a:ext>
                  </a:extLst>
                </a:gridCol>
                <a:gridCol w="1841500">
                  <a:extLst>
                    <a:ext uri="{9D8B030D-6E8A-4147-A177-3AD203B41FA5}">
                      <a16:colId xmlns:a16="http://schemas.microsoft.com/office/drawing/2014/main" val="3929615427"/>
                    </a:ext>
                  </a:extLst>
                </a:gridCol>
                <a:gridCol w="1841500">
                  <a:extLst>
                    <a:ext uri="{9D8B030D-6E8A-4147-A177-3AD203B41FA5}">
                      <a16:colId xmlns:a16="http://schemas.microsoft.com/office/drawing/2014/main" val="2117986825"/>
                    </a:ext>
                  </a:extLst>
                </a:gridCol>
                <a:gridCol w="1841500">
                  <a:extLst>
                    <a:ext uri="{9D8B030D-6E8A-4147-A177-3AD203B41FA5}">
                      <a16:colId xmlns:a16="http://schemas.microsoft.com/office/drawing/2014/main" val="1888722403"/>
                    </a:ext>
                  </a:extLst>
                </a:gridCol>
                <a:gridCol w="1841500">
                  <a:extLst>
                    <a:ext uri="{9D8B030D-6E8A-4147-A177-3AD203B41FA5}">
                      <a16:colId xmlns:a16="http://schemas.microsoft.com/office/drawing/2014/main" val="1064677869"/>
                    </a:ext>
                  </a:extLst>
                </a:gridCol>
              </a:tblGrid>
              <a:tr h="1790214">
                <a:tc>
                  <a:txBody>
                    <a:bodyPr/>
                    <a:lstStyle/>
                    <a:p>
                      <a:r>
                        <a:rPr lang="en-US" b="1" dirty="0">
                          <a:solidFill>
                            <a:srgbClr val="FF0000"/>
                          </a:solidFill>
                        </a:rPr>
                        <a:t>Low Feature Adoption rate</a:t>
                      </a:r>
                    </a:p>
                    <a:p>
                      <a:endParaRPr lang="en-US" b="1" dirty="0">
                        <a:solidFill>
                          <a:srgbClr val="FF0000"/>
                        </a:solidFill>
                      </a:endParaRPr>
                    </a:p>
                    <a:p>
                      <a:endParaRPr lang="en-US" b="1" dirty="0">
                        <a:solidFill>
                          <a:srgbClr val="FF0000"/>
                        </a:solidFill>
                      </a:endParaRPr>
                    </a:p>
                    <a:p>
                      <a:r>
                        <a:rPr lang="en-US" dirty="0"/>
                        <a:t>(p) </a:t>
                      </a:r>
                      <a:endParaRPr lang="en-IN" b="1" dirty="0">
                        <a:solidFill>
                          <a:srgbClr val="FF0000"/>
                        </a:solidFill>
                      </a:endParaRPr>
                    </a:p>
                  </a:txBody>
                  <a:tcPr/>
                </a:tc>
                <a:tc>
                  <a:txBody>
                    <a:bodyPr/>
                    <a:lstStyle/>
                    <a:p>
                      <a:r>
                        <a:rPr lang="en-US" b="1" dirty="0">
                          <a:solidFill>
                            <a:srgbClr val="FF0000"/>
                          </a:solidFill>
                        </a:rPr>
                        <a:t>Poor response from existing Kotak’s customer</a:t>
                      </a:r>
                    </a:p>
                    <a:p>
                      <a:endParaRPr lang="en-US" b="1" dirty="0">
                        <a:solidFill>
                          <a:srgbClr val="FF0000"/>
                        </a:solidFill>
                      </a:endParaRPr>
                    </a:p>
                    <a:p>
                      <a:r>
                        <a:rPr lang="en-US" dirty="0"/>
                        <a:t>(b)</a:t>
                      </a:r>
                      <a:endParaRPr lang="en-US" b="1" dirty="0">
                        <a:solidFill>
                          <a:srgbClr val="FF0000"/>
                        </a:solidFill>
                      </a:endParaRPr>
                    </a:p>
                    <a:p>
                      <a:endParaRPr lang="en-IN" b="1" dirty="0">
                        <a:solidFill>
                          <a:srgbClr val="FF0000"/>
                        </a:solidFill>
                      </a:endParaRPr>
                    </a:p>
                  </a:txBody>
                  <a:tcPr/>
                </a:tc>
                <a:tc>
                  <a:txBody>
                    <a:bodyPr/>
                    <a:lstStyle/>
                    <a:p>
                      <a:r>
                        <a:rPr lang="en-US" b="1" dirty="0">
                          <a:solidFill>
                            <a:srgbClr val="92D050"/>
                          </a:solidFill>
                        </a:rPr>
                        <a:t>Technical glitch on prod real time</a:t>
                      </a:r>
                    </a:p>
                    <a:p>
                      <a:endParaRPr lang="en-US" b="1" dirty="0">
                        <a:solidFill>
                          <a:srgbClr val="92D050"/>
                        </a:solidFill>
                      </a:endParaRPr>
                    </a:p>
                    <a:p>
                      <a:r>
                        <a:rPr lang="en-US" dirty="0"/>
                        <a:t>(p) </a:t>
                      </a:r>
                      <a:endParaRPr lang="en-IN" b="0" dirty="0">
                        <a:solidFill>
                          <a:srgbClr val="92D050"/>
                        </a:solidFill>
                      </a:endParaRPr>
                    </a:p>
                  </a:txBody>
                  <a:tcPr/>
                </a:tc>
                <a:tc>
                  <a:txBody>
                    <a:bodyPr/>
                    <a:lstStyle/>
                    <a:p>
                      <a:r>
                        <a:rPr lang="en-US" b="1" dirty="0">
                          <a:solidFill>
                            <a:srgbClr val="FF0000"/>
                          </a:solidFill>
                        </a:rPr>
                        <a:t>Payment glitch while investing</a:t>
                      </a:r>
                    </a:p>
                    <a:p>
                      <a:endParaRPr lang="en-US" b="1" dirty="0">
                        <a:solidFill>
                          <a:srgbClr val="FF0000"/>
                        </a:solidFill>
                      </a:endParaRPr>
                    </a:p>
                    <a:p>
                      <a:endParaRPr lang="en-US" b="1" dirty="0">
                        <a:solidFill>
                          <a:srgbClr val="FF0000"/>
                        </a:solidFill>
                      </a:endParaRPr>
                    </a:p>
                    <a:p>
                      <a:r>
                        <a:rPr lang="en-US" dirty="0"/>
                        <a:t>(p) </a:t>
                      </a:r>
                      <a:endParaRPr lang="en-IN" b="1" dirty="0">
                        <a:solidFill>
                          <a:srgbClr val="FF0000"/>
                        </a:solidFill>
                      </a:endParaRPr>
                    </a:p>
                  </a:txBody>
                  <a:tcPr/>
                </a:tc>
                <a:tc>
                  <a:txBody>
                    <a:bodyPr/>
                    <a:lstStyle/>
                    <a:p>
                      <a:r>
                        <a:rPr lang="en-US" b="1" dirty="0">
                          <a:solidFill>
                            <a:srgbClr val="92D050"/>
                          </a:solidFill>
                        </a:rPr>
                        <a:t>Third party vendor issue</a:t>
                      </a:r>
                    </a:p>
                    <a:p>
                      <a:endParaRPr lang="en-US" b="1" dirty="0">
                        <a:solidFill>
                          <a:srgbClr val="92D050"/>
                        </a:solidFill>
                      </a:endParaRPr>
                    </a:p>
                    <a:p>
                      <a:endParaRPr lang="en-US" b="1" dirty="0">
                        <a:solidFill>
                          <a:srgbClr val="92D050"/>
                        </a:solidFill>
                      </a:endParaRPr>
                    </a:p>
                    <a:p>
                      <a:r>
                        <a:rPr lang="en-US" dirty="0"/>
                        <a:t>(p) </a:t>
                      </a:r>
                      <a:endParaRPr lang="en-IN" b="1" dirty="0">
                        <a:solidFill>
                          <a:srgbClr val="92D050"/>
                        </a:solidFill>
                      </a:endParaRPr>
                    </a:p>
                  </a:txBody>
                  <a:tcPr/>
                </a:tc>
                <a:tc>
                  <a:txBody>
                    <a:bodyPr/>
                    <a:lstStyle/>
                    <a:p>
                      <a:r>
                        <a:rPr lang="en-US" b="1" dirty="0">
                          <a:solidFill>
                            <a:srgbClr val="FFFF00"/>
                          </a:solidFill>
                          <a:highlight>
                            <a:srgbClr val="003874"/>
                          </a:highlight>
                        </a:rPr>
                        <a:t>Poor implementation strategy</a:t>
                      </a:r>
                    </a:p>
                    <a:p>
                      <a:endParaRPr lang="en-US" b="1" dirty="0">
                        <a:solidFill>
                          <a:srgbClr val="FFFF00"/>
                        </a:solidFill>
                        <a:highlight>
                          <a:srgbClr val="003874"/>
                        </a:highlight>
                      </a:endParaRPr>
                    </a:p>
                    <a:p>
                      <a:r>
                        <a:rPr lang="en-US" dirty="0"/>
                        <a:t>(b)</a:t>
                      </a:r>
                      <a:endParaRPr lang="en-IN" b="1" dirty="0">
                        <a:solidFill>
                          <a:srgbClr val="FFFF00"/>
                        </a:solidFill>
                        <a:highlight>
                          <a:srgbClr val="003874"/>
                        </a:highlight>
                      </a:endParaRPr>
                    </a:p>
                  </a:txBody>
                  <a:tcPr/>
                </a:tc>
                <a:extLst>
                  <a:ext uri="{0D108BD9-81ED-4DB2-BD59-A6C34878D82A}">
                    <a16:rowId xmlns:a16="http://schemas.microsoft.com/office/drawing/2014/main" val="725795786"/>
                  </a:ext>
                </a:extLst>
              </a:tr>
              <a:tr h="1753572">
                <a:tc>
                  <a:txBody>
                    <a:bodyPr/>
                    <a:lstStyle/>
                    <a:p>
                      <a:r>
                        <a:rPr lang="en-US" b="1" dirty="0">
                          <a:solidFill>
                            <a:srgbClr val="FF0000"/>
                          </a:solidFill>
                        </a:rPr>
                        <a:t>Low customer retention</a:t>
                      </a:r>
                    </a:p>
                    <a:p>
                      <a:endParaRPr lang="en-US" b="1" dirty="0">
                        <a:solidFill>
                          <a:srgbClr val="FF0000"/>
                        </a:solidFill>
                      </a:endParaRPr>
                    </a:p>
                    <a:p>
                      <a:endParaRPr lang="en-US" b="1" dirty="0">
                        <a:solidFill>
                          <a:srgbClr val="FF0000"/>
                        </a:solidFill>
                      </a:endParaRPr>
                    </a:p>
                    <a:p>
                      <a:r>
                        <a:rPr lang="en-US" dirty="0"/>
                        <a:t>(b)</a:t>
                      </a:r>
                      <a:endParaRPr lang="en-IN" b="0" dirty="0">
                        <a:solidFill>
                          <a:srgbClr val="FF0000"/>
                        </a:solidFill>
                      </a:endParaRPr>
                    </a:p>
                  </a:txBody>
                  <a:tcPr/>
                </a:tc>
                <a:tc>
                  <a:txBody>
                    <a:bodyPr/>
                    <a:lstStyle/>
                    <a:p>
                      <a:r>
                        <a:rPr lang="en-US" b="1" dirty="0">
                          <a:solidFill>
                            <a:srgbClr val="92D050"/>
                          </a:solidFill>
                        </a:rPr>
                        <a:t>Unsatisfied movie production company</a:t>
                      </a:r>
                    </a:p>
                    <a:p>
                      <a:r>
                        <a:rPr lang="en-US" dirty="0"/>
                        <a:t>(b)</a:t>
                      </a:r>
                      <a:endParaRPr lang="en-IN" b="0" dirty="0">
                        <a:solidFill>
                          <a:srgbClr val="92D050"/>
                        </a:solidFill>
                      </a:endParaRPr>
                    </a:p>
                  </a:txBody>
                  <a:tcPr/>
                </a:tc>
                <a:tc>
                  <a:txBody>
                    <a:bodyPr/>
                    <a:lstStyle/>
                    <a:p>
                      <a:r>
                        <a:rPr lang="en-US" b="1" dirty="0">
                          <a:solidFill>
                            <a:srgbClr val="FFFF00"/>
                          </a:solidFill>
                          <a:highlight>
                            <a:srgbClr val="003874"/>
                          </a:highlight>
                        </a:rPr>
                        <a:t>Tedious process of buying and selling</a:t>
                      </a:r>
                    </a:p>
                    <a:p>
                      <a:endParaRPr lang="en-US" b="1" dirty="0">
                        <a:solidFill>
                          <a:srgbClr val="FFFF00"/>
                        </a:solidFill>
                        <a:highlight>
                          <a:srgbClr val="003874"/>
                        </a:highlight>
                      </a:endParaRPr>
                    </a:p>
                    <a:p>
                      <a:r>
                        <a:rPr lang="en-US" dirty="0"/>
                        <a:t>(p) </a:t>
                      </a:r>
                      <a:endParaRPr lang="en-IN" b="1" dirty="0">
                        <a:solidFill>
                          <a:srgbClr val="FFFF00"/>
                        </a:solidFill>
                        <a:highlight>
                          <a:srgbClr val="003874"/>
                        </a:highlight>
                      </a:endParaRPr>
                    </a:p>
                  </a:txBody>
                  <a:tcPr/>
                </a:tc>
                <a:tc>
                  <a:txBody>
                    <a:bodyPr/>
                    <a:lstStyle/>
                    <a:p>
                      <a:r>
                        <a:rPr lang="en-US" b="1" dirty="0">
                          <a:solidFill>
                            <a:srgbClr val="92D050"/>
                          </a:solidFill>
                        </a:rPr>
                        <a:t>Difficult to understand UI/UX design</a:t>
                      </a:r>
                    </a:p>
                    <a:p>
                      <a:endParaRPr lang="en-US" b="1" dirty="0">
                        <a:solidFill>
                          <a:srgbClr val="92D050"/>
                        </a:solidFill>
                      </a:endParaRPr>
                    </a:p>
                    <a:p>
                      <a:r>
                        <a:rPr lang="en-US" dirty="0"/>
                        <a:t>(p) </a:t>
                      </a:r>
                      <a:endParaRPr lang="en-IN" b="1" dirty="0">
                        <a:solidFill>
                          <a:srgbClr val="92D050"/>
                        </a:solidFill>
                      </a:endParaRPr>
                    </a:p>
                  </a:txBody>
                  <a:tcPr/>
                </a:tc>
                <a:tc>
                  <a:txBody>
                    <a:bodyPr/>
                    <a:lstStyle/>
                    <a:p>
                      <a:r>
                        <a:rPr lang="en-US" b="1" dirty="0">
                          <a:solidFill>
                            <a:srgbClr val="FFFF00"/>
                          </a:solidFill>
                          <a:highlight>
                            <a:srgbClr val="003874"/>
                          </a:highlight>
                        </a:rPr>
                        <a:t>Poor projected load of customer rise</a:t>
                      </a:r>
                    </a:p>
                    <a:p>
                      <a:endParaRPr lang="en-US" b="1" dirty="0">
                        <a:solidFill>
                          <a:srgbClr val="FFFF00"/>
                        </a:solidFill>
                        <a:highlight>
                          <a:srgbClr val="003874"/>
                        </a:highlight>
                      </a:endParaRPr>
                    </a:p>
                    <a:p>
                      <a:r>
                        <a:rPr lang="en-US" dirty="0"/>
                        <a:t>(b)</a:t>
                      </a:r>
                      <a:endParaRPr lang="en-US" b="1" dirty="0">
                        <a:solidFill>
                          <a:srgbClr val="FFFF00"/>
                        </a:solidFill>
                        <a:highlight>
                          <a:srgbClr val="003874"/>
                        </a:highlight>
                      </a:endParaRPr>
                    </a:p>
                  </a:txBody>
                  <a:tcPr/>
                </a:tc>
                <a:tc>
                  <a:txBody>
                    <a:bodyPr/>
                    <a:lstStyle/>
                    <a:p>
                      <a:r>
                        <a:rPr lang="en-US" b="1" dirty="0">
                          <a:solidFill>
                            <a:srgbClr val="FF0000"/>
                          </a:solidFill>
                        </a:rPr>
                        <a:t>Poor customer ratings and reasons</a:t>
                      </a:r>
                    </a:p>
                    <a:p>
                      <a:endParaRPr lang="en-US" b="1" dirty="0">
                        <a:solidFill>
                          <a:srgbClr val="FF0000"/>
                        </a:solidFill>
                      </a:endParaRPr>
                    </a:p>
                    <a:p>
                      <a:r>
                        <a:rPr lang="en-US" dirty="0"/>
                        <a:t>(p) </a:t>
                      </a:r>
                      <a:endParaRPr lang="en-IN" b="1" dirty="0">
                        <a:solidFill>
                          <a:srgbClr val="FF0000"/>
                        </a:solidFill>
                      </a:endParaRPr>
                    </a:p>
                  </a:txBody>
                  <a:tcPr/>
                </a:tc>
                <a:extLst>
                  <a:ext uri="{0D108BD9-81ED-4DB2-BD59-A6C34878D82A}">
                    <a16:rowId xmlns:a16="http://schemas.microsoft.com/office/drawing/2014/main" val="1224187244"/>
                  </a:ext>
                </a:extLst>
              </a:tr>
              <a:tr h="1790214">
                <a:tc>
                  <a:txBody>
                    <a:bodyPr/>
                    <a:lstStyle/>
                    <a:p>
                      <a:r>
                        <a:rPr lang="en-US" b="1" dirty="0">
                          <a:solidFill>
                            <a:srgbClr val="92D050"/>
                          </a:solidFill>
                        </a:rPr>
                        <a:t>Customer retention rate till movie releases</a:t>
                      </a:r>
                    </a:p>
                    <a:p>
                      <a:endParaRPr lang="en-US" b="1" dirty="0">
                        <a:solidFill>
                          <a:srgbClr val="92D050"/>
                        </a:solidFill>
                      </a:endParaRPr>
                    </a:p>
                    <a:p>
                      <a:endParaRPr lang="en-US" b="1" dirty="0">
                        <a:solidFill>
                          <a:srgbClr val="92D050"/>
                        </a:solidFill>
                      </a:endParaRPr>
                    </a:p>
                    <a:p>
                      <a:r>
                        <a:rPr lang="en-US" dirty="0"/>
                        <a:t>(b)</a:t>
                      </a:r>
                      <a:endParaRPr lang="en-IN" b="1" dirty="0">
                        <a:solidFill>
                          <a:srgbClr val="92D050"/>
                        </a:solidFill>
                      </a:endParaRPr>
                    </a:p>
                  </a:txBody>
                  <a:tcPr/>
                </a:tc>
                <a:tc>
                  <a:txBody>
                    <a:bodyPr/>
                    <a:lstStyle/>
                    <a:p>
                      <a:r>
                        <a:rPr lang="en-US" b="1" dirty="0">
                          <a:solidFill>
                            <a:srgbClr val="FF0000"/>
                          </a:solidFill>
                        </a:rPr>
                        <a:t>Delayed delivery of expected feature</a:t>
                      </a:r>
                    </a:p>
                    <a:p>
                      <a:endParaRPr lang="en-US" b="1" dirty="0">
                        <a:solidFill>
                          <a:srgbClr val="FF0000"/>
                        </a:solidFill>
                      </a:endParaRPr>
                    </a:p>
                    <a:p>
                      <a:endParaRPr lang="en-US" b="1" dirty="0">
                        <a:solidFill>
                          <a:srgbClr val="FF0000"/>
                        </a:solidFill>
                      </a:endParaRPr>
                    </a:p>
                    <a:p>
                      <a:r>
                        <a:rPr lang="en-US" dirty="0"/>
                        <a:t>(p) </a:t>
                      </a:r>
                      <a:endParaRPr lang="en-IN" b="1" dirty="0">
                        <a:solidFill>
                          <a:srgbClr val="FF0000"/>
                        </a:solidFill>
                      </a:endParaRPr>
                    </a:p>
                  </a:txBody>
                  <a:tcPr/>
                </a:tc>
                <a:tc>
                  <a:txBody>
                    <a:bodyPr/>
                    <a:lstStyle/>
                    <a:p>
                      <a:r>
                        <a:rPr lang="en-US" b="1" dirty="0">
                          <a:solidFill>
                            <a:srgbClr val="92D050"/>
                          </a:solidFill>
                        </a:rPr>
                        <a:t>Faulty business decision after customer behavior analysis</a:t>
                      </a:r>
                    </a:p>
                    <a:p>
                      <a:endParaRPr lang="en-US" b="1" dirty="0">
                        <a:solidFill>
                          <a:srgbClr val="92D050"/>
                        </a:solidFill>
                      </a:endParaRPr>
                    </a:p>
                    <a:p>
                      <a:r>
                        <a:rPr lang="en-US" dirty="0"/>
                        <a:t>(b)</a:t>
                      </a:r>
                      <a:endParaRPr lang="en-IN" b="1" dirty="0">
                        <a:solidFill>
                          <a:srgbClr val="92D050"/>
                        </a:solidFill>
                      </a:endParaRPr>
                    </a:p>
                  </a:txBody>
                  <a:tcPr/>
                </a:tc>
                <a:tc>
                  <a:txBody>
                    <a:bodyPr/>
                    <a:lstStyle/>
                    <a:p>
                      <a:r>
                        <a:rPr lang="en-US" b="1" dirty="0">
                          <a:solidFill>
                            <a:srgbClr val="92D050"/>
                          </a:solidFill>
                        </a:rPr>
                        <a:t>Poor Budget and resource allocation</a:t>
                      </a:r>
                    </a:p>
                    <a:p>
                      <a:endParaRPr lang="en-US" b="1" dirty="0">
                        <a:solidFill>
                          <a:srgbClr val="92D050"/>
                        </a:solidFill>
                      </a:endParaRPr>
                    </a:p>
                    <a:p>
                      <a:endParaRPr lang="en-US" b="1" dirty="0">
                        <a:solidFill>
                          <a:srgbClr val="92D050"/>
                        </a:solidFill>
                      </a:endParaRPr>
                    </a:p>
                    <a:p>
                      <a:r>
                        <a:rPr lang="en-US" dirty="0"/>
                        <a:t>(b)</a:t>
                      </a:r>
                      <a:endParaRPr lang="en-IN" b="1" dirty="0">
                        <a:solidFill>
                          <a:srgbClr val="92D050"/>
                        </a:solidFill>
                      </a:endParaRPr>
                    </a:p>
                  </a:txBody>
                  <a:tcPr/>
                </a:tc>
                <a:tc>
                  <a:txBody>
                    <a:bodyPr/>
                    <a:lstStyle/>
                    <a:p>
                      <a:r>
                        <a:rPr lang="en-US" b="1" dirty="0">
                          <a:solidFill>
                            <a:srgbClr val="FFFF00"/>
                          </a:solidFill>
                          <a:highlight>
                            <a:srgbClr val="003874"/>
                          </a:highlight>
                        </a:rPr>
                        <a:t>Bad strategy of scaling the feature</a:t>
                      </a:r>
                    </a:p>
                    <a:p>
                      <a:endParaRPr lang="en-US" b="1" dirty="0">
                        <a:solidFill>
                          <a:srgbClr val="FFFF00"/>
                        </a:solidFill>
                        <a:highlight>
                          <a:srgbClr val="003874"/>
                        </a:highlight>
                      </a:endParaRPr>
                    </a:p>
                    <a:p>
                      <a:endParaRPr lang="en-US" b="1" dirty="0">
                        <a:solidFill>
                          <a:srgbClr val="FFFF00"/>
                        </a:solidFill>
                        <a:highlight>
                          <a:srgbClr val="003874"/>
                        </a:highlight>
                      </a:endParaRPr>
                    </a:p>
                    <a:p>
                      <a:r>
                        <a:rPr lang="en-US" dirty="0"/>
                        <a:t>(b)</a:t>
                      </a:r>
                      <a:endParaRPr lang="en-IN" b="0" dirty="0">
                        <a:solidFill>
                          <a:srgbClr val="FFFF00"/>
                        </a:solidFill>
                        <a:highlight>
                          <a:srgbClr val="003874"/>
                        </a:highlight>
                      </a:endParaRPr>
                    </a:p>
                  </a:txBody>
                  <a:tcPr/>
                </a:tc>
                <a:tc>
                  <a:txBody>
                    <a:bodyPr/>
                    <a:lstStyle/>
                    <a:p>
                      <a:r>
                        <a:rPr lang="en-US" b="1" dirty="0">
                          <a:solidFill>
                            <a:srgbClr val="FF0000"/>
                          </a:solidFill>
                        </a:rPr>
                        <a:t>Critical impacts on existing feature due to launch</a:t>
                      </a:r>
                    </a:p>
                    <a:p>
                      <a:endParaRPr lang="en-US" b="1" dirty="0">
                        <a:solidFill>
                          <a:srgbClr val="FF0000"/>
                        </a:solidFill>
                      </a:endParaRPr>
                    </a:p>
                    <a:p>
                      <a:r>
                        <a:rPr lang="en-US" dirty="0"/>
                        <a:t>(p) </a:t>
                      </a:r>
                      <a:endParaRPr lang="en-US" b="1" dirty="0">
                        <a:solidFill>
                          <a:srgbClr val="FF0000"/>
                        </a:solidFill>
                      </a:endParaRPr>
                    </a:p>
                  </a:txBody>
                  <a:tcPr/>
                </a:tc>
                <a:extLst>
                  <a:ext uri="{0D108BD9-81ED-4DB2-BD59-A6C34878D82A}">
                    <a16:rowId xmlns:a16="http://schemas.microsoft.com/office/drawing/2014/main" val="2828578805"/>
                  </a:ext>
                </a:extLst>
              </a:tr>
            </a:tbl>
          </a:graphicData>
        </a:graphic>
      </p:graphicFrame>
    </p:spTree>
    <p:extLst>
      <p:ext uri="{BB962C8B-B14F-4D97-AF65-F5344CB8AC3E}">
        <p14:creationId xmlns:p14="http://schemas.microsoft.com/office/powerpoint/2010/main" val="61781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4891</TotalTime>
  <Words>2711</Words>
  <Application>Microsoft Office PowerPoint</Application>
  <PresentationFormat>Widescreen</PresentationFormat>
  <Paragraphs>264</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Carlito</vt:lpstr>
      <vt:lpstr>Castellar</vt:lpstr>
      <vt:lpstr>Montserrat</vt:lpstr>
      <vt:lpstr>Open Sans</vt:lpstr>
      <vt:lpstr>Publico</vt:lpstr>
      <vt:lpstr>Trebuchet MS</vt:lpstr>
      <vt:lpstr>Wingdings</vt:lpstr>
      <vt:lpstr>Office Theme</vt:lpstr>
      <vt:lpstr> InMovies – An investment on entertainment by Kotak App </vt:lpstr>
      <vt:lpstr>Problem Statement</vt:lpstr>
      <vt:lpstr>User Persona</vt:lpstr>
      <vt:lpstr>Feature Viability</vt:lpstr>
      <vt:lpstr>Strategic value to Bank</vt:lpstr>
      <vt:lpstr>KPI of the Project(Product and Business)</vt:lpstr>
      <vt:lpstr>Product KPI’s</vt:lpstr>
      <vt:lpstr>Go to market strategy</vt:lpstr>
      <vt:lpstr>Product(p) &amp; Business(b) Risk</vt:lpstr>
      <vt:lpstr>Compliance – Legal Framework</vt:lpstr>
      <vt:lpstr>Competitor Analysis</vt:lpstr>
      <vt:lpstr>Functional requirement document</vt:lpstr>
      <vt:lpstr>Detail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dc:creator>
  <cp:lastModifiedBy>Kirtesh Gohil</cp:lastModifiedBy>
  <cp:revision>33</cp:revision>
  <dcterms:created xsi:type="dcterms:W3CDTF">2021-12-18T12:47:54Z</dcterms:created>
  <dcterms:modified xsi:type="dcterms:W3CDTF">2021-12-22T07:47:28Z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2021-06-05T00:00:00Z</vt:filetime>
  </property>
  <property fmtid="{D5CDD505-2E9C-101B-9397-08002B2CF9AE}" pid="3" name="Creator">
    <vt:lpwstr>Microsoft® PowerPoint® 2016</vt:lpwstr>
  </property>
  <property fmtid="{D5CDD505-2E9C-101B-9397-08002B2CF9AE}" pid="4" name="LastSaved">
    <vt:filetime>2021-12-18T00:00:00Z</vt:filetime>
  </property>
</Properties>
</file>