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7" r:id="rId5"/>
    <p:sldId id="260" r:id="rId6"/>
    <p:sldId id="286" r:id="rId7"/>
    <p:sldId id="258" r:id="rId8"/>
    <p:sldId id="261" r:id="rId9"/>
    <p:sldId id="287" r:id="rId10"/>
    <p:sldId id="283" r:id="rId11"/>
    <p:sldId id="288" r:id="rId12"/>
    <p:sldId id="264" r:id="rId13"/>
    <p:sldId id="266" r:id="rId14"/>
    <p:sldId id="289" r:id="rId15"/>
    <p:sldId id="290" r:id="rId16"/>
    <p:sldId id="284" r:id="rId17"/>
    <p:sldId id="285" r:id="rId18"/>
    <p:sldId id="2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64B280-8A2C-4129-BD93-D4575C1F459C}" type="doc">
      <dgm:prSet loTypeId="urn:microsoft.com/office/officeart/2005/8/layout/chevron1" loCatId="process" qsTypeId="urn:microsoft.com/office/officeart/2005/8/quickstyle/simple1" qsCatId="simple" csTypeId="urn:microsoft.com/office/officeart/2005/8/colors/accent1_2" csCatId="accent1" phldr="1"/>
      <dgm:spPr/>
    </dgm:pt>
    <dgm:pt modelId="{E8E177B7-EE89-42A6-AAA8-062FEA26593C}">
      <dgm:prSet phldrT="[Text]" custT="1"/>
      <dgm:spPr/>
      <dgm:t>
        <a:bodyPr/>
        <a:lstStyle/>
        <a:p>
          <a:r>
            <a:rPr lang="en-US" sz="1400" dirty="0"/>
            <a:t>Login to existing uber app </a:t>
          </a:r>
          <a:endParaRPr lang="en-IN" sz="1400" dirty="0"/>
        </a:p>
      </dgm:t>
    </dgm:pt>
    <dgm:pt modelId="{E8CA3A9A-9113-4C93-A492-9FF2C89B6C71}" type="parTrans" cxnId="{383C3613-D10F-4984-B5B0-4DB87350011D}">
      <dgm:prSet/>
      <dgm:spPr/>
      <dgm:t>
        <a:bodyPr/>
        <a:lstStyle/>
        <a:p>
          <a:endParaRPr lang="en-IN"/>
        </a:p>
      </dgm:t>
    </dgm:pt>
    <dgm:pt modelId="{26C52A7A-C156-46F6-87BF-08174B23136A}" type="sibTrans" cxnId="{383C3613-D10F-4984-B5B0-4DB87350011D}">
      <dgm:prSet/>
      <dgm:spPr/>
      <dgm:t>
        <a:bodyPr/>
        <a:lstStyle/>
        <a:p>
          <a:endParaRPr lang="en-IN"/>
        </a:p>
      </dgm:t>
    </dgm:pt>
    <dgm:pt modelId="{DF865E48-1C05-484F-AA48-80ACBCFC13BE}">
      <dgm:prSet phldrT="[Text]" custT="1"/>
      <dgm:spPr/>
      <dgm:t>
        <a:bodyPr/>
        <a:lstStyle/>
        <a:p>
          <a:r>
            <a:rPr lang="en-US" sz="1400" dirty="0"/>
            <a:t>Clicks on Uber for kids product</a:t>
          </a:r>
          <a:endParaRPr lang="en-IN" sz="1400" dirty="0"/>
        </a:p>
      </dgm:t>
    </dgm:pt>
    <dgm:pt modelId="{50C1BC37-65AD-44FA-9277-E8C8A7C99A5F}" type="parTrans" cxnId="{0A28D4A7-ACA4-474A-A0F8-C5EE1BD14A62}">
      <dgm:prSet/>
      <dgm:spPr/>
      <dgm:t>
        <a:bodyPr/>
        <a:lstStyle/>
        <a:p>
          <a:endParaRPr lang="en-IN"/>
        </a:p>
      </dgm:t>
    </dgm:pt>
    <dgm:pt modelId="{2D015341-ED78-442C-BD79-A08CAF6BD5F8}" type="sibTrans" cxnId="{0A28D4A7-ACA4-474A-A0F8-C5EE1BD14A62}">
      <dgm:prSet/>
      <dgm:spPr/>
      <dgm:t>
        <a:bodyPr/>
        <a:lstStyle/>
        <a:p>
          <a:endParaRPr lang="en-IN"/>
        </a:p>
      </dgm:t>
    </dgm:pt>
    <dgm:pt modelId="{5ACA4060-224C-431F-AC78-853BB8DFFBFE}">
      <dgm:prSet phldrT="[Text]" custT="1"/>
      <dgm:spPr/>
      <dgm:t>
        <a:bodyPr/>
        <a:lstStyle/>
        <a:p>
          <a:r>
            <a:rPr lang="en-US" sz="1400" dirty="0"/>
            <a:t>Opens and shares link with kid to download</a:t>
          </a:r>
          <a:endParaRPr lang="en-IN" sz="1400" dirty="0"/>
        </a:p>
      </dgm:t>
    </dgm:pt>
    <dgm:pt modelId="{F81AF3B5-FFC8-4B57-BDA3-37360E3C9E32}" type="parTrans" cxnId="{225FC2A9-4646-4E8B-9E80-D757D772312E}">
      <dgm:prSet/>
      <dgm:spPr/>
      <dgm:t>
        <a:bodyPr/>
        <a:lstStyle/>
        <a:p>
          <a:endParaRPr lang="en-IN"/>
        </a:p>
      </dgm:t>
    </dgm:pt>
    <dgm:pt modelId="{FFAA81BB-7EC3-464D-A044-E5E406BC452D}" type="sibTrans" cxnId="{225FC2A9-4646-4E8B-9E80-D757D772312E}">
      <dgm:prSet/>
      <dgm:spPr/>
      <dgm:t>
        <a:bodyPr/>
        <a:lstStyle/>
        <a:p>
          <a:endParaRPr lang="en-IN"/>
        </a:p>
      </dgm:t>
    </dgm:pt>
    <dgm:pt modelId="{0FBF0DCE-4548-46FF-8609-11D966148EEA}">
      <dgm:prSet phldrT="[Text]"/>
      <dgm:spPr/>
      <dgm:t>
        <a:bodyPr/>
        <a:lstStyle/>
        <a:p>
          <a:r>
            <a:rPr lang="en-US" dirty="0"/>
            <a:t>Adds kid under its app after getting accepted from kid</a:t>
          </a:r>
          <a:endParaRPr lang="en-IN" dirty="0"/>
        </a:p>
      </dgm:t>
    </dgm:pt>
    <dgm:pt modelId="{2D38BED7-ABB8-4DDF-9703-3D4616AECD72}" type="parTrans" cxnId="{AE6C5205-A683-4CA9-AA7E-528C9308723C}">
      <dgm:prSet/>
      <dgm:spPr/>
      <dgm:t>
        <a:bodyPr/>
        <a:lstStyle/>
        <a:p>
          <a:endParaRPr lang="en-IN"/>
        </a:p>
      </dgm:t>
    </dgm:pt>
    <dgm:pt modelId="{621C3EFD-3863-49C8-B4CE-34B5FB53FCCE}" type="sibTrans" cxnId="{AE6C5205-A683-4CA9-AA7E-528C9308723C}">
      <dgm:prSet/>
      <dgm:spPr/>
      <dgm:t>
        <a:bodyPr/>
        <a:lstStyle/>
        <a:p>
          <a:endParaRPr lang="en-IN"/>
        </a:p>
      </dgm:t>
    </dgm:pt>
    <dgm:pt modelId="{A669C7BC-E598-42A2-BE59-27F57BAA84D5}">
      <dgm:prSet phldrT="[Text]"/>
      <dgm:spPr/>
      <dgm:t>
        <a:bodyPr/>
        <a:lstStyle/>
        <a:p>
          <a:r>
            <a:rPr lang="en-US" dirty="0"/>
            <a:t>Activates parental control to keep track</a:t>
          </a:r>
          <a:endParaRPr lang="en-IN" dirty="0"/>
        </a:p>
      </dgm:t>
    </dgm:pt>
    <dgm:pt modelId="{28718A6C-993C-4633-B07F-6AD935EA4EF3}" type="parTrans" cxnId="{B64CC1DB-9463-4374-B612-A9C50A8A4C8C}">
      <dgm:prSet/>
      <dgm:spPr/>
      <dgm:t>
        <a:bodyPr/>
        <a:lstStyle/>
        <a:p>
          <a:endParaRPr lang="en-IN"/>
        </a:p>
      </dgm:t>
    </dgm:pt>
    <dgm:pt modelId="{FCA51F7E-928A-4072-8C36-6692F1E8722D}" type="sibTrans" cxnId="{B64CC1DB-9463-4374-B612-A9C50A8A4C8C}">
      <dgm:prSet/>
      <dgm:spPr/>
      <dgm:t>
        <a:bodyPr/>
        <a:lstStyle/>
        <a:p>
          <a:endParaRPr lang="en-IN"/>
        </a:p>
      </dgm:t>
    </dgm:pt>
    <dgm:pt modelId="{CA24F866-B322-49CA-A961-5740600A29DB}" type="pres">
      <dgm:prSet presAssocID="{6C64B280-8A2C-4129-BD93-D4575C1F459C}" presName="Name0" presStyleCnt="0">
        <dgm:presLayoutVars>
          <dgm:dir/>
          <dgm:animLvl val="lvl"/>
          <dgm:resizeHandles val="exact"/>
        </dgm:presLayoutVars>
      </dgm:prSet>
      <dgm:spPr/>
    </dgm:pt>
    <dgm:pt modelId="{F8ACA547-96BE-4EBD-B65F-29F93F113589}" type="pres">
      <dgm:prSet presAssocID="{E8E177B7-EE89-42A6-AAA8-062FEA26593C}" presName="parTxOnly" presStyleLbl="node1" presStyleIdx="0" presStyleCnt="5">
        <dgm:presLayoutVars>
          <dgm:chMax val="0"/>
          <dgm:chPref val="0"/>
          <dgm:bulletEnabled val="1"/>
        </dgm:presLayoutVars>
      </dgm:prSet>
      <dgm:spPr/>
    </dgm:pt>
    <dgm:pt modelId="{D5C6CA0D-7778-4E32-A78F-CC3A376B7BB2}" type="pres">
      <dgm:prSet presAssocID="{26C52A7A-C156-46F6-87BF-08174B23136A}" presName="parTxOnlySpace" presStyleCnt="0"/>
      <dgm:spPr/>
    </dgm:pt>
    <dgm:pt modelId="{8676DABE-EEB5-49A3-BA28-5E1405D87B2F}" type="pres">
      <dgm:prSet presAssocID="{DF865E48-1C05-484F-AA48-80ACBCFC13BE}" presName="parTxOnly" presStyleLbl="node1" presStyleIdx="1" presStyleCnt="5">
        <dgm:presLayoutVars>
          <dgm:chMax val="0"/>
          <dgm:chPref val="0"/>
          <dgm:bulletEnabled val="1"/>
        </dgm:presLayoutVars>
      </dgm:prSet>
      <dgm:spPr/>
    </dgm:pt>
    <dgm:pt modelId="{6CE6399E-A2C9-4B23-A6DE-8E54D2077A2D}" type="pres">
      <dgm:prSet presAssocID="{2D015341-ED78-442C-BD79-A08CAF6BD5F8}" presName="parTxOnlySpace" presStyleCnt="0"/>
      <dgm:spPr/>
    </dgm:pt>
    <dgm:pt modelId="{B1206E65-5A36-4E55-813A-D13D0E592C9A}" type="pres">
      <dgm:prSet presAssocID="{5ACA4060-224C-431F-AC78-853BB8DFFBFE}" presName="parTxOnly" presStyleLbl="node1" presStyleIdx="2" presStyleCnt="5">
        <dgm:presLayoutVars>
          <dgm:chMax val="0"/>
          <dgm:chPref val="0"/>
          <dgm:bulletEnabled val="1"/>
        </dgm:presLayoutVars>
      </dgm:prSet>
      <dgm:spPr/>
    </dgm:pt>
    <dgm:pt modelId="{59AF11A9-9460-48BF-A1EC-50600D5E909C}" type="pres">
      <dgm:prSet presAssocID="{FFAA81BB-7EC3-464D-A044-E5E406BC452D}" presName="parTxOnlySpace" presStyleCnt="0"/>
      <dgm:spPr/>
    </dgm:pt>
    <dgm:pt modelId="{5DC0F7CC-A9E2-45AA-A5D7-F4C653216A2D}" type="pres">
      <dgm:prSet presAssocID="{0FBF0DCE-4548-46FF-8609-11D966148EEA}" presName="parTxOnly" presStyleLbl="node1" presStyleIdx="3" presStyleCnt="5">
        <dgm:presLayoutVars>
          <dgm:chMax val="0"/>
          <dgm:chPref val="0"/>
          <dgm:bulletEnabled val="1"/>
        </dgm:presLayoutVars>
      </dgm:prSet>
      <dgm:spPr/>
    </dgm:pt>
    <dgm:pt modelId="{0547620D-658B-4AB7-A3AC-DAFF40ECB935}" type="pres">
      <dgm:prSet presAssocID="{621C3EFD-3863-49C8-B4CE-34B5FB53FCCE}" presName="parTxOnlySpace" presStyleCnt="0"/>
      <dgm:spPr/>
    </dgm:pt>
    <dgm:pt modelId="{4210810D-D914-479F-BA0E-1BC257B21E7B}" type="pres">
      <dgm:prSet presAssocID="{A669C7BC-E598-42A2-BE59-27F57BAA84D5}" presName="parTxOnly" presStyleLbl="node1" presStyleIdx="4" presStyleCnt="5">
        <dgm:presLayoutVars>
          <dgm:chMax val="0"/>
          <dgm:chPref val="0"/>
          <dgm:bulletEnabled val="1"/>
        </dgm:presLayoutVars>
      </dgm:prSet>
      <dgm:spPr/>
    </dgm:pt>
  </dgm:ptLst>
  <dgm:cxnLst>
    <dgm:cxn modelId="{AE6C5205-A683-4CA9-AA7E-528C9308723C}" srcId="{6C64B280-8A2C-4129-BD93-D4575C1F459C}" destId="{0FBF0DCE-4548-46FF-8609-11D966148EEA}" srcOrd="3" destOrd="0" parTransId="{2D38BED7-ABB8-4DDF-9703-3D4616AECD72}" sibTransId="{621C3EFD-3863-49C8-B4CE-34B5FB53FCCE}"/>
    <dgm:cxn modelId="{1626D911-27CD-4BC3-B39F-321AC3D412B6}" type="presOf" srcId="{5ACA4060-224C-431F-AC78-853BB8DFFBFE}" destId="{B1206E65-5A36-4E55-813A-D13D0E592C9A}" srcOrd="0" destOrd="0" presId="urn:microsoft.com/office/officeart/2005/8/layout/chevron1"/>
    <dgm:cxn modelId="{383C3613-D10F-4984-B5B0-4DB87350011D}" srcId="{6C64B280-8A2C-4129-BD93-D4575C1F459C}" destId="{E8E177B7-EE89-42A6-AAA8-062FEA26593C}" srcOrd="0" destOrd="0" parTransId="{E8CA3A9A-9113-4C93-A492-9FF2C89B6C71}" sibTransId="{26C52A7A-C156-46F6-87BF-08174B23136A}"/>
    <dgm:cxn modelId="{C4BBED7F-2E6E-45BC-AE62-A8DF27EE4DE3}" type="presOf" srcId="{E8E177B7-EE89-42A6-AAA8-062FEA26593C}" destId="{F8ACA547-96BE-4EBD-B65F-29F93F113589}" srcOrd="0" destOrd="0" presId="urn:microsoft.com/office/officeart/2005/8/layout/chevron1"/>
    <dgm:cxn modelId="{BC84B680-2F29-4641-A7B2-48E03701A346}" type="presOf" srcId="{DF865E48-1C05-484F-AA48-80ACBCFC13BE}" destId="{8676DABE-EEB5-49A3-BA28-5E1405D87B2F}" srcOrd="0" destOrd="0" presId="urn:microsoft.com/office/officeart/2005/8/layout/chevron1"/>
    <dgm:cxn modelId="{0A28D4A7-ACA4-474A-A0F8-C5EE1BD14A62}" srcId="{6C64B280-8A2C-4129-BD93-D4575C1F459C}" destId="{DF865E48-1C05-484F-AA48-80ACBCFC13BE}" srcOrd="1" destOrd="0" parTransId="{50C1BC37-65AD-44FA-9277-E8C8A7C99A5F}" sibTransId="{2D015341-ED78-442C-BD79-A08CAF6BD5F8}"/>
    <dgm:cxn modelId="{225FC2A9-4646-4E8B-9E80-D757D772312E}" srcId="{6C64B280-8A2C-4129-BD93-D4575C1F459C}" destId="{5ACA4060-224C-431F-AC78-853BB8DFFBFE}" srcOrd="2" destOrd="0" parTransId="{F81AF3B5-FFC8-4B57-BDA3-37360E3C9E32}" sibTransId="{FFAA81BB-7EC3-464D-A044-E5E406BC452D}"/>
    <dgm:cxn modelId="{C92CBFB9-1252-4748-9425-B56D7B15A94B}" type="presOf" srcId="{6C64B280-8A2C-4129-BD93-D4575C1F459C}" destId="{CA24F866-B322-49CA-A961-5740600A29DB}" srcOrd="0" destOrd="0" presId="urn:microsoft.com/office/officeart/2005/8/layout/chevron1"/>
    <dgm:cxn modelId="{B31F89DA-F29C-40D2-871B-D101425C6EA2}" type="presOf" srcId="{A669C7BC-E598-42A2-BE59-27F57BAA84D5}" destId="{4210810D-D914-479F-BA0E-1BC257B21E7B}" srcOrd="0" destOrd="0" presId="urn:microsoft.com/office/officeart/2005/8/layout/chevron1"/>
    <dgm:cxn modelId="{B64CC1DB-9463-4374-B612-A9C50A8A4C8C}" srcId="{6C64B280-8A2C-4129-BD93-D4575C1F459C}" destId="{A669C7BC-E598-42A2-BE59-27F57BAA84D5}" srcOrd="4" destOrd="0" parTransId="{28718A6C-993C-4633-B07F-6AD935EA4EF3}" sibTransId="{FCA51F7E-928A-4072-8C36-6692F1E8722D}"/>
    <dgm:cxn modelId="{AF35DCE7-D26F-4800-AC59-811210BA3938}" type="presOf" srcId="{0FBF0DCE-4548-46FF-8609-11D966148EEA}" destId="{5DC0F7CC-A9E2-45AA-A5D7-F4C653216A2D}" srcOrd="0" destOrd="0" presId="urn:microsoft.com/office/officeart/2005/8/layout/chevron1"/>
    <dgm:cxn modelId="{708039C9-FE00-48DC-879B-5366E93EBF68}" type="presParOf" srcId="{CA24F866-B322-49CA-A961-5740600A29DB}" destId="{F8ACA547-96BE-4EBD-B65F-29F93F113589}" srcOrd="0" destOrd="0" presId="urn:microsoft.com/office/officeart/2005/8/layout/chevron1"/>
    <dgm:cxn modelId="{70EED87E-A078-4B2B-98B0-2984351ADC0A}" type="presParOf" srcId="{CA24F866-B322-49CA-A961-5740600A29DB}" destId="{D5C6CA0D-7778-4E32-A78F-CC3A376B7BB2}" srcOrd="1" destOrd="0" presId="urn:microsoft.com/office/officeart/2005/8/layout/chevron1"/>
    <dgm:cxn modelId="{2C1CCB52-35D5-4FED-B9C2-7430EB133F0C}" type="presParOf" srcId="{CA24F866-B322-49CA-A961-5740600A29DB}" destId="{8676DABE-EEB5-49A3-BA28-5E1405D87B2F}" srcOrd="2" destOrd="0" presId="urn:microsoft.com/office/officeart/2005/8/layout/chevron1"/>
    <dgm:cxn modelId="{AD8B3AA8-516F-4582-B387-34B5444EFC8C}" type="presParOf" srcId="{CA24F866-B322-49CA-A961-5740600A29DB}" destId="{6CE6399E-A2C9-4B23-A6DE-8E54D2077A2D}" srcOrd="3" destOrd="0" presId="urn:microsoft.com/office/officeart/2005/8/layout/chevron1"/>
    <dgm:cxn modelId="{F160794F-CA10-418A-A768-1D3B1952ED54}" type="presParOf" srcId="{CA24F866-B322-49CA-A961-5740600A29DB}" destId="{B1206E65-5A36-4E55-813A-D13D0E592C9A}" srcOrd="4" destOrd="0" presId="urn:microsoft.com/office/officeart/2005/8/layout/chevron1"/>
    <dgm:cxn modelId="{FEBD0DE2-7FBC-4D58-98C8-171612FA08AB}" type="presParOf" srcId="{CA24F866-B322-49CA-A961-5740600A29DB}" destId="{59AF11A9-9460-48BF-A1EC-50600D5E909C}" srcOrd="5" destOrd="0" presId="urn:microsoft.com/office/officeart/2005/8/layout/chevron1"/>
    <dgm:cxn modelId="{CA17131F-9025-4860-9750-2560852A6AC8}" type="presParOf" srcId="{CA24F866-B322-49CA-A961-5740600A29DB}" destId="{5DC0F7CC-A9E2-45AA-A5D7-F4C653216A2D}" srcOrd="6" destOrd="0" presId="urn:microsoft.com/office/officeart/2005/8/layout/chevron1"/>
    <dgm:cxn modelId="{26A6BD7A-8165-4ECE-9DA4-A7D4F099F734}" type="presParOf" srcId="{CA24F866-B322-49CA-A961-5740600A29DB}" destId="{0547620D-658B-4AB7-A3AC-DAFF40ECB935}" srcOrd="7" destOrd="0" presId="urn:microsoft.com/office/officeart/2005/8/layout/chevron1"/>
    <dgm:cxn modelId="{766855FE-552E-45B9-A7DA-A9462C48F008}" type="presParOf" srcId="{CA24F866-B322-49CA-A961-5740600A29DB}" destId="{4210810D-D914-479F-BA0E-1BC257B21E7B}"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64B280-8A2C-4129-BD93-D4575C1F459C}" type="doc">
      <dgm:prSet loTypeId="urn:microsoft.com/office/officeart/2005/8/layout/chevron1" loCatId="process" qsTypeId="urn:microsoft.com/office/officeart/2005/8/quickstyle/simple1" qsCatId="simple" csTypeId="urn:microsoft.com/office/officeart/2005/8/colors/accent1_2" csCatId="accent1" phldr="1"/>
      <dgm:spPr/>
    </dgm:pt>
    <dgm:pt modelId="{E8E177B7-EE89-42A6-AAA8-062FEA26593C}">
      <dgm:prSet phldrT="[Text]" custT="1"/>
      <dgm:spPr/>
      <dgm:t>
        <a:bodyPr/>
        <a:lstStyle/>
        <a:p>
          <a:r>
            <a:rPr lang="en-US" sz="1400" dirty="0"/>
            <a:t>Download through link or </a:t>
          </a:r>
          <a:r>
            <a:rPr lang="en-US" sz="1400" dirty="0" err="1"/>
            <a:t>playstore</a:t>
          </a:r>
          <a:r>
            <a:rPr lang="en-US" sz="1400" dirty="0"/>
            <a:t>/</a:t>
          </a:r>
          <a:r>
            <a:rPr lang="en-US" sz="1400" dirty="0" err="1"/>
            <a:t>appstore</a:t>
          </a:r>
          <a:endParaRPr lang="en-IN" sz="1400" dirty="0"/>
        </a:p>
      </dgm:t>
    </dgm:pt>
    <dgm:pt modelId="{E8CA3A9A-9113-4C93-A492-9FF2C89B6C71}" type="parTrans" cxnId="{383C3613-D10F-4984-B5B0-4DB87350011D}">
      <dgm:prSet/>
      <dgm:spPr/>
      <dgm:t>
        <a:bodyPr/>
        <a:lstStyle/>
        <a:p>
          <a:endParaRPr lang="en-IN"/>
        </a:p>
      </dgm:t>
    </dgm:pt>
    <dgm:pt modelId="{26C52A7A-C156-46F6-87BF-08174B23136A}" type="sibTrans" cxnId="{383C3613-D10F-4984-B5B0-4DB87350011D}">
      <dgm:prSet/>
      <dgm:spPr/>
      <dgm:t>
        <a:bodyPr/>
        <a:lstStyle/>
        <a:p>
          <a:endParaRPr lang="en-IN"/>
        </a:p>
      </dgm:t>
    </dgm:pt>
    <dgm:pt modelId="{DF865E48-1C05-484F-AA48-80ACBCFC13BE}">
      <dgm:prSet phldrT="[Text]" custT="1"/>
      <dgm:spPr/>
      <dgm:t>
        <a:bodyPr/>
        <a:lstStyle/>
        <a:p>
          <a:r>
            <a:rPr lang="en-US" sz="1400" dirty="0"/>
            <a:t>Logins and enters age</a:t>
          </a:r>
          <a:endParaRPr lang="en-IN" sz="1400" dirty="0"/>
        </a:p>
      </dgm:t>
    </dgm:pt>
    <dgm:pt modelId="{50C1BC37-65AD-44FA-9277-E8C8A7C99A5F}" type="parTrans" cxnId="{0A28D4A7-ACA4-474A-A0F8-C5EE1BD14A62}">
      <dgm:prSet/>
      <dgm:spPr/>
      <dgm:t>
        <a:bodyPr/>
        <a:lstStyle/>
        <a:p>
          <a:endParaRPr lang="en-IN"/>
        </a:p>
      </dgm:t>
    </dgm:pt>
    <dgm:pt modelId="{2D015341-ED78-442C-BD79-A08CAF6BD5F8}" type="sibTrans" cxnId="{0A28D4A7-ACA4-474A-A0F8-C5EE1BD14A62}">
      <dgm:prSet/>
      <dgm:spPr/>
      <dgm:t>
        <a:bodyPr/>
        <a:lstStyle/>
        <a:p>
          <a:endParaRPr lang="en-IN"/>
        </a:p>
      </dgm:t>
    </dgm:pt>
    <dgm:pt modelId="{5ACA4060-224C-431F-AC78-853BB8DFFBFE}">
      <dgm:prSet phldrT="[Text]" custT="1"/>
      <dgm:spPr/>
      <dgm:t>
        <a:bodyPr/>
        <a:lstStyle/>
        <a:p>
          <a:r>
            <a:rPr lang="en-US" sz="1400" dirty="0"/>
            <a:t>Accepts request from parents or sends connection before using</a:t>
          </a:r>
          <a:endParaRPr lang="en-IN" sz="1400" dirty="0"/>
        </a:p>
      </dgm:t>
    </dgm:pt>
    <dgm:pt modelId="{F81AF3B5-FFC8-4B57-BDA3-37360E3C9E32}" type="parTrans" cxnId="{225FC2A9-4646-4E8B-9E80-D757D772312E}">
      <dgm:prSet/>
      <dgm:spPr/>
      <dgm:t>
        <a:bodyPr/>
        <a:lstStyle/>
        <a:p>
          <a:endParaRPr lang="en-IN"/>
        </a:p>
      </dgm:t>
    </dgm:pt>
    <dgm:pt modelId="{FFAA81BB-7EC3-464D-A044-E5E406BC452D}" type="sibTrans" cxnId="{225FC2A9-4646-4E8B-9E80-D757D772312E}">
      <dgm:prSet/>
      <dgm:spPr/>
      <dgm:t>
        <a:bodyPr/>
        <a:lstStyle/>
        <a:p>
          <a:endParaRPr lang="en-IN"/>
        </a:p>
      </dgm:t>
    </dgm:pt>
    <dgm:pt modelId="{0FBF0DCE-4548-46FF-8609-11D966148EEA}">
      <dgm:prSet phldrT="[Text]" custT="1"/>
      <dgm:spPr/>
      <dgm:t>
        <a:bodyPr/>
        <a:lstStyle/>
        <a:p>
          <a:r>
            <a:rPr lang="en-US" sz="1400" dirty="0"/>
            <a:t>Understands parental control on the app</a:t>
          </a:r>
          <a:endParaRPr lang="en-IN" sz="1400" dirty="0"/>
        </a:p>
      </dgm:t>
    </dgm:pt>
    <dgm:pt modelId="{2D38BED7-ABB8-4DDF-9703-3D4616AECD72}" type="parTrans" cxnId="{AE6C5205-A683-4CA9-AA7E-528C9308723C}">
      <dgm:prSet/>
      <dgm:spPr/>
      <dgm:t>
        <a:bodyPr/>
        <a:lstStyle/>
        <a:p>
          <a:endParaRPr lang="en-IN"/>
        </a:p>
      </dgm:t>
    </dgm:pt>
    <dgm:pt modelId="{621C3EFD-3863-49C8-B4CE-34B5FB53FCCE}" type="sibTrans" cxnId="{AE6C5205-A683-4CA9-AA7E-528C9308723C}">
      <dgm:prSet/>
      <dgm:spPr/>
      <dgm:t>
        <a:bodyPr/>
        <a:lstStyle/>
        <a:p>
          <a:endParaRPr lang="en-IN"/>
        </a:p>
      </dgm:t>
    </dgm:pt>
    <dgm:pt modelId="{A669C7BC-E598-42A2-BE59-27F57BAA84D5}">
      <dgm:prSet phldrT="[Text]" custT="1"/>
      <dgm:spPr/>
      <dgm:t>
        <a:bodyPr/>
        <a:lstStyle/>
        <a:p>
          <a:r>
            <a:rPr lang="en-US" sz="1400" dirty="0"/>
            <a:t>Can check driver verification along with parents when ride ordered</a:t>
          </a:r>
          <a:endParaRPr lang="en-IN" sz="1400" dirty="0"/>
        </a:p>
      </dgm:t>
    </dgm:pt>
    <dgm:pt modelId="{28718A6C-993C-4633-B07F-6AD935EA4EF3}" type="parTrans" cxnId="{B64CC1DB-9463-4374-B612-A9C50A8A4C8C}">
      <dgm:prSet/>
      <dgm:spPr/>
      <dgm:t>
        <a:bodyPr/>
        <a:lstStyle/>
        <a:p>
          <a:endParaRPr lang="en-IN"/>
        </a:p>
      </dgm:t>
    </dgm:pt>
    <dgm:pt modelId="{FCA51F7E-928A-4072-8C36-6692F1E8722D}" type="sibTrans" cxnId="{B64CC1DB-9463-4374-B612-A9C50A8A4C8C}">
      <dgm:prSet/>
      <dgm:spPr/>
      <dgm:t>
        <a:bodyPr/>
        <a:lstStyle/>
        <a:p>
          <a:endParaRPr lang="en-IN"/>
        </a:p>
      </dgm:t>
    </dgm:pt>
    <dgm:pt modelId="{CA24F866-B322-49CA-A961-5740600A29DB}" type="pres">
      <dgm:prSet presAssocID="{6C64B280-8A2C-4129-BD93-D4575C1F459C}" presName="Name0" presStyleCnt="0">
        <dgm:presLayoutVars>
          <dgm:dir/>
          <dgm:animLvl val="lvl"/>
          <dgm:resizeHandles val="exact"/>
        </dgm:presLayoutVars>
      </dgm:prSet>
      <dgm:spPr/>
    </dgm:pt>
    <dgm:pt modelId="{F8ACA547-96BE-4EBD-B65F-29F93F113589}" type="pres">
      <dgm:prSet presAssocID="{E8E177B7-EE89-42A6-AAA8-062FEA26593C}" presName="parTxOnly" presStyleLbl="node1" presStyleIdx="0" presStyleCnt="5" custScaleX="112146">
        <dgm:presLayoutVars>
          <dgm:chMax val="0"/>
          <dgm:chPref val="0"/>
          <dgm:bulletEnabled val="1"/>
        </dgm:presLayoutVars>
      </dgm:prSet>
      <dgm:spPr/>
    </dgm:pt>
    <dgm:pt modelId="{D5C6CA0D-7778-4E32-A78F-CC3A376B7BB2}" type="pres">
      <dgm:prSet presAssocID="{26C52A7A-C156-46F6-87BF-08174B23136A}" presName="parTxOnlySpace" presStyleCnt="0"/>
      <dgm:spPr/>
    </dgm:pt>
    <dgm:pt modelId="{8676DABE-EEB5-49A3-BA28-5E1405D87B2F}" type="pres">
      <dgm:prSet presAssocID="{DF865E48-1C05-484F-AA48-80ACBCFC13BE}" presName="parTxOnly" presStyleLbl="node1" presStyleIdx="1" presStyleCnt="5">
        <dgm:presLayoutVars>
          <dgm:chMax val="0"/>
          <dgm:chPref val="0"/>
          <dgm:bulletEnabled val="1"/>
        </dgm:presLayoutVars>
      </dgm:prSet>
      <dgm:spPr/>
    </dgm:pt>
    <dgm:pt modelId="{6CE6399E-A2C9-4B23-A6DE-8E54D2077A2D}" type="pres">
      <dgm:prSet presAssocID="{2D015341-ED78-442C-BD79-A08CAF6BD5F8}" presName="parTxOnlySpace" presStyleCnt="0"/>
      <dgm:spPr/>
    </dgm:pt>
    <dgm:pt modelId="{B1206E65-5A36-4E55-813A-D13D0E592C9A}" type="pres">
      <dgm:prSet presAssocID="{5ACA4060-224C-431F-AC78-853BB8DFFBFE}" presName="parTxOnly" presStyleLbl="node1" presStyleIdx="2" presStyleCnt="5" custScaleX="133100">
        <dgm:presLayoutVars>
          <dgm:chMax val="0"/>
          <dgm:chPref val="0"/>
          <dgm:bulletEnabled val="1"/>
        </dgm:presLayoutVars>
      </dgm:prSet>
      <dgm:spPr/>
    </dgm:pt>
    <dgm:pt modelId="{59AF11A9-9460-48BF-A1EC-50600D5E909C}" type="pres">
      <dgm:prSet presAssocID="{FFAA81BB-7EC3-464D-A044-E5E406BC452D}" presName="parTxOnlySpace" presStyleCnt="0"/>
      <dgm:spPr/>
    </dgm:pt>
    <dgm:pt modelId="{5DC0F7CC-A9E2-45AA-A5D7-F4C653216A2D}" type="pres">
      <dgm:prSet presAssocID="{0FBF0DCE-4548-46FF-8609-11D966148EEA}" presName="parTxOnly" presStyleLbl="node1" presStyleIdx="3" presStyleCnt="5">
        <dgm:presLayoutVars>
          <dgm:chMax val="0"/>
          <dgm:chPref val="0"/>
          <dgm:bulletEnabled val="1"/>
        </dgm:presLayoutVars>
      </dgm:prSet>
      <dgm:spPr/>
    </dgm:pt>
    <dgm:pt modelId="{0547620D-658B-4AB7-A3AC-DAFF40ECB935}" type="pres">
      <dgm:prSet presAssocID="{621C3EFD-3863-49C8-B4CE-34B5FB53FCCE}" presName="parTxOnlySpace" presStyleCnt="0"/>
      <dgm:spPr/>
    </dgm:pt>
    <dgm:pt modelId="{4210810D-D914-479F-BA0E-1BC257B21E7B}" type="pres">
      <dgm:prSet presAssocID="{A669C7BC-E598-42A2-BE59-27F57BAA84D5}" presName="parTxOnly" presStyleLbl="node1" presStyleIdx="4" presStyleCnt="5">
        <dgm:presLayoutVars>
          <dgm:chMax val="0"/>
          <dgm:chPref val="0"/>
          <dgm:bulletEnabled val="1"/>
        </dgm:presLayoutVars>
      </dgm:prSet>
      <dgm:spPr/>
    </dgm:pt>
  </dgm:ptLst>
  <dgm:cxnLst>
    <dgm:cxn modelId="{AE6C5205-A683-4CA9-AA7E-528C9308723C}" srcId="{6C64B280-8A2C-4129-BD93-D4575C1F459C}" destId="{0FBF0DCE-4548-46FF-8609-11D966148EEA}" srcOrd="3" destOrd="0" parTransId="{2D38BED7-ABB8-4DDF-9703-3D4616AECD72}" sibTransId="{621C3EFD-3863-49C8-B4CE-34B5FB53FCCE}"/>
    <dgm:cxn modelId="{1626D911-27CD-4BC3-B39F-321AC3D412B6}" type="presOf" srcId="{5ACA4060-224C-431F-AC78-853BB8DFFBFE}" destId="{B1206E65-5A36-4E55-813A-D13D0E592C9A}" srcOrd="0" destOrd="0" presId="urn:microsoft.com/office/officeart/2005/8/layout/chevron1"/>
    <dgm:cxn modelId="{383C3613-D10F-4984-B5B0-4DB87350011D}" srcId="{6C64B280-8A2C-4129-BD93-D4575C1F459C}" destId="{E8E177B7-EE89-42A6-AAA8-062FEA26593C}" srcOrd="0" destOrd="0" parTransId="{E8CA3A9A-9113-4C93-A492-9FF2C89B6C71}" sibTransId="{26C52A7A-C156-46F6-87BF-08174B23136A}"/>
    <dgm:cxn modelId="{C4BBED7F-2E6E-45BC-AE62-A8DF27EE4DE3}" type="presOf" srcId="{E8E177B7-EE89-42A6-AAA8-062FEA26593C}" destId="{F8ACA547-96BE-4EBD-B65F-29F93F113589}" srcOrd="0" destOrd="0" presId="urn:microsoft.com/office/officeart/2005/8/layout/chevron1"/>
    <dgm:cxn modelId="{BC84B680-2F29-4641-A7B2-48E03701A346}" type="presOf" srcId="{DF865E48-1C05-484F-AA48-80ACBCFC13BE}" destId="{8676DABE-EEB5-49A3-BA28-5E1405D87B2F}" srcOrd="0" destOrd="0" presId="urn:microsoft.com/office/officeart/2005/8/layout/chevron1"/>
    <dgm:cxn modelId="{0A28D4A7-ACA4-474A-A0F8-C5EE1BD14A62}" srcId="{6C64B280-8A2C-4129-BD93-D4575C1F459C}" destId="{DF865E48-1C05-484F-AA48-80ACBCFC13BE}" srcOrd="1" destOrd="0" parTransId="{50C1BC37-65AD-44FA-9277-E8C8A7C99A5F}" sibTransId="{2D015341-ED78-442C-BD79-A08CAF6BD5F8}"/>
    <dgm:cxn modelId="{225FC2A9-4646-4E8B-9E80-D757D772312E}" srcId="{6C64B280-8A2C-4129-BD93-D4575C1F459C}" destId="{5ACA4060-224C-431F-AC78-853BB8DFFBFE}" srcOrd="2" destOrd="0" parTransId="{F81AF3B5-FFC8-4B57-BDA3-37360E3C9E32}" sibTransId="{FFAA81BB-7EC3-464D-A044-E5E406BC452D}"/>
    <dgm:cxn modelId="{C92CBFB9-1252-4748-9425-B56D7B15A94B}" type="presOf" srcId="{6C64B280-8A2C-4129-BD93-D4575C1F459C}" destId="{CA24F866-B322-49CA-A961-5740600A29DB}" srcOrd="0" destOrd="0" presId="urn:microsoft.com/office/officeart/2005/8/layout/chevron1"/>
    <dgm:cxn modelId="{B31F89DA-F29C-40D2-871B-D101425C6EA2}" type="presOf" srcId="{A669C7BC-E598-42A2-BE59-27F57BAA84D5}" destId="{4210810D-D914-479F-BA0E-1BC257B21E7B}" srcOrd="0" destOrd="0" presId="urn:microsoft.com/office/officeart/2005/8/layout/chevron1"/>
    <dgm:cxn modelId="{B64CC1DB-9463-4374-B612-A9C50A8A4C8C}" srcId="{6C64B280-8A2C-4129-BD93-D4575C1F459C}" destId="{A669C7BC-E598-42A2-BE59-27F57BAA84D5}" srcOrd="4" destOrd="0" parTransId="{28718A6C-993C-4633-B07F-6AD935EA4EF3}" sibTransId="{FCA51F7E-928A-4072-8C36-6692F1E8722D}"/>
    <dgm:cxn modelId="{AF35DCE7-D26F-4800-AC59-811210BA3938}" type="presOf" srcId="{0FBF0DCE-4548-46FF-8609-11D966148EEA}" destId="{5DC0F7CC-A9E2-45AA-A5D7-F4C653216A2D}" srcOrd="0" destOrd="0" presId="urn:microsoft.com/office/officeart/2005/8/layout/chevron1"/>
    <dgm:cxn modelId="{708039C9-FE00-48DC-879B-5366E93EBF68}" type="presParOf" srcId="{CA24F866-B322-49CA-A961-5740600A29DB}" destId="{F8ACA547-96BE-4EBD-B65F-29F93F113589}" srcOrd="0" destOrd="0" presId="urn:microsoft.com/office/officeart/2005/8/layout/chevron1"/>
    <dgm:cxn modelId="{70EED87E-A078-4B2B-98B0-2984351ADC0A}" type="presParOf" srcId="{CA24F866-B322-49CA-A961-5740600A29DB}" destId="{D5C6CA0D-7778-4E32-A78F-CC3A376B7BB2}" srcOrd="1" destOrd="0" presId="urn:microsoft.com/office/officeart/2005/8/layout/chevron1"/>
    <dgm:cxn modelId="{2C1CCB52-35D5-4FED-B9C2-7430EB133F0C}" type="presParOf" srcId="{CA24F866-B322-49CA-A961-5740600A29DB}" destId="{8676DABE-EEB5-49A3-BA28-5E1405D87B2F}" srcOrd="2" destOrd="0" presId="urn:microsoft.com/office/officeart/2005/8/layout/chevron1"/>
    <dgm:cxn modelId="{AD8B3AA8-516F-4582-B387-34B5444EFC8C}" type="presParOf" srcId="{CA24F866-B322-49CA-A961-5740600A29DB}" destId="{6CE6399E-A2C9-4B23-A6DE-8E54D2077A2D}" srcOrd="3" destOrd="0" presId="urn:microsoft.com/office/officeart/2005/8/layout/chevron1"/>
    <dgm:cxn modelId="{F160794F-CA10-418A-A768-1D3B1952ED54}" type="presParOf" srcId="{CA24F866-B322-49CA-A961-5740600A29DB}" destId="{B1206E65-5A36-4E55-813A-D13D0E592C9A}" srcOrd="4" destOrd="0" presId="urn:microsoft.com/office/officeart/2005/8/layout/chevron1"/>
    <dgm:cxn modelId="{FEBD0DE2-7FBC-4D58-98C8-171612FA08AB}" type="presParOf" srcId="{CA24F866-B322-49CA-A961-5740600A29DB}" destId="{59AF11A9-9460-48BF-A1EC-50600D5E909C}" srcOrd="5" destOrd="0" presId="urn:microsoft.com/office/officeart/2005/8/layout/chevron1"/>
    <dgm:cxn modelId="{CA17131F-9025-4860-9750-2560852A6AC8}" type="presParOf" srcId="{CA24F866-B322-49CA-A961-5740600A29DB}" destId="{5DC0F7CC-A9E2-45AA-A5D7-F4C653216A2D}" srcOrd="6" destOrd="0" presId="urn:microsoft.com/office/officeart/2005/8/layout/chevron1"/>
    <dgm:cxn modelId="{26A6BD7A-8165-4ECE-9DA4-A7D4F099F734}" type="presParOf" srcId="{CA24F866-B322-49CA-A961-5740600A29DB}" destId="{0547620D-658B-4AB7-A3AC-DAFF40ECB935}" srcOrd="7" destOrd="0" presId="urn:microsoft.com/office/officeart/2005/8/layout/chevron1"/>
    <dgm:cxn modelId="{766855FE-552E-45B9-A7DA-A9462C48F008}" type="presParOf" srcId="{CA24F866-B322-49CA-A961-5740600A29DB}" destId="{4210810D-D914-479F-BA0E-1BC257B21E7B}" srcOrd="8"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CA547-96BE-4EBD-B65F-29F93F113589}">
      <dsp:nvSpPr>
        <dsp:cNvPr id="0" name=""/>
        <dsp:cNvSpPr/>
      </dsp:nvSpPr>
      <dsp:spPr>
        <a:xfrm>
          <a:off x="2891" y="566430"/>
          <a:ext cx="2573823" cy="10295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Login to existing uber app </a:t>
          </a:r>
          <a:endParaRPr lang="en-IN" sz="1400" kern="1200" dirty="0"/>
        </a:p>
      </dsp:txBody>
      <dsp:txXfrm>
        <a:off x="517656" y="566430"/>
        <a:ext cx="1544294" cy="1029529"/>
      </dsp:txXfrm>
    </dsp:sp>
    <dsp:sp modelId="{8676DABE-EEB5-49A3-BA28-5E1405D87B2F}">
      <dsp:nvSpPr>
        <dsp:cNvPr id="0" name=""/>
        <dsp:cNvSpPr/>
      </dsp:nvSpPr>
      <dsp:spPr>
        <a:xfrm>
          <a:off x="2319332" y="566430"/>
          <a:ext cx="2573823" cy="10295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Clicks on Uber for kids product</a:t>
          </a:r>
          <a:endParaRPr lang="en-IN" sz="1400" kern="1200" dirty="0"/>
        </a:p>
      </dsp:txBody>
      <dsp:txXfrm>
        <a:off x="2834097" y="566430"/>
        <a:ext cx="1544294" cy="1029529"/>
      </dsp:txXfrm>
    </dsp:sp>
    <dsp:sp modelId="{B1206E65-5A36-4E55-813A-D13D0E592C9A}">
      <dsp:nvSpPr>
        <dsp:cNvPr id="0" name=""/>
        <dsp:cNvSpPr/>
      </dsp:nvSpPr>
      <dsp:spPr>
        <a:xfrm>
          <a:off x="4635773" y="566430"/>
          <a:ext cx="2573823" cy="10295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Opens and shares link with kid to download</a:t>
          </a:r>
          <a:endParaRPr lang="en-IN" sz="1400" kern="1200" dirty="0"/>
        </a:p>
      </dsp:txBody>
      <dsp:txXfrm>
        <a:off x="5150538" y="566430"/>
        <a:ext cx="1544294" cy="1029529"/>
      </dsp:txXfrm>
    </dsp:sp>
    <dsp:sp modelId="{5DC0F7CC-A9E2-45AA-A5D7-F4C653216A2D}">
      <dsp:nvSpPr>
        <dsp:cNvPr id="0" name=""/>
        <dsp:cNvSpPr/>
      </dsp:nvSpPr>
      <dsp:spPr>
        <a:xfrm>
          <a:off x="6952214" y="566430"/>
          <a:ext cx="2573823" cy="10295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Adds kid under its app after getting accepted from kid</a:t>
          </a:r>
          <a:endParaRPr lang="en-IN" sz="1500" kern="1200" dirty="0"/>
        </a:p>
      </dsp:txBody>
      <dsp:txXfrm>
        <a:off x="7466979" y="566430"/>
        <a:ext cx="1544294" cy="1029529"/>
      </dsp:txXfrm>
    </dsp:sp>
    <dsp:sp modelId="{4210810D-D914-479F-BA0E-1BC257B21E7B}">
      <dsp:nvSpPr>
        <dsp:cNvPr id="0" name=""/>
        <dsp:cNvSpPr/>
      </dsp:nvSpPr>
      <dsp:spPr>
        <a:xfrm>
          <a:off x="9268655" y="566430"/>
          <a:ext cx="2573823" cy="10295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Activates parental control to keep track</a:t>
          </a:r>
          <a:endParaRPr lang="en-IN" sz="1500" kern="1200" dirty="0"/>
        </a:p>
      </dsp:txBody>
      <dsp:txXfrm>
        <a:off x="9783420" y="566430"/>
        <a:ext cx="1544294" cy="10295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CA547-96BE-4EBD-B65F-29F93F113589}">
      <dsp:nvSpPr>
        <dsp:cNvPr id="0" name=""/>
        <dsp:cNvSpPr/>
      </dsp:nvSpPr>
      <dsp:spPr>
        <a:xfrm>
          <a:off x="5094" y="610577"/>
          <a:ext cx="2638893" cy="94123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Download through link or </a:t>
          </a:r>
          <a:r>
            <a:rPr lang="en-US" sz="1400" kern="1200" dirty="0" err="1"/>
            <a:t>playstore</a:t>
          </a:r>
          <a:r>
            <a:rPr lang="en-US" sz="1400" kern="1200" dirty="0"/>
            <a:t>/</a:t>
          </a:r>
          <a:r>
            <a:rPr lang="en-US" sz="1400" kern="1200" dirty="0" err="1"/>
            <a:t>appstore</a:t>
          </a:r>
          <a:endParaRPr lang="en-IN" sz="1400" kern="1200" dirty="0"/>
        </a:p>
      </dsp:txBody>
      <dsp:txXfrm>
        <a:off x="475712" y="610577"/>
        <a:ext cx="1697658" cy="941235"/>
      </dsp:txXfrm>
    </dsp:sp>
    <dsp:sp modelId="{8676DABE-EEB5-49A3-BA28-5E1405D87B2F}">
      <dsp:nvSpPr>
        <dsp:cNvPr id="0" name=""/>
        <dsp:cNvSpPr/>
      </dsp:nvSpPr>
      <dsp:spPr>
        <a:xfrm>
          <a:off x="2408679" y="610577"/>
          <a:ext cx="2353087" cy="94123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Logins and enters age</a:t>
          </a:r>
          <a:endParaRPr lang="en-IN" sz="1400" kern="1200" dirty="0"/>
        </a:p>
      </dsp:txBody>
      <dsp:txXfrm>
        <a:off x="2879297" y="610577"/>
        <a:ext cx="1411852" cy="941235"/>
      </dsp:txXfrm>
    </dsp:sp>
    <dsp:sp modelId="{B1206E65-5A36-4E55-813A-D13D0E592C9A}">
      <dsp:nvSpPr>
        <dsp:cNvPr id="0" name=""/>
        <dsp:cNvSpPr/>
      </dsp:nvSpPr>
      <dsp:spPr>
        <a:xfrm>
          <a:off x="4526458" y="610577"/>
          <a:ext cx="3131959" cy="94123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Accepts request from parents or sends connection before using</a:t>
          </a:r>
          <a:endParaRPr lang="en-IN" sz="1400" kern="1200" dirty="0"/>
        </a:p>
      </dsp:txBody>
      <dsp:txXfrm>
        <a:off x="4997076" y="610577"/>
        <a:ext cx="2190724" cy="941235"/>
      </dsp:txXfrm>
    </dsp:sp>
    <dsp:sp modelId="{5DC0F7CC-A9E2-45AA-A5D7-F4C653216A2D}">
      <dsp:nvSpPr>
        <dsp:cNvPr id="0" name=""/>
        <dsp:cNvSpPr/>
      </dsp:nvSpPr>
      <dsp:spPr>
        <a:xfrm>
          <a:off x="7423109" y="610577"/>
          <a:ext cx="2353087" cy="94123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Understands parental control on the app</a:t>
          </a:r>
          <a:endParaRPr lang="en-IN" sz="1400" kern="1200" dirty="0"/>
        </a:p>
      </dsp:txBody>
      <dsp:txXfrm>
        <a:off x="7893727" y="610577"/>
        <a:ext cx="1411852" cy="941235"/>
      </dsp:txXfrm>
    </dsp:sp>
    <dsp:sp modelId="{4210810D-D914-479F-BA0E-1BC257B21E7B}">
      <dsp:nvSpPr>
        <dsp:cNvPr id="0" name=""/>
        <dsp:cNvSpPr/>
      </dsp:nvSpPr>
      <dsp:spPr>
        <a:xfrm>
          <a:off x="9540888" y="610577"/>
          <a:ext cx="2353087" cy="94123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Can check driver verification along with parents when ride ordered</a:t>
          </a:r>
          <a:endParaRPr lang="en-IN" sz="1400" kern="1200" dirty="0"/>
        </a:p>
      </dsp:txBody>
      <dsp:txXfrm>
        <a:off x="10011506" y="610577"/>
        <a:ext cx="1411852" cy="9412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5/7/2023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techzim.co.zw/2016/06/uber-launches-thika-kenya-fights-market-presence-east-african-country/"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Uber for Kids</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927652" y="4754880"/>
            <a:ext cx="6707334" cy="365760"/>
          </a:xfrm>
        </p:spPr>
        <p:txBody>
          <a:bodyPr/>
          <a:lstStyle/>
          <a:p>
            <a:r>
              <a:rPr lang="en-US" dirty="0"/>
              <a:t>Solving mobility problems for kids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a:t>
            </a:fld>
            <a:endParaRPr lang="en-US" dirty="0"/>
          </a:p>
        </p:txBody>
      </p:sp>
      <p:pic>
        <p:nvPicPr>
          <p:cNvPr id="6" name="Picture 5">
            <a:extLst>
              <a:ext uri="{FF2B5EF4-FFF2-40B4-BE49-F238E27FC236}">
                <a16:creationId xmlns:a16="http://schemas.microsoft.com/office/drawing/2014/main" id="{6D6D524E-57AC-41DC-A730-F4CFE3B4D6E1}"/>
              </a:ext>
            </a:extLst>
          </p:cNvPr>
          <p:cNvPicPr>
            <a:picLocks noChangeAspect="1"/>
          </p:cNvPicPr>
          <p:nvPr/>
        </p:nvPicPr>
        <p:blipFill>
          <a:blip r:embed="rId2"/>
          <a:stretch>
            <a:fillRect/>
          </a:stretch>
        </p:blipFill>
        <p:spPr>
          <a:xfrm>
            <a:off x="0" y="6201391"/>
            <a:ext cx="1126435" cy="656609"/>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277881"/>
            <a:ext cx="11214100" cy="535531"/>
          </a:xfrm>
        </p:spPr>
        <p:txBody>
          <a:bodyPr/>
          <a:lstStyle/>
          <a:p>
            <a:r>
              <a:rPr lang="en-US" dirty="0"/>
              <a:t>Prioritization</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graphicFrame>
        <p:nvGraphicFramePr>
          <p:cNvPr id="3" name="Table 3">
            <a:extLst>
              <a:ext uri="{FF2B5EF4-FFF2-40B4-BE49-F238E27FC236}">
                <a16:creationId xmlns:a16="http://schemas.microsoft.com/office/drawing/2014/main" id="{2E301672-13E3-42CB-AECF-1F05E5090821}"/>
              </a:ext>
            </a:extLst>
          </p:cNvPr>
          <p:cNvGraphicFramePr>
            <a:graphicFrameLocks noGrp="1"/>
          </p:cNvGraphicFramePr>
          <p:nvPr>
            <p:extLst>
              <p:ext uri="{D42A27DB-BD31-4B8C-83A1-F6EECF244321}">
                <p14:modId xmlns:p14="http://schemas.microsoft.com/office/powerpoint/2010/main" val="4223866910"/>
              </p:ext>
            </p:extLst>
          </p:nvPr>
        </p:nvGraphicFramePr>
        <p:xfrm>
          <a:off x="311646" y="813412"/>
          <a:ext cx="11568707" cy="5683763"/>
        </p:xfrm>
        <a:graphic>
          <a:graphicData uri="http://schemas.openxmlformats.org/drawingml/2006/table">
            <a:tbl>
              <a:tblPr firstRow="1" bandRow="1">
                <a:tableStyleId>{5C22544A-7EE6-4342-B048-85BDC9FD1C3A}</a:tableStyleId>
              </a:tblPr>
              <a:tblGrid>
                <a:gridCol w="1046480">
                  <a:extLst>
                    <a:ext uri="{9D8B030D-6E8A-4147-A177-3AD203B41FA5}">
                      <a16:colId xmlns:a16="http://schemas.microsoft.com/office/drawing/2014/main" val="399699066"/>
                    </a:ext>
                  </a:extLst>
                </a:gridCol>
                <a:gridCol w="3525078">
                  <a:extLst>
                    <a:ext uri="{9D8B030D-6E8A-4147-A177-3AD203B41FA5}">
                      <a16:colId xmlns:a16="http://schemas.microsoft.com/office/drawing/2014/main" val="2147547275"/>
                    </a:ext>
                  </a:extLst>
                </a:gridCol>
                <a:gridCol w="2332383">
                  <a:extLst>
                    <a:ext uri="{9D8B030D-6E8A-4147-A177-3AD203B41FA5}">
                      <a16:colId xmlns:a16="http://schemas.microsoft.com/office/drawing/2014/main" val="3552186894"/>
                    </a:ext>
                  </a:extLst>
                </a:gridCol>
                <a:gridCol w="2332383">
                  <a:extLst>
                    <a:ext uri="{9D8B030D-6E8A-4147-A177-3AD203B41FA5}">
                      <a16:colId xmlns:a16="http://schemas.microsoft.com/office/drawing/2014/main" val="562130438"/>
                    </a:ext>
                  </a:extLst>
                </a:gridCol>
                <a:gridCol w="2332383">
                  <a:extLst>
                    <a:ext uri="{9D8B030D-6E8A-4147-A177-3AD203B41FA5}">
                      <a16:colId xmlns:a16="http://schemas.microsoft.com/office/drawing/2014/main" val="1460190901"/>
                    </a:ext>
                  </a:extLst>
                </a:gridCol>
              </a:tblGrid>
              <a:tr h="746003">
                <a:tc>
                  <a:txBody>
                    <a:bodyPr/>
                    <a:lstStyle/>
                    <a:p>
                      <a:r>
                        <a:rPr lang="en-US" dirty="0"/>
                        <a:t>Priority</a:t>
                      </a:r>
                      <a:endParaRPr lang="en-IN" dirty="0"/>
                    </a:p>
                  </a:txBody>
                  <a:tcPr/>
                </a:tc>
                <a:tc>
                  <a:txBody>
                    <a:bodyPr/>
                    <a:lstStyle/>
                    <a:p>
                      <a:r>
                        <a:rPr lang="en-US" dirty="0"/>
                        <a:t>Idea Name</a:t>
                      </a:r>
                      <a:endParaRPr lang="en-IN" dirty="0"/>
                    </a:p>
                  </a:txBody>
                  <a:tcPr/>
                </a:tc>
                <a:tc>
                  <a:txBody>
                    <a:bodyPr/>
                    <a:lstStyle/>
                    <a:p>
                      <a:r>
                        <a:rPr lang="en-US" dirty="0"/>
                        <a:t>User value</a:t>
                      </a:r>
                      <a:endParaRPr lang="en-IN" dirty="0"/>
                    </a:p>
                  </a:txBody>
                  <a:tcPr/>
                </a:tc>
                <a:tc>
                  <a:txBody>
                    <a:bodyPr/>
                    <a:lstStyle/>
                    <a:p>
                      <a:r>
                        <a:rPr lang="en-US" dirty="0"/>
                        <a:t>Business Effort</a:t>
                      </a:r>
                      <a:endParaRPr lang="en-IN" dirty="0"/>
                    </a:p>
                  </a:txBody>
                  <a:tcPr/>
                </a:tc>
                <a:tc>
                  <a:txBody>
                    <a:bodyPr/>
                    <a:lstStyle/>
                    <a:p>
                      <a:r>
                        <a:rPr lang="en-US" dirty="0"/>
                        <a:t>Score = Value/effort</a:t>
                      </a:r>
                      <a:endParaRPr lang="en-IN" dirty="0"/>
                    </a:p>
                  </a:txBody>
                  <a:tcPr/>
                </a:tc>
                <a:extLst>
                  <a:ext uri="{0D108BD9-81ED-4DB2-BD59-A6C34878D82A}">
                    <a16:rowId xmlns:a16="http://schemas.microsoft.com/office/drawing/2014/main" val="1255644890"/>
                  </a:ext>
                </a:extLst>
              </a:tr>
              <a:tr h="1133639">
                <a:tc>
                  <a:txBody>
                    <a:bodyPr/>
                    <a:lstStyle/>
                    <a:p>
                      <a:r>
                        <a:rPr lang="en-US" dirty="0">
                          <a:highlight>
                            <a:srgbClr val="00FF00"/>
                          </a:highlight>
                        </a:rPr>
                        <a:t>1</a:t>
                      </a:r>
                      <a:endParaRPr lang="en-IN"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FF00"/>
                          </a:highlight>
                        </a:rPr>
                        <a:t>To create a login-based app where the child Uber app can be connected to the parents’ app for control</a:t>
                      </a:r>
                    </a:p>
                  </a:txBody>
                  <a:tcPr/>
                </a:tc>
                <a:tc>
                  <a:txBody>
                    <a:bodyPr/>
                    <a:lstStyle/>
                    <a:p>
                      <a:r>
                        <a:rPr lang="en-US" dirty="0">
                          <a:highlight>
                            <a:srgbClr val="FFFF00"/>
                          </a:highlight>
                        </a:rPr>
                        <a:t>10</a:t>
                      </a:r>
                      <a:endParaRPr lang="en-IN" dirty="0">
                        <a:highlight>
                          <a:srgbClr val="FFFF00"/>
                        </a:highlight>
                      </a:endParaRPr>
                    </a:p>
                  </a:txBody>
                  <a:tcPr/>
                </a:tc>
                <a:tc>
                  <a:txBody>
                    <a:bodyPr/>
                    <a:lstStyle/>
                    <a:p>
                      <a:r>
                        <a:rPr lang="en-US" dirty="0">
                          <a:highlight>
                            <a:srgbClr val="FFFF00"/>
                          </a:highlight>
                        </a:rPr>
                        <a:t>4</a:t>
                      </a:r>
                      <a:endParaRPr lang="en-IN" dirty="0">
                        <a:highlight>
                          <a:srgbClr val="FFFF00"/>
                        </a:highlight>
                      </a:endParaRPr>
                    </a:p>
                  </a:txBody>
                  <a:tcPr/>
                </a:tc>
                <a:tc>
                  <a:txBody>
                    <a:bodyPr/>
                    <a:lstStyle/>
                    <a:p>
                      <a:r>
                        <a:rPr lang="en-US" dirty="0">
                          <a:highlight>
                            <a:srgbClr val="FFFF00"/>
                          </a:highlight>
                        </a:rPr>
                        <a:t>2.5</a:t>
                      </a:r>
                      <a:endParaRPr lang="en-IN" dirty="0">
                        <a:highlight>
                          <a:srgbClr val="FFFF00"/>
                        </a:highlight>
                      </a:endParaRPr>
                    </a:p>
                  </a:txBody>
                  <a:tcPr/>
                </a:tc>
                <a:extLst>
                  <a:ext uri="{0D108BD9-81ED-4DB2-BD59-A6C34878D82A}">
                    <a16:rowId xmlns:a16="http://schemas.microsoft.com/office/drawing/2014/main" val="3764725464"/>
                  </a:ext>
                </a:extLst>
              </a:tr>
              <a:tr h="610421">
                <a:tc>
                  <a:txBody>
                    <a:bodyPr/>
                    <a:lstStyle/>
                    <a:p>
                      <a:r>
                        <a:rPr lang="en-US" dirty="0">
                          <a:highlight>
                            <a:srgbClr val="00FF00"/>
                          </a:highlight>
                        </a:rPr>
                        <a:t>2</a:t>
                      </a:r>
                      <a:endParaRPr lang="en-IN"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FF00"/>
                          </a:highlight>
                        </a:rPr>
                        <a:t>To track the age of people logging in</a:t>
                      </a:r>
                    </a:p>
                  </a:txBody>
                  <a:tcPr/>
                </a:tc>
                <a:tc>
                  <a:txBody>
                    <a:bodyPr/>
                    <a:lstStyle/>
                    <a:p>
                      <a:r>
                        <a:rPr lang="en-US" dirty="0">
                          <a:highlight>
                            <a:srgbClr val="FFFF00"/>
                          </a:highlight>
                        </a:rPr>
                        <a:t>10</a:t>
                      </a:r>
                      <a:endParaRPr lang="en-IN" dirty="0">
                        <a:highlight>
                          <a:srgbClr val="FFFF00"/>
                        </a:highlight>
                      </a:endParaRPr>
                    </a:p>
                  </a:txBody>
                  <a:tcPr/>
                </a:tc>
                <a:tc>
                  <a:txBody>
                    <a:bodyPr/>
                    <a:lstStyle/>
                    <a:p>
                      <a:r>
                        <a:rPr lang="en-US" dirty="0">
                          <a:highlight>
                            <a:srgbClr val="FFFF00"/>
                          </a:highlight>
                        </a:rPr>
                        <a:t>4</a:t>
                      </a:r>
                      <a:endParaRPr lang="en-IN" dirty="0">
                        <a:highlight>
                          <a:srgbClr val="FFFF00"/>
                        </a:highlight>
                      </a:endParaRPr>
                    </a:p>
                  </a:txBody>
                  <a:tcPr/>
                </a:tc>
                <a:tc>
                  <a:txBody>
                    <a:bodyPr/>
                    <a:lstStyle/>
                    <a:p>
                      <a:r>
                        <a:rPr lang="en-US" dirty="0">
                          <a:highlight>
                            <a:srgbClr val="FFFF00"/>
                          </a:highlight>
                        </a:rPr>
                        <a:t>2.5</a:t>
                      </a:r>
                      <a:endParaRPr lang="en-IN" dirty="0">
                        <a:highlight>
                          <a:srgbClr val="FFFF00"/>
                        </a:highlight>
                      </a:endParaRPr>
                    </a:p>
                  </a:txBody>
                  <a:tcPr/>
                </a:tc>
                <a:extLst>
                  <a:ext uri="{0D108BD9-81ED-4DB2-BD59-A6C34878D82A}">
                    <a16:rowId xmlns:a16="http://schemas.microsoft.com/office/drawing/2014/main" val="1533036769"/>
                  </a:ext>
                </a:extLst>
              </a:tr>
              <a:tr h="610421">
                <a:tc>
                  <a:txBody>
                    <a:bodyPr/>
                    <a:lstStyle/>
                    <a:p>
                      <a:r>
                        <a:rPr lang="en-US" dirty="0"/>
                        <a:t>7</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If found 15-18 years, then show a wallet for recharge</a:t>
                      </a:r>
                    </a:p>
                  </a:txBody>
                  <a:tcPr/>
                </a:tc>
                <a:tc>
                  <a:txBody>
                    <a:bodyPr/>
                    <a:lstStyle/>
                    <a:p>
                      <a:r>
                        <a:rPr lang="en-US" dirty="0"/>
                        <a:t>7</a:t>
                      </a:r>
                      <a:endParaRPr lang="en-IN" dirty="0"/>
                    </a:p>
                  </a:txBody>
                  <a:tcPr/>
                </a:tc>
                <a:tc>
                  <a:txBody>
                    <a:bodyPr/>
                    <a:lstStyle/>
                    <a:p>
                      <a:r>
                        <a:rPr lang="en-US" dirty="0"/>
                        <a:t>8</a:t>
                      </a:r>
                      <a:endParaRPr lang="en-IN" dirty="0"/>
                    </a:p>
                  </a:txBody>
                  <a:tcPr/>
                </a:tc>
                <a:tc>
                  <a:txBody>
                    <a:bodyPr/>
                    <a:lstStyle/>
                    <a:p>
                      <a:r>
                        <a:rPr lang="en-US" dirty="0"/>
                        <a:t>0.87</a:t>
                      </a:r>
                      <a:endParaRPr lang="en-IN" dirty="0"/>
                    </a:p>
                  </a:txBody>
                  <a:tcPr/>
                </a:tc>
                <a:extLst>
                  <a:ext uri="{0D108BD9-81ED-4DB2-BD59-A6C34878D82A}">
                    <a16:rowId xmlns:a16="http://schemas.microsoft.com/office/drawing/2014/main" val="757919427"/>
                  </a:ext>
                </a:extLst>
              </a:tr>
              <a:tr h="872030">
                <a:tc>
                  <a:txBody>
                    <a:bodyPr/>
                    <a:lstStyle/>
                    <a:p>
                      <a:r>
                        <a:rPr lang="en-US" dirty="0"/>
                        <a:t>8</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wallet can be connected to a parents bank account or self-bank account (kid account)</a:t>
                      </a:r>
                    </a:p>
                  </a:txBody>
                  <a:tcPr/>
                </a:tc>
                <a:tc>
                  <a:txBody>
                    <a:bodyPr/>
                    <a:lstStyle/>
                    <a:p>
                      <a:r>
                        <a:rPr lang="en-US" dirty="0"/>
                        <a:t>6</a:t>
                      </a:r>
                      <a:endParaRPr lang="en-IN" dirty="0"/>
                    </a:p>
                  </a:txBody>
                  <a:tcPr/>
                </a:tc>
                <a:tc>
                  <a:txBody>
                    <a:bodyPr/>
                    <a:lstStyle/>
                    <a:p>
                      <a:r>
                        <a:rPr lang="en-US" dirty="0"/>
                        <a:t>8</a:t>
                      </a:r>
                      <a:endParaRPr lang="en-IN" dirty="0"/>
                    </a:p>
                  </a:txBody>
                  <a:tcPr/>
                </a:tc>
                <a:tc>
                  <a:txBody>
                    <a:bodyPr/>
                    <a:lstStyle/>
                    <a:p>
                      <a:r>
                        <a:rPr lang="en-US" dirty="0"/>
                        <a:t>0.75</a:t>
                      </a:r>
                      <a:endParaRPr lang="en-IN" dirty="0"/>
                    </a:p>
                  </a:txBody>
                  <a:tcPr/>
                </a:tc>
                <a:extLst>
                  <a:ext uri="{0D108BD9-81ED-4DB2-BD59-A6C34878D82A}">
                    <a16:rowId xmlns:a16="http://schemas.microsoft.com/office/drawing/2014/main" val="508985716"/>
                  </a:ext>
                </a:extLst>
              </a:tr>
              <a:tr h="872030">
                <a:tc>
                  <a:txBody>
                    <a:bodyPr/>
                    <a:lstStyle/>
                    <a:p>
                      <a:r>
                        <a:rPr lang="en-US" dirty="0">
                          <a:highlight>
                            <a:srgbClr val="00FF00"/>
                          </a:highlight>
                        </a:rPr>
                        <a:t>6</a:t>
                      </a:r>
                      <a:endParaRPr lang="en-IN"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FF00"/>
                          </a:highlight>
                        </a:rPr>
                        <a:t>A cab/auto-sharing feature for students in the locality visiting the same college</a:t>
                      </a:r>
                    </a:p>
                  </a:txBody>
                  <a:tcPr/>
                </a:tc>
                <a:tc>
                  <a:txBody>
                    <a:bodyPr/>
                    <a:lstStyle/>
                    <a:p>
                      <a:r>
                        <a:rPr lang="en-US" dirty="0">
                          <a:highlight>
                            <a:srgbClr val="FFFF00"/>
                          </a:highlight>
                        </a:rPr>
                        <a:t>7</a:t>
                      </a:r>
                      <a:endParaRPr lang="en-IN" dirty="0">
                        <a:highlight>
                          <a:srgbClr val="FFFF00"/>
                        </a:highlight>
                      </a:endParaRPr>
                    </a:p>
                  </a:txBody>
                  <a:tcPr/>
                </a:tc>
                <a:tc>
                  <a:txBody>
                    <a:bodyPr/>
                    <a:lstStyle/>
                    <a:p>
                      <a:r>
                        <a:rPr lang="en-US" dirty="0">
                          <a:highlight>
                            <a:srgbClr val="FFFF00"/>
                          </a:highlight>
                        </a:rPr>
                        <a:t>4</a:t>
                      </a:r>
                      <a:endParaRPr lang="en-IN" dirty="0">
                        <a:highlight>
                          <a:srgbClr val="FFFF00"/>
                        </a:highlight>
                      </a:endParaRPr>
                    </a:p>
                  </a:txBody>
                  <a:tcPr/>
                </a:tc>
                <a:tc>
                  <a:txBody>
                    <a:bodyPr/>
                    <a:lstStyle/>
                    <a:p>
                      <a:r>
                        <a:rPr lang="en-US" dirty="0">
                          <a:highlight>
                            <a:srgbClr val="FFFF00"/>
                          </a:highlight>
                        </a:rPr>
                        <a:t>1.75</a:t>
                      </a:r>
                      <a:endParaRPr lang="en-IN" dirty="0">
                        <a:highlight>
                          <a:srgbClr val="FFFF00"/>
                        </a:highlight>
                      </a:endParaRPr>
                    </a:p>
                  </a:txBody>
                  <a:tcPr/>
                </a:tc>
                <a:extLst>
                  <a:ext uri="{0D108BD9-81ED-4DB2-BD59-A6C34878D82A}">
                    <a16:rowId xmlns:a16="http://schemas.microsoft.com/office/drawing/2014/main" val="1386372892"/>
                  </a:ext>
                </a:extLst>
              </a:tr>
              <a:tr h="610421">
                <a:tc>
                  <a:txBody>
                    <a:bodyPr/>
                    <a:lstStyle/>
                    <a:p>
                      <a:r>
                        <a:rPr lang="en-US" dirty="0">
                          <a:highlight>
                            <a:srgbClr val="00FF00"/>
                          </a:highlight>
                        </a:rPr>
                        <a:t>3</a:t>
                      </a:r>
                      <a:endParaRPr lang="en-IN"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FF00"/>
                          </a:highlight>
                        </a:rPr>
                        <a:t>An option for parental controls and inputs to drivers</a:t>
                      </a:r>
                    </a:p>
                  </a:txBody>
                  <a:tcPr/>
                </a:tc>
                <a:tc>
                  <a:txBody>
                    <a:bodyPr/>
                    <a:lstStyle/>
                    <a:p>
                      <a:r>
                        <a:rPr lang="en-US" dirty="0">
                          <a:highlight>
                            <a:srgbClr val="FFFF00"/>
                          </a:highlight>
                        </a:rPr>
                        <a:t>10</a:t>
                      </a:r>
                      <a:endParaRPr lang="en-IN" dirty="0">
                        <a:highlight>
                          <a:srgbClr val="FFFF00"/>
                        </a:highlight>
                      </a:endParaRPr>
                    </a:p>
                  </a:txBody>
                  <a:tcPr/>
                </a:tc>
                <a:tc>
                  <a:txBody>
                    <a:bodyPr/>
                    <a:lstStyle/>
                    <a:p>
                      <a:r>
                        <a:rPr lang="en-US" dirty="0">
                          <a:highlight>
                            <a:srgbClr val="FFFF00"/>
                          </a:highlight>
                        </a:rPr>
                        <a:t>8</a:t>
                      </a:r>
                      <a:endParaRPr lang="en-IN" dirty="0">
                        <a:highlight>
                          <a:srgbClr val="FFFF00"/>
                        </a:highlight>
                      </a:endParaRPr>
                    </a:p>
                  </a:txBody>
                  <a:tcPr/>
                </a:tc>
                <a:tc>
                  <a:txBody>
                    <a:bodyPr/>
                    <a:lstStyle/>
                    <a:p>
                      <a:r>
                        <a:rPr lang="en-US" dirty="0">
                          <a:highlight>
                            <a:srgbClr val="FFFF00"/>
                          </a:highlight>
                        </a:rPr>
                        <a:t>1.25</a:t>
                      </a:r>
                      <a:endParaRPr lang="en-IN" dirty="0">
                        <a:highlight>
                          <a:srgbClr val="FFFF00"/>
                        </a:highlight>
                      </a:endParaRPr>
                    </a:p>
                  </a:txBody>
                  <a:tcPr/>
                </a:tc>
                <a:extLst>
                  <a:ext uri="{0D108BD9-81ED-4DB2-BD59-A6C34878D82A}">
                    <a16:rowId xmlns:a16="http://schemas.microsoft.com/office/drawing/2014/main" val="2803736178"/>
                  </a:ext>
                </a:extLst>
              </a:tr>
            </a:tbl>
          </a:graphicData>
        </a:graphic>
      </p:graphicFrame>
      <p:pic>
        <p:nvPicPr>
          <p:cNvPr id="7" name="Picture 6">
            <a:extLst>
              <a:ext uri="{FF2B5EF4-FFF2-40B4-BE49-F238E27FC236}">
                <a16:creationId xmlns:a16="http://schemas.microsoft.com/office/drawing/2014/main" id="{EC97B741-C1FC-4DD1-86D0-C9D288190B64}"/>
              </a:ext>
            </a:extLst>
          </p:cNvPr>
          <p:cNvPicPr>
            <a:picLocks noChangeAspect="1"/>
          </p:cNvPicPr>
          <p:nvPr/>
        </p:nvPicPr>
        <p:blipFill>
          <a:blip r:embed="rId2"/>
          <a:stretch>
            <a:fillRect/>
          </a:stretch>
        </p:blipFill>
        <p:spPr>
          <a:xfrm>
            <a:off x="0" y="6201391"/>
            <a:ext cx="1126435" cy="656609"/>
          </a:xfrm>
          <a:prstGeom prst="rect">
            <a:avLst/>
          </a:prstGeom>
        </p:spPr>
      </p:pic>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Prioritization</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graphicFrame>
        <p:nvGraphicFramePr>
          <p:cNvPr id="3" name="Table 3">
            <a:extLst>
              <a:ext uri="{FF2B5EF4-FFF2-40B4-BE49-F238E27FC236}">
                <a16:creationId xmlns:a16="http://schemas.microsoft.com/office/drawing/2014/main" id="{2E301672-13E3-42CB-AECF-1F05E5090821}"/>
              </a:ext>
            </a:extLst>
          </p:cNvPr>
          <p:cNvGraphicFramePr>
            <a:graphicFrameLocks noGrp="1"/>
          </p:cNvGraphicFramePr>
          <p:nvPr>
            <p:extLst>
              <p:ext uri="{D42A27DB-BD31-4B8C-83A1-F6EECF244321}">
                <p14:modId xmlns:p14="http://schemas.microsoft.com/office/powerpoint/2010/main" val="1507846334"/>
              </p:ext>
            </p:extLst>
          </p:nvPr>
        </p:nvGraphicFramePr>
        <p:xfrm>
          <a:off x="291548" y="1316013"/>
          <a:ext cx="11661914" cy="4431826"/>
        </p:xfrm>
        <a:graphic>
          <a:graphicData uri="http://schemas.openxmlformats.org/drawingml/2006/table">
            <a:tbl>
              <a:tblPr firstRow="1" bandRow="1">
                <a:tableStyleId>{5C22544A-7EE6-4342-B048-85BDC9FD1C3A}</a:tableStyleId>
              </a:tblPr>
              <a:tblGrid>
                <a:gridCol w="1139687">
                  <a:extLst>
                    <a:ext uri="{9D8B030D-6E8A-4147-A177-3AD203B41FA5}">
                      <a16:colId xmlns:a16="http://schemas.microsoft.com/office/drawing/2014/main" val="399699066"/>
                    </a:ext>
                  </a:extLst>
                </a:gridCol>
                <a:gridCol w="3525078">
                  <a:extLst>
                    <a:ext uri="{9D8B030D-6E8A-4147-A177-3AD203B41FA5}">
                      <a16:colId xmlns:a16="http://schemas.microsoft.com/office/drawing/2014/main" val="2147547275"/>
                    </a:ext>
                  </a:extLst>
                </a:gridCol>
                <a:gridCol w="2332383">
                  <a:extLst>
                    <a:ext uri="{9D8B030D-6E8A-4147-A177-3AD203B41FA5}">
                      <a16:colId xmlns:a16="http://schemas.microsoft.com/office/drawing/2014/main" val="3552186894"/>
                    </a:ext>
                  </a:extLst>
                </a:gridCol>
                <a:gridCol w="2332383">
                  <a:extLst>
                    <a:ext uri="{9D8B030D-6E8A-4147-A177-3AD203B41FA5}">
                      <a16:colId xmlns:a16="http://schemas.microsoft.com/office/drawing/2014/main" val="562130438"/>
                    </a:ext>
                  </a:extLst>
                </a:gridCol>
                <a:gridCol w="2332383">
                  <a:extLst>
                    <a:ext uri="{9D8B030D-6E8A-4147-A177-3AD203B41FA5}">
                      <a16:colId xmlns:a16="http://schemas.microsoft.com/office/drawing/2014/main" val="1460190901"/>
                    </a:ext>
                  </a:extLst>
                </a:gridCol>
              </a:tblGrid>
              <a:tr h="499906">
                <a:tc>
                  <a:txBody>
                    <a:bodyPr/>
                    <a:lstStyle/>
                    <a:p>
                      <a:r>
                        <a:rPr lang="en-US" dirty="0"/>
                        <a:t>Priority</a:t>
                      </a:r>
                      <a:endParaRPr lang="en-IN" dirty="0"/>
                    </a:p>
                  </a:txBody>
                  <a:tcPr/>
                </a:tc>
                <a:tc>
                  <a:txBody>
                    <a:bodyPr/>
                    <a:lstStyle/>
                    <a:p>
                      <a:r>
                        <a:rPr lang="en-US" dirty="0"/>
                        <a:t>Idea Name</a:t>
                      </a:r>
                      <a:endParaRPr lang="en-IN" dirty="0"/>
                    </a:p>
                  </a:txBody>
                  <a:tcPr/>
                </a:tc>
                <a:tc>
                  <a:txBody>
                    <a:bodyPr/>
                    <a:lstStyle/>
                    <a:p>
                      <a:r>
                        <a:rPr lang="en-US" dirty="0"/>
                        <a:t>User value</a:t>
                      </a:r>
                      <a:endParaRPr lang="en-IN" dirty="0"/>
                    </a:p>
                  </a:txBody>
                  <a:tcPr/>
                </a:tc>
                <a:tc>
                  <a:txBody>
                    <a:bodyPr/>
                    <a:lstStyle/>
                    <a:p>
                      <a:r>
                        <a:rPr lang="en-US" dirty="0"/>
                        <a:t>Business Effort</a:t>
                      </a:r>
                      <a:endParaRPr lang="en-IN" dirty="0"/>
                    </a:p>
                  </a:txBody>
                  <a:tcPr/>
                </a:tc>
                <a:tc>
                  <a:txBody>
                    <a:bodyPr/>
                    <a:lstStyle/>
                    <a:p>
                      <a:r>
                        <a:rPr lang="en-US" dirty="0"/>
                        <a:t>Score = Value/effort</a:t>
                      </a:r>
                      <a:endParaRPr lang="en-IN" dirty="0"/>
                    </a:p>
                  </a:txBody>
                  <a:tcPr/>
                </a:tc>
                <a:extLst>
                  <a:ext uri="{0D108BD9-81ED-4DB2-BD59-A6C34878D82A}">
                    <a16:rowId xmlns:a16="http://schemas.microsoft.com/office/drawing/2014/main" val="1255644890"/>
                  </a:ext>
                </a:extLst>
              </a:tr>
              <a:tr h="499906">
                <a:tc>
                  <a:txBody>
                    <a:bodyPr/>
                    <a:lstStyle/>
                    <a:p>
                      <a:r>
                        <a:rPr lang="en-US" dirty="0">
                          <a:highlight>
                            <a:srgbClr val="00FF00"/>
                          </a:highlight>
                        </a:rPr>
                        <a:t>5</a:t>
                      </a:r>
                      <a:endParaRPr lang="en-IN" dirty="0">
                        <a:highlight>
                          <a:srgbClr val="00FF00"/>
                        </a:highlight>
                      </a:endParaRPr>
                    </a:p>
                  </a:txBody>
                  <a:tcPr/>
                </a:tc>
                <a:tc>
                  <a:txBody>
                    <a:bodyPr/>
                    <a:lstStyle/>
                    <a:p>
                      <a:pPr marL="0" indent="0">
                        <a:buNone/>
                      </a:pPr>
                      <a:r>
                        <a:rPr lang="en-US" dirty="0">
                          <a:solidFill>
                            <a:schemeClr val="tx1"/>
                          </a:solidFill>
                          <a:highlight>
                            <a:srgbClr val="FFFF00"/>
                          </a:highlight>
                        </a:rPr>
                        <a:t>Parents can track rides in real-time, the status and locations of cab</a:t>
                      </a:r>
                    </a:p>
                  </a:txBody>
                  <a:tcPr/>
                </a:tc>
                <a:tc>
                  <a:txBody>
                    <a:bodyPr/>
                    <a:lstStyle/>
                    <a:p>
                      <a:r>
                        <a:rPr lang="en-US" dirty="0">
                          <a:highlight>
                            <a:srgbClr val="FFFF00"/>
                          </a:highlight>
                        </a:rPr>
                        <a:t>10</a:t>
                      </a:r>
                      <a:endParaRPr lang="en-IN" dirty="0">
                        <a:highlight>
                          <a:srgbClr val="FFFF00"/>
                        </a:highlight>
                      </a:endParaRPr>
                    </a:p>
                  </a:txBody>
                  <a:tcPr/>
                </a:tc>
                <a:tc>
                  <a:txBody>
                    <a:bodyPr/>
                    <a:lstStyle/>
                    <a:p>
                      <a:r>
                        <a:rPr lang="en-US" dirty="0">
                          <a:highlight>
                            <a:srgbClr val="FFFF00"/>
                          </a:highlight>
                        </a:rPr>
                        <a:t>4</a:t>
                      </a:r>
                      <a:endParaRPr lang="en-IN" dirty="0">
                        <a:highlight>
                          <a:srgbClr val="FFFF00"/>
                        </a:highlight>
                      </a:endParaRPr>
                    </a:p>
                  </a:txBody>
                  <a:tcPr/>
                </a:tc>
                <a:tc>
                  <a:txBody>
                    <a:bodyPr/>
                    <a:lstStyle/>
                    <a:p>
                      <a:r>
                        <a:rPr lang="en-US" dirty="0">
                          <a:highlight>
                            <a:srgbClr val="FFFF00"/>
                          </a:highlight>
                        </a:rPr>
                        <a:t>2.25</a:t>
                      </a:r>
                      <a:endParaRPr lang="en-IN" dirty="0">
                        <a:highlight>
                          <a:srgbClr val="FFFF00"/>
                        </a:highlight>
                      </a:endParaRPr>
                    </a:p>
                  </a:txBody>
                  <a:tcPr/>
                </a:tc>
                <a:extLst>
                  <a:ext uri="{0D108BD9-81ED-4DB2-BD59-A6C34878D82A}">
                    <a16:rowId xmlns:a16="http://schemas.microsoft.com/office/drawing/2014/main" val="3764725464"/>
                  </a:ext>
                </a:extLst>
              </a:tr>
              <a:tr h="499906">
                <a:tc>
                  <a:txBody>
                    <a:bodyPr/>
                    <a:lstStyle/>
                    <a:p>
                      <a:r>
                        <a:rPr lang="en-US" dirty="0"/>
                        <a:t>9</a:t>
                      </a:r>
                      <a:endParaRPr lang="en-IN" dirty="0"/>
                    </a:p>
                  </a:txBody>
                  <a:tcPr/>
                </a:tc>
                <a:tc>
                  <a:txBody>
                    <a:bodyPr/>
                    <a:lstStyle/>
                    <a:p>
                      <a:pPr marL="0" indent="0">
                        <a:buNone/>
                      </a:pPr>
                      <a:r>
                        <a:rPr lang="en-US" dirty="0">
                          <a:solidFill>
                            <a:schemeClr val="tx1"/>
                          </a:solidFill>
                        </a:rPr>
                        <a:t>Apply a discount/reward feature for Kids traveling regularly in shared mobility</a:t>
                      </a:r>
                    </a:p>
                  </a:txBody>
                  <a:tcPr/>
                </a:tc>
                <a:tc>
                  <a:txBody>
                    <a:bodyPr/>
                    <a:lstStyle/>
                    <a:p>
                      <a:r>
                        <a:rPr lang="en-US" dirty="0"/>
                        <a:t>7</a:t>
                      </a:r>
                      <a:endParaRPr lang="en-IN" dirty="0"/>
                    </a:p>
                  </a:txBody>
                  <a:tcPr/>
                </a:tc>
                <a:tc>
                  <a:txBody>
                    <a:bodyPr/>
                    <a:lstStyle/>
                    <a:p>
                      <a:r>
                        <a:rPr lang="en-US" dirty="0"/>
                        <a:t>7</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533036769"/>
                  </a:ext>
                </a:extLst>
              </a:tr>
              <a:tr h="499906">
                <a:tc>
                  <a:txBody>
                    <a:bodyPr/>
                    <a:lstStyle/>
                    <a:p>
                      <a:r>
                        <a:rPr lang="en-US" dirty="0"/>
                        <a:t>10</a:t>
                      </a:r>
                      <a:endParaRPr lang="en-IN" dirty="0"/>
                    </a:p>
                  </a:txBody>
                  <a:tcPr/>
                </a:tc>
                <a:tc>
                  <a:txBody>
                    <a:bodyPr/>
                    <a:lstStyle/>
                    <a:p>
                      <a:pPr marL="0" indent="0">
                        <a:buNone/>
                      </a:pPr>
                      <a:r>
                        <a:rPr lang="en-US" dirty="0">
                          <a:solidFill>
                            <a:schemeClr val="tx1"/>
                          </a:solidFill>
                        </a:rPr>
                        <a:t>A small ticket loan can be provided under parents’ approval for kids in their monthly pocket money</a:t>
                      </a:r>
                    </a:p>
                  </a:txBody>
                  <a:tcPr/>
                </a:tc>
                <a:tc>
                  <a:txBody>
                    <a:bodyPr/>
                    <a:lstStyle/>
                    <a:p>
                      <a:r>
                        <a:rPr lang="en-US" dirty="0"/>
                        <a:t>7</a:t>
                      </a:r>
                      <a:endParaRPr lang="en-IN" dirty="0"/>
                    </a:p>
                  </a:txBody>
                  <a:tcPr/>
                </a:tc>
                <a:tc>
                  <a:txBody>
                    <a:bodyPr/>
                    <a:lstStyle/>
                    <a:p>
                      <a:r>
                        <a:rPr lang="en-US" dirty="0"/>
                        <a:t>9</a:t>
                      </a:r>
                      <a:endParaRPr lang="en-IN" dirty="0"/>
                    </a:p>
                  </a:txBody>
                  <a:tcPr/>
                </a:tc>
                <a:tc>
                  <a:txBody>
                    <a:bodyPr/>
                    <a:lstStyle/>
                    <a:p>
                      <a:r>
                        <a:rPr lang="en-US" dirty="0"/>
                        <a:t>0.77</a:t>
                      </a:r>
                      <a:endParaRPr lang="en-IN" dirty="0"/>
                    </a:p>
                  </a:txBody>
                  <a:tcPr/>
                </a:tc>
                <a:extLst>
                  <a:ext uri="{0D108BD9-81ED-4DB2-BD59-A6C34878D82A}">
                    <a16:rowId xmlns:a16="http://schemas.microsoft.com/office/drawing/2014/main" val="757919427"/>
                  </a:ext>
                </a:extLst>
              </a:tr>
              <a:tr h="499906">
                <a:tc>
                  <a:txBody>
                    <a:bodyPr/>
                    <a:lstStyle/>
                    <a:p>
                      <a:r>
                        <a:rPr lang="en-US" dirty="0">
                          <a:highlight>
                            <a:srgbClr val="00FF00"/>
                          </a:highlight>
                        </a:rPr>
                        <a:t>4</a:t>
                      </a:r>
                      <a:endParaRPr lang="en-IN" dirty="0">
                        <a:highlight>
                          <a:srgbClr val="00FF00"/>
                        </a:highlight>
                      </a:endParaRPr>
                    </a:p>
                  </a:txBody>
                  <a:tcPr/>
                </a:tc>
                <a:tc>
                  <a:txBody>
                    <a:bodyPr/>
                    <a:lstStyle/>
                    <a:p>
                      <a:pPr marL="0" indent="0">
                        <a:buNone/>
                      </a:pPr>
                      <a:r>
                        <a:rPr lang="en-US" dirty="0">
                          <a:solidFill>
                            <a:schemeClr val="tx1"/>
                          </a:solidFill>
                          <a:highlight>
                            <a:srgbClr val="FFFF00"/>
                          </a:highlight>
                        </a:rPr>
                        <a:t>Driver verification/ratings of kids to be displayed to students and parents app connected</a:t>
                      </a:r>
                    </a:p>
                  </a:txBody>
                  <a:tcPr/>
                </a:tc>
                <a:tc>
                  <a:txBody>
                    <a:bodyPr/>
                    <a:lstStyle/>
                    <a:p>
                      <a:r>
                        <a:rPr lang="en-US" dirty="0">
                          <a:highlight>
                            <a:srgbClr val="FFFF00"/>
                          </a:highlight>
                        </a:rPr>
                        <a:t>10</a:t>
                      </a:r>
                      <a:endParaRPr lang="en-IN" dirty="0">
                        <a:highlight>
                          <a:srgbClr val="FFFF00"/>
                        </a:highlight>
                      </a:endParaRPr>
                    </a:p>
                  </a:txBody>
                  <a:tcPr/>
                </a:tc>
                <a:tc>
                  <a:txBody>
                    <a:bodyPr/>
                    <a:lstStyle/>
                    <a:p>
                      <a:r>
                        <a:rPr lang="en-US" dirty="0">
                          <a:highlight>
                            <a:srgbClr val="FFFF00"/>
                          </a:highlight>
                        </a:rPr>
                        <a:t>5</a:t>
                      </a:r>
                      <a:endParaRPr lang="en-IN" dirty="0">
                        <a:highlight>
                          <a:srgbClr val="FFFF00"/>
                        </a:highlight>
                      </a:endParaRPr>
                    </a:p>
                  </a:txBody>
                  <a:tcPr/>
                </a:tc>
                <a:tc>
                  <a:txBody>
                    <a:bodyPr/>
                    <a:lstStyle/>
                    <a:p>
                      <a:r>
                        <a:rPr lang="en-US" dirty="0">
                          <a:highlight>
                            <a:srgbClr val="FFFF00"/>
                          </a:highlight>
                        </a:rPr>
                        <a:t>2</a:t>
                      </a:r>
                      <a:endParaRPr lang="en-IN" dirty="0">
                        <a:highlight>
                          <a:srgbClr val="FFFF00"/>
                        </a:highlight>
                      </a:endParaRPr>
                    </a:p>
                  </a:txBody>
                  <a:tcPr/>
                </a:tc>
                <a:extLst>
                  <a:ext uri="{0D108BD9-81ED-4DB2-BD59-A6C34878D82A}">
                    <a16:rowId xmlns:a16="http://schemas.microsoft.com/office/drawing/2014/main" val="508985716"/>
                  </a:ext>
                </a:extLst>
              </a:tr>
            </a:tbl>
          </a:graphicData>
        </a:graphic>
      </p:graphicFrame>
      <p:pic>
        <p:nvPicPr>
          <p:cNvPr id="6" name="Picture 5">
            <a:extLst>
              <a:ext uri="{FF2B5EF4-FFF2-40B4-BE49-F238E27FC236}">
                <a16:creationId xmlns:a16="http://schemas.microsoft.com/office/drawing/2014/main" id="{87BD6383-DCCB-4701-A193-05CF3ADAED08}"/>
              </a:ext>
            </a:extLst>
          </p:cNvPr>
          <p:cNvPicPr>
            <a:picLocks noChangeAspect="1"/>
          </p:cNvPicPr>
          <p:nvPr/>
        </p:nvPicPr>
        <p:blipFill>
          <a:blip r:embed="rId2"/>
          <a:stretch>
            <a:fillRect/>
          </a:stretch>
        </p:blipFill>
        <p:spPr>
          <a:xfrm>
            <a:off x="0" y="6201391"/>
            <a:ext cx="1126435" cy="656609"/>
          </a:xfrm>
          <a:prstGeom prst="rect">
            <a:avLst/>
          </a:prstGeom>
        </p:spPr>
      </p:pic>
    </p:spTree>
    <p:extLst>
      <p:ext uri="{BB962C8B-B14F-4D97-AF65-F5344CB8AC3E}">
        <p14:creationId xmlns:p14="http://schemas.microsoft.com/office/powerpoint/2010/main" val="254525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291548" y="177800"/>
            <a:ext cx="11214100" cy="535531"/>
          </a:xfrm>
        </p:spPr>
        <p:txBody>
          <a:bodyPr/>
          <a:lstStyle/>
          <a:p>
            <a:r>
              <a:rPr lang="en-US" dirty="0"/>
              <a:t>Minimum Viable Product &amp; Customer Journey</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graphicFrame>
        <p:nvGraphicFramePr>
          <p:cNvPr id="3" name="Table 3">
            <a:extLst>
              <a:ext uri="{FF2B5EF4-FFF2-40B4-BE49-F238E27FC236}">
                <a16:creationId xmlns:a16="http://schemas.microsoft.com/office/drawing/2014/main" id="{2E301672-13E3-42CB-AECF-1F05E5090821}"/>
              </a:ext>
            </a:extLst>
          </p:cNvPr>
          <p:cNvGraphicFramePr>
            <a:graphicFrameLocks noGrp="1"/>
          </p:cNvGraphicFramePr>
          <p:nvPr>
            <p:extLst>
              <p:ext uri="{D42A27DB-BD31-4B8C-83A1-F6EECF244321}">
                <p14:modId xmlns:p14="http://schemas.microsoft.com/office/powerpoint/2010/main" val="2813372016"/>
              </p:ext>
            </p:extLst>
          </p:nvPr>
        </p:nvGraphicFramePr>
        <p:xfrm>
          <a:off x="265043" y="825974"/>
          <a:ext cx="11661914" cy="5986306"/>
        </p:xfrm>
        <a:graphic>
          <a:graphicData uri="http://schemas.openxmlformats.org/drawingml/2006/table">
            <a:tbl>
              <a:tblPr firstRow="1" bandRow="1">
                <a:tableStyleId>{5C22544A-7EE6-4342-B048-85BDC9FD1C3A}</a:tableStyleId>
              </a:tblPr>
              <a:tblGrid>
                <a:gridCol w="1139687">
                  <a:extLst>
                    <a:ext uri="{9D8B030D-6E8A-4147-A177-3AD203B41FA5}">
                      <a16:colId xmlns:a16="http://schemas.microsoft.com/office/drawing/2014/main" val="399699066"/>
                    </a:ext>
                  </a:extLst>
                </a:gridCol>
                <a:gridCol w="3525078">
                  <a:extLst>
                    <a:ext uri="{9D8B030D-6E8A-4147-A177-3AD203B41FA5}">
                      <a16:colId xmlns:a16="http://schemas.microsoft.com/office/drawing/2014/main" val="2147547275"/>
                    </a:ext>
                  </a:extLst>
                </a:gridCol>
                <a:gridCol w="2332383">
                  <a:extLst>
                    <a:ext uri="{9D8B030D-6E8A-4147-A177-3AD203B41FA5}">
                      <a16:colId xmlns:a16="http://schemas.microsoft.com/office/drawing/2014/main" val="3552186894"/>
                    </a:ext>
                  </a:extLst>
                </a:gridCol>
                <a:gridCol w="2332383">
                  <a:extLst>
                    <a:ext uri="{9D8B030D-6E8A-4147-A177-3AD203B41FA5}">
                      <a16:colId xmlns:a16="http://schemas.microsoft.com/office/drawing/2014/main" val="562130438"/>
                    </a:ext>
                  </a:extLst>
                </a:gridCol>
                <a:gridCol w="2332383">
                  <a:extLst>
                    <a:ext uri="{9D8B030D-6E8A-4147-A177-3AD203B41FA5}">
                      <a16:colId xmlns:a16="http://schemas.microsoft.com/office/drawing/2014/main" val="1460190901"/>
                    </a:ext>
                  </a:extLst>
                </a:gridCol>
              </a:tblGrid>
              <a:tr h="499906">
                <a:tc>
                  <a:txBody>
                    <a:bodyPr/>
                    <a:lstStyle/>
                    <a:p>
                      <a:r>
                        <a:rPr lang="en-US" dirty="0"/>
                        <a:t>Priority</a:t>
                      </a:r>
                      <a:endParaRPr lang="en-IN" dirty="0"/>
                    </a:p>
                  </a:txBody>
                  <a:tcPr/>
                </a:tc>
                <a:tc>
                  <a:txBody>
                    <a:bodyPr/>
                    <a:lstStyle/>
                    <a:p>
                      <a:r>
                        <a:rPr lang="en-US" dirty="0"/>
                        <a:t>Idea Name</a:t>
                      </a:r>
                      <a:endParaRPr lang="en-IN" dirty="0"/>
                    </a:p>
                  </a:txBody>
                  <a:tcPr/>
                </a:tc>
                <a:tc>
                  <a:txBody>
                    <a:bodyPr/>
                    <a:lstStyle/>
                    <a:p>
                      <a:r>
                        <a:rPr lang="en-US" dirty="0"/>
                        <a:t>Parents</a:t>
                      </a:r>
                      <a:endParaRPr lang="en-IN" dirty="0"/>
                    </a:p>
                  </a:txBody>
                  <a:tcPr/>
                </a:tc>
                <a:tc>
                  <a:txBody>
                    <a:bodyPr/>
                    <a:lstStyle/>
                    <a:p>
                      <a:r>
                        <a:rPr lang="en-US" dirty="0"/>
                        <a:t>Kid</a:t>
                      </a:r>
                      <a:endParaRPr lang="en-IN" dirty="0"/>
                    </a:p>
                  </a:txBody>
                  <a:tcPr/>
                </a:tc>
                <a:tc>
                  <a:txBody>
                    <a:bodyPr/>
                    <a:lstStyle/>
                    <a:p>
                      <a:r>
                        <a:rPr lang="en-US" dirty="0"/>
                        <a:t>Driver</a:t>
                      </a:r>
                      <a:endParaRPr lang="en-IN" dirty="0"/>
                    </a:p>
                  </a:txBody>
                  <a:tcPr/>
                </a:tc>
                <a:extLst>
                  <a:ext uri="{0D108BD9-81ED-4DB2-BD59-A6C34878D82A}">
                    <a16:rowId xmlns:a16="http://schemas.microsoft.com/office/drawing/2014/main" val="1255644890"/>
                  </a:ext>
                </a:extLst>
              </a:tr>
              <a:tr h="499906">
                <a:tc>
                  <a:txBody>
                    <a:bodyPr/>
                    <a:lstStyle/>
                    <a:p>
                      <a:r>
                        <a:rPr lang="en-US" dirty="0">
                          <a:solidFill>
                            <a:schemeClr val="tx1"/>
                          </a:solidFill>
                        </a:rPr>
                        <a:t>1</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To create a login-based app where the child Uber app can be connected to the parents’ app for control</a:t>
                      </a:r>
                    </a:p>
                  </a:txBody>
                  <a:tcPr/>
                </a:tc>
                <a:tc>
                  <a:txBody>
                    <a:bodyPr/>
                    <a:lstStyle/>
                    <a:p>
                      <a:r>
                        <a:rPr lang="en-US" dirty="0">
                          <a:highlight>
                            <a:srgbClr val="FFFF00"/>
                          </a:highlight>
                        </a:rPr>
                        <a:t>Can be developed as a feature in existing uber app</a:t>
                      </a:r>
                      <a:endParaRPr lang="en-IN" dirty="0">
                        <a:highlight>
                          <a:srgbClr val="FFFF00"/>
                        </a:highlight>
                      </a:endParaRPr>
                    </a:p>
                  </a:txBody>
                  <a:tcPr/>
                </a:tc>
                <a:tc>
                  <a:txBody>
                    <a:bodyPr/>
                    <a:lstStyle/>
                    <a:p>
                      <a:r>
                        <a:rPr lang="en-US" dirty="0"/>
                        <a:t>NA</a:t>
                      </a:r>
                      <a:endParaRPr lang="en-IN" dirty="0"/>
                    </a:p>
                  </a:txBody>
                  <a:tcPr/>
                </a:tc>
                <a:tc>
                  <a:txBody>
                    <a:bodyPr/>
                    <a:lstStyle/>
                    <a:p>
                      <a:r>
                        <a:rPr lang="en-US" dirty="0"/>
                        <a:t>NA</a:t>
                      </a:r>
                      <a:endParaRPr lang="en-IN" dirty="0"/>
                    </a:p>
                  </a:txBody>
                  <a:tcPr/>
                </a:tc>
                <a:extLst>
                  <a:ext uri="{0D108BD9-81ED-4DB2-BD59-A6C34878D82A}">
                    <a16:rowId xmlns:a16="http://schemas.microsoft.com/office/drawing/2014/main" val="3764725464"/>
                  </a:ext>
                </a:extLst>
              </a:tr>
              <a:tr h="499906">
                <a:tc>
                  <a:txBody>
                    <a:bodyPr/>
                    <a:lstStyle/>
                    <a:p>
                      <a:r>
                        <a:rPr lang="en-US" dirty="0">
                          <a:solidFill>
                            <a:schemeClr val="tx1"/>
                          </a:solidFill>
                        </a:rPr>
                        <a:t>2</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To track the age of people logging in</a:t>
                      </a:r>
                    </a:p>
                  </a:txBody>
                  <a:tcPr/>
                </a:tc>
                <a:tc>
                  <a:txBody>
                    <a:bodyPr/>
                    <a:lstStyle/>
                    <a:p>
                      <a:r>
                        <a:rPr lang="en-US" dirty="0"/>
                        <a:t>NA</a:t>
                      </a:r>
                      <a:endParaRPr lang="en-IN" dirty="0"/>
                    </a:p>
                  </a:txBody>
                  <a:tcPr/>
                </a:tc>
                <a:tc>
                  <a:txBody>
                    <a:bodyPr/>
                    <a:lstStyle/>
                    <a:p>
                      <a:r>
                        <a:rPr lang="en-US" dirty="0">
                          <a:highlight>
                            <a:srgbClr val="FFFF00"/>
                          </a:highlight>
                        </a:rPr>
                        <a:t>Kids will download the uber app and enter their age </a:t>
                      </a:r>
                      <a:endParaRPr lang="en-IN" dirty="0">
                        <a:highlight>
                          <a:srgbClr val="FFFF00"/>
                        </a:highlight>
                      </a:endParaRPr>
                    </a:p>
                  </a:txBody>
                  <a:tcPr/>
                </a:tc>
                <a:tc>
                  <a:txBody>
                    <a:bodyPr/>
                    <a:lstStyle/>
                    <a:p>
                      <a:r>
                        <a:rPr lang="en-US" dirty="0"/>
                        <a:t>NA</a:t>
                      </a:r>
                      <a:endParaRPr lang="en-IN" dirty="0"/>
                    </a:p>
                  </a:txBody>
                  <a:tcPr/>
                </a:tc>
                <a:extLst>
                  <a:ext uri="{0D108BD9-81ED-4DB2-BD59-A6C34878D82A}">
                    <a16:rowId xmlns:a16="http://schemas.microsoft.com/office/drawing/2014/main" val="1533036769"/>
                  </a:ext>
                </a:extLst>
              </a:tr>
              <a:tr h="499906">
                <a:tc>
                  <a:txBody>
                    <a:bodyPr/>
                    <a:lstStyle/>
                    <a:p>
                      <a:r>
                        <a:rPr lang="en-US" dirty="0">
                          <a:solidFill>
                            <a:schemeClr val="tx1"/>
                          </a:solidFill>
                        </a:rPr>
                        <a:t>3</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An option for parental controls and inputs to drivers</a:t>
                      </a:r>
                    </a:p>
                  </a:txBody>
                  <a:tcPr/>
                </a:tc>
                <a:tc>
                  <a:txBody>
                    <a:bodyPr/>
                    <a:lstStyle/>
                    <a:p>
                      <a:r>
                        <a:rPr lang="en-US" dirty="0">
                          <a:highlight>
                            <a:srgbClr val="FFFF00"/>
                          </a:highlight>
                        </a:rPr>
                        <a:t>Applicable</a:t>
                      </a:r>
                      <a:endParaRPr lang="en-IN" dirty="0">
                        <a:highlight>
                          <a:srgbClr val="FFFF00"/>
                        </a:highlight>
                      </a:endParaRPr>
                    </a:p>
                  </a:txBody>
                  <a:tcPr/>
                </a:tc>
                <a:tc>
                  <a:txBody>
                    <a:bodyPr/>
                    <a:lstStyle/>
                    <a:p>
                      <a:r>
                        <a:rPr lang="en-US" dirty="0">
                          <a:highlight>
                            <a:srgbClr val="FFFF00"/>
                          </a:highlight>
                        </a:rPr>
                        <a:t>Connected to parents app</a:t>
                      </a:r>
                      <a:endParaRPr lang="en-IN" dirty="0">
                        <a:highlight>
                          <a:srgbClr val="FFFF00"/>
                        </a:highlight>
                      </a:endParaRPr>
                    </a:p>
                  </a:txBody>
                  <a:tcPr/>
                </a:tc>
                <a:tc>
                  <a:txBody>
                    <a:bodyPr/>
                    <a:lstStyle/>
                    <a:p>
                      <a:r>
                        <a:rPr lang="en-US" dirty="0"/>
                        <a:t>NA</a:t>
                      </a:r>
                      <a:endParaRPr lang="en-IN" dirty="0"/>
                    </a:p>
                  </a:txBody>
                  <a:tcPr/>
                </a:tc>
                <a:extLst>
                  <a:ext uri="{0D108BD9-81ED-4DB2-BD59-A6C34878D82A}">
                    <a16:rowId xmlns:a16="http://schemas.microsoft.com/office/drawing/2014/main" val="757919427"/>
                  </a:ext>
                </a:extLst>
              </a:tr>
              <a:tr h="499906">
                <a:tc>
                  <a:txBody>
                    <a:bodyPr/>
                    <a:lstStyle/>
                    <a:p>
                      <a:r>
                        <a:rPr lang="en-US" dirty="0">
                          <a:solidFill>
                            <a:schemeClr val="tx1"/>
                          </a:solidFill>
                        </a:rPr>
                        <a:t>4</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Driver verification/ratings of kids to be displayed to students and parents app connected</a:t>
                      </a:r>
                    </a:p>
                  </a:txBody>
                  <a:tcPr/>
                </a:tc>
                <a:tc>
                  <a:txBody>
                    <a:bodyPr/>
                    <a:lstStyle/>
                    <a:p>
                      <a:r>
                        <a:rPr lang="en-US" dirty="0">
                          <a:highlight>
                            <a:srgbClr val="FFFF00"/>
                          </a:highlight>
                        </a:rPr>
                        <a:t>Already available</a:t>
                      </a:r>
                      <a:endParaRPr lang="en-IN" dirty="0">
                        <a:highlight>
                          <a:srgbClr val="FFFF00"/>
                        </a:highlight>
                      </a:endParaRPr>
                    </a:p>
                  </a:txBody>
                  <a:tcPr/>
                </a:tc>
                <a:tc>
                  <a:txBody>
                    <a:bodyPr/>
                    <a:lstStyle/>
                    <a:p>
                      <a:r>
                        <a:rPr lang="en-US" dirty="0">
                          <a:highlight>
                            <a:srgbClr val="FFFF00"/>
                          </a:highlight>
                        </a:rPr>
                        <a:t>To be added</a:t>
                      </a:r>
                      <a:endParaRPr lang="en-IN" dirty="0">
                        <a:highlight>
                          <a:srgbClr val="FFFF00"/>
                        </a:highlight>
                      </a:endParaRPr>
                    </a:p>
                  </a:txBody>
                  <a:tcPr/>
                </a:tc>
                <a:tc>
                  <a:txBody>
                    <a:bodyPr/>
                    <a:lstStyle/>
                    <a:p>
                      <a:r>
                        <a:rPr lang="en-US" dirty="0">
                          <a:highlight>
                            <a:srgbClr val="FFFF00"/>
                          </a:highlight>
                        </a:rPr>
                        <a:t>Drivers can see their ratings, verification on their app</a:t>
                      </a:r>
                      <a:endParaRPr lang="en-IN" dirty="0">
                        <a:highlight>
                          <a:srgbClr val="FFFF00"/>
                        </a:highlight>
                      </a:endParaRPr>
                    </a:p>
                  </a:txBody>
                  <a:tcPr/>
                </a:tc>
                <a:extLst>
                  <a:ext uri="{0D108BD9-81ED-4DB2-BD59-A6C34878D82A}">
                    <a16:rowId xmlns:a16="http://schemas.microsoft.com/office/drawing/2014/main" val="2071524611"/>
                  </a:ext>
                </a:extLst>
              </a:tr>
              <a:tr h="499906">
                <a:tc>
                  <a:txBody>
                    <a:bodyPr/>
                    <a:lstStyle/>
                    <a:p>
                      <a:r>
                        <a:rPr lang="en-US" dirty="0">
                          <a:solidFill>
                            <a:schemeClr val="tx1"/>
                          </a:solidFill>
                        </a:rPr>
                        <a:t>5</a:t>
                      </a:r>
                      <a:endParaRPr lang="en-IN" dirty="0">
                        <a:solidFill>
                          <a:schemeClr val="tx1"/>
                        </a:solidFill>
                      </a:endParaRPr>
                    </a:p>
                  </a:txBody>
                  <a:tcPr/>
                </a:tc>
                <a:tc>
                  <a:txBody>
                    <a:bodyPr/>
                    <a:lstStyle/>
                    <a:p>
                      <a:pPr marL="0" indent="0">
                        <a:buNone/>
                      </a:pPr>
                      <a:r>
                        <a:rPr lang="en-US" dirty="0">
                          <a:solidFill>
                            <a:schemeClr val="tx1"/>
                          </a:solidFill>
                        </a:rPr>
                        <a:t>Parents can track rides in real-time, the status and locations of cab</a:t>
                      </a:r>
                    </a:p>
                  </a:txBody>
                  <a:tcPr/>
                </a:tc>
                <a:tc>
                  <a:txBody>
                    <a:bodyPr/>
                    <a:lstStyle/>
                    <a:p>
                      <a:r>
                        <a:rPr lang="en-US" dirty="0">
                          <a:highlight>
                            <a:srgbClr val="FFFF00"/>
                          </a:highlight>
                        </a:rPr>
                        <a:t>To be added</a:t>
                      </a:r>
                      <a:endParaRPr lang="en-IN" dirty="0">
                        <a:highlight>
                          <a:srgbClr val="FFFF00"/>
                        </a:highlight>
                      </a:endParaRPr>
                    </a:p>
                  </a:txBody>
                  <a:tcPr/>
                </a:tc>
                <a:tc>
                  <a:txBody>
                    <a:bodyPr/>
                    <a:lstStyle/>
                    <a:p>
                      <a:r>
                        <a:rPr lang="en-US" dirty="0"/>
                        <a:t>NA</a:t>
                      </a:r>
                      <a:endParaRPr lang="en-IN" dirty="0"/>
                    </a:p>
                  </a:txBody>
                  <a:tcPr/>
                </a:tc>
                <a:tc>
                  <a:txBody>
                    <a:bodyPr/>
                    <a:lstStyle/>
                    <a:p>
                      <a:r>
                        <a:rPr lang="en-US" dirty="0"/>
                        <a:t>NA</a:t>
                      </a:r>
                      <a:endParaRPr lang="en-IN" dirty="0"/>
                    </a:p>
                  </a:txBody>
                  <a:tcPr/>
                </a:tc>
                <a:extLst>
                  <a:ext uri="{0D108BD9-81ED-4DB2-BD59-A6C34878D82A}">
                    <a16:rowId xmlns:a16="http://schemas.microsoft.com/office/drawing/2014/main" val="508985716"/>
                  </a:ext>
                </a:extLst>
              </a:tr>
              <a:tr h="499906">
                <a:tc>
                  <a:txBody>
                    <a:bodyPr/>
                    <a:lstStyle/>
                    <a:p>
                      <a:r>
                        <a:rPr lang="en-US" dirty="0">
                          <a:solidFill>
                            <a:schemeClr val="tx1"/>
                          </a:solidFill>
                        </a:rPr>
                        <a:t>6</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 cab/auto-sharing feature for students in the locality visiting the same college</a:t>
                      </a:r>
                    </a:p>
                  </a:txBody>
                  <a:tcPr/>
                </a:tc>
                <a:tc>
                  <a:txBody>
                    <a:bodyPr/>
                    <a:lstStyle/>
                    <a:p>
                      <a:r>
                        <a:rPr lang="en-US" dirty="0">
                          <a:highlight>
                            <a:srgbClr val="FFFF00"/>
                          </a:highlight>
                        </a:rPr>
                        <a:t>Already car pooling available</a:t>
                      </a:r>
                      <a:endParaRPr lang="en-IN" dirty="0">
                        <a:highlight>
                          <a:srgbClr val="FFFF00"/>
                        </a:highlight>
                      </a:endParaRPr>
                    </a:p>
                  </a:txBody>
                  <a:tcPr/>
                </a:tc>
                <a:tc>
                  <a:txBody>
                    <a:bodyPr/>
                    <a:lstStyle/>
                    <a:p>
                      <a:r>
                        <a:rPr lang="en-US" dirty="0">
                          <a:highlight>
                            <a:srgbClr val="FFFF00"/>
                          </a:highlight>
                        </a:rPr>
                        <a:t>To be added</a:t>
                      </a:r>
                      <a:endParaRPr lang="en-IN" dirty="0">
                        <a:highlight>
                          <a:srgbClr val="FFFF00"/>
                        </a:highlight>
                      </a:endParaRPr>
                    </a:p>
                  </a:txBody>
                  <a:tcPr/>
                </a:tc>
                <a:tc>
                  <a:txBody>
                    <a:bodyPr/>
                    <a:lstStyle/>
                    <a:p>
                      <a:r>
                        <a:rPr lang="en-US" dirty="0"/>
                        <a:t>NA</a:t>
                      </a:r>
                      <a:endParaRPr lang="en-IN" dirty="0"/>
                    </a:p>
                  </a:txBody>
                  <a:tcPr/>
                </a:tc>
                <a:extLst>
                  <a:ext uri="{0D108BD9-81ED-4DB2-BD59-A6C34878D82A}">
                    <a16:rowId xmlns:a16="http://schemas.microsoft.com/office/drawing/2014/main" val="1084451821"/>
                  </a:ext>
                </a:extLst>
              </a:tr>
            </a:tbl>
          </a:graphicData>
        </a:graphic>
      </p:graphicFrame>
      <p:pic>
        <p:nvPicPr>
          <p:cNvPr id="6" name="Picture 5">
            <a:extLst>
              <a:ext uri="{FF2B5EF4-FFF2-40B4-BE49-F238E27FC236}">
                <a16:creationId xmlns:a16="http://schemas.microsoft.com/office/drawing/2014/main" id="{F5B7D054-3C72-4A61-B866-A2DC1E1E4F12}"/>
              </a:ext>
            </a:extLst>
          </p:cNvPr>
          <p:cNvPicPr>
            <a:picLocks noChangeAspect="1"/>
          </p:cNvPicPr>
          <p:nvPr/>
        </p:nvPicPr>
        <p:blipFill>
          <a:blip r:embed="rId2"/>
          <a:stretch>
            <a:fillRect/>
          </a:stretch>
        </p:blipFill>
        <p:spPr>
          <a:xfrm>
            <a:off x="0" y="6201391"/>
            <a:ext cx="1126435" cy="656609"/>
          </a:xfrm>
          <a:prstGeom prst="rect">
            <a:avLst/>
          </a:prstGeom>
        </p:spPr>
      </p:pic>
    </p:spTree>
    <p:extLst>
      <p:ext uri="{BB962C8B-B14F-4D97-AF65-F5344CB8AC3E}">
        <p14:creationId xmlns:p14="http://schemas.microsoft.com/office/powerpoint/2010/main" val="187996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8" name="Title 4">
            <a:extLst>
              <a:ext uri="{FF2B5EF4-FFF2-40B4-BE49-F238E27FC236}">
                <a16:creationId xmlns:a16="http://schemas.microsoft.com/office/drawing/2014/main" id="{87C6D1B5-E400-496D-8E62-376CF6503D0A}"/>
              </a:ext>
            </a:extLst>
          </p:cNvPr>
          <p:cNvSpPr>
            <a:spLocks noGrp="1"/>
          </p:cNvSpPr>
          <p:nvPr>
            <p:ph type="title"/>
          </p:nvPr>
        </p:nvSpPr>
        <p:spPr>
          <a:xfrm>
            <a:off x="344557" y="350079"/>
            <a:ext cx="11214100" cy="535531"/>
          </a:xfrm>
        </p:spPr>
        <p:txBody>
          <a:bodyPr/>
          <a:lstStyle/>
          <a:p>
            <a:r>
              <a:rPr lang="en-US" dirty="0"/>
              <a:t>User flow - Parents</a:t>
            </a:r>
          </a:p>
        </p:txBody>
      </p:sp>
      <p:graphicFrame>
        <p:nvGraphicFramePr>
          <p:cNvPr id="6" name="Diagram 5">
            <a:extLst>
              <a:ext uri="{FF2B5EF4-FFF2-40B4-BE49-F238E27FC236}">
                <a16:creationId xmlns:a16="http://schemas.microsoft.com/office/drawing/2014/main" id="{B80F4F5B-E443-471E-B4E2-17498AD5A4AD}"/>
              </a:ext>
            </a:extLst>
          </p:cNvPr>
          <p:cNvGraphicFramePr/>
          <p:nvPr>
            <p:extLst>
              <p:ext uri="{D42A27DB-BD31-4B8C-83A1-F6EECF244321}">
                <p14:modId xmlns:p14="http://schemas.microsoft.com/office/powerpoint/2010/main" val="1624397984"/>
              </p:ext>
            </p:extLst>
          </p:nvPr>
        </p:nvGraphicFramePr>
        <p:xfrm>
          <a:off x="200163" y="885610"/>
          <a:ext cx="11845371" cy="21623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F396BB32-8C89-4A64-8EFC-0A0F8941D6C4}"/>
              </a:ext>
            </a:extLst>
          </p:cNvPr>
          <p:cNvSpPr txBox="1"/>
          <p:nvPr/>
        </p:nvSpPr>
        <p:spPr>
          <a:xfrm>
            <a:off x="1948070" y="2676939"/>
            <a:ext cx="3140765" cy="276999"/>
          </a:xfrm>
          <a:prstGeom prst="rect">
            <a:avLst/>
          </a:prstGeom>
          <a:noFill/>
        </p:spPr>
        <p:txBody>
          <a:bodyPr wrap="square" rtlCol="0">
            <a:spAutoFit/>
          </a:bodyPr>
          <a:lstStyle/>
          <a:p>
            <a:r>
              <a:rPr lang="en-US" sz="1200" dirty="0">
                <a:solidFill>
                  <a:schemeClr val="bg1"/>
                </a:solidFill>
              </a:rPr>
              <a:t>Uber for kids is displayed on the homepage</a:t>
            </a:r>
            <a:endParaRPr lang="en-IN" sz="1200" dirty="0">
              <a:solidFill>
                <a:schemeClr val="bg1"/>
              </a:solidFill>
            </a:endParaRPr>
          </a:p>
        </p:txBody>
      </p:sp>
      <p:sp>
        <p:nvSpPr>
          <p:cNvPr id="10" name="TextBox 9">
            <a:extLst>
              <a:ext uri="{FF2B5EF4-FFF2-40B4-BE49-F238E27FC236}">
                <a16:creationId xmlns:a16="http://schemas.microsoft.com/office/drawing/2014/main" id="{7BD1D993-234C-4B12-8A95-04F55D80CF3E}"/>
              </a:ext>
            </a:extLst>
          </p:cNvPr>
          <p:cNvSpPr txBox="1"/>
          <p:nvPr/>
        </p:nvSpPr>
        <p:spPr>
          <a:xfrm>
            <a:off x="8759688" y="2676938"/>
            <a:ext cx="3339546" cy="276999"/>
          </a:xfrm>
          <a:prstGeom prst="rect">
            <a:avLst/>
          </a:prstGeom>
          <a:noFill/>
        </p:spPr>
        <p:txBody>
          <a:bodyPr wrap="square" rtlCol="0">
            <a:spAutoFit/>
          </a:bodyPr>
          <a:lstStyle/>
          <a:p>
            <a:r>
              <a:rPr lang="en-US" sz="1200" dirty="0">
                <a:solidFill>
                  <a:schemeClr val="bg1"/>
                </a:solidFill>
              </a:rPr>
              <a:t>On rides, real-time tracking, wallet recharge</a:t>
            </a:r>
            <a:endParaRPr lang="en-IN" sz="1200" dirty="0">
              <a:solidFill>
                <a:schemeClr val="bg1"/>
              </a:solidFill>
            </a:endParaRPr>
          </a:p>
        </p:txBody>
      </p:sp>
      <p:graphicFrame>
        <p:nvGraphicFramePr>
          <p:cNvPr id="13" name="Diagram 12">
            <a:extLst>
              <a:ext uri="{FF2B5EF4-FFF2-40B4-BE49-F238E27FC236}">
                <a16:creationId xmlns:a16="http://schemas.microsoft.com/office/drawing/2014/main" id="{E16D8E11-38A7-4EDE-95CE-9284C50D0FF0}"/>
              </a:ext>
            </a:extLst>
          </p:cNvPr>
          <p:cNvGraphicFramePr/>
          <p:nvPr>
            <p:extLst>
              <p:ext uri="{D42A27DB-BD31-4B8C-83A1-F6EECF244321}">
                <p14:modId xmlns:p14="http://schemas.microsoft.com/office/powerpoint/2010/main" val="2077262808"/>
              </p:ext>
            </p:extLst>
          </p:nvPr>
        </p:nvGraphicFramePr>
        <p:xfrm>
          <a:off x="146464" y="3600342"/>
          <a:ext cx="11899071" cy="21623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Title 4">
            <a:extLst>
              <a:ext uri="{FF2B5EF4-FFF2-40B4-BE49-F238E27FC236}">
                <a16:creationId xmlns:a16="http://schemas.microsoft.com/office/drawing/2014/main" id="{82A720BA-72BC-44C4-BF15-B4F7757909FD}"/>
              </a:ext>
            </a:extLst>
          </p:cNvPr>
          <p:cNvSpPr txBox="1">
            <a:spLocks/>
          </p:cNvSpPr>
          <p:nvPr/>
        </p:nvSpPr>
        <p:spPr>
          <a:xfrm>
            <a:off x="344557" y="3274470"/>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a:t>User flow - Kids</a:t>
            </a:r>
          </a:p>
        </p:txBody>
      </p:sp>
      <p:pic>
        <p:nvPicPr>
          <p:cNvPr id="15" name="Picture 14">
            <a:extLst>
              <a:ext uri="{FF2B5EF4-FFF2-40B4-BE49-F238E27FC236}">
                <a16:creationId xmlns:a16="http://schemas.microsoft.com/office/drawing/2014/main" id="{4EE4A6FB-6CF3-4DB9-93C6-3ECA720E1BFA}"/>
              </a:ext>
            </a:extLst>
          </p:cNvPr>
          <p:cNvPicPr>
            <a:picLocks noChangeAspect="1"/>
          </p:cNvPicPr>
          <p:nvPr/>
        </p:nvPicPr>
        <p:blipFill>
          <a:blip r:embed="rId12"/>
          <a:stretch>
            <a:fillRect/>
          </a:stretch>
        </p:blipFill>
        <p:spPr>
          <a:xfrm>
            <a:off x="0" y="6201391"/>
            <a:ext cx="1126435" cy="656609"/>
          </a:xfrm>
          <a:prstGeom prst="rect">
            <a:avLst/>
          </a:prstGeom>
        </p:spPr>
      </p:pic>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AARRR Metrics</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14</a:t>
            </a:fld>
            <a:endParaRPr lang="en-US" dirty="0"/>
          </a:p>
        </p:txBody>
      </p:sp>
      <p:graphicFrame>
        <p:nvGraphicFramePr>
          <p:cNvPr id="5" name="Table 5">
            <a:extLst>
              <a:ext uri="{FF2B5EF4-FFF2-40B4-BE49-F238E27FC236}">
                <a16:creationId xmlns:a16="http://schemas.microsoft.com/office/drawing/2014/main" id="{DEE3DADE-B947-4C68-BE3C-2C601BCE589E}"/>
              </a:ext>
            </a:extLst>
          </p:cNvPr>
          <p:cNvGraphicFramePr>
            <a:graphicFrameLocks noGrp="1"/>
          </p:cNvGraphicFramePr>
          <p:nvPr>
            <p:extLst>
              <p:ext uri="{D42A27DB-BD31-4B8C-83A1-F6EECF244321}">
                <p14:modId xmlns:p14="http://schemas.microsoft.com/office/powerpoint/2010/main" val="3822700059"/>
              </p:ext>
            </p:extLst>
          </p:nvPr>
        </p:nvGraphicFramePr>
        <p:xfrm>
          <a:off x="533400" y="1293237"/>
          <a:ext cx="11214099" cy="5099265"/>
        </p:xfrm>
        <a:graphic>
          <a:graphicData uri="http://schemas.openxmlformats.org/drawingml/2006/table">
            <a:tbl>
              <a:tblPr firstRow="1" bandRow="1">
                <a:tableStyleId>{5C22544A-7EE6-4342-B048-85BDC9FD1C3A}</a:tableStyleId>
              </a:tblPr>
              <a:tblGrid>
                <a:gridCol w="1268896">
                  <a:extLst>
                    <a:ext uri="{9D8B030D-6E8A-4147-A177-3AD203B41FA5}">
                      <a16:colId xmlns:a16="http://schemas.microsoft.com/office/drawing/2014/main" val="2034014276"/>
                    </a:ext>
                  </a:extLst>
                </a:gridCol>
                <a:gridCol w="1934817">
                  <a:extLst>
                    <a:ext uri="{9D8B030D-6E8A-4147-A177-3AD203B41FA5}">
                      <a16:colId xmlns:a16="http://schemas.microsoft.com/office/drawing/2014/main" val="4008445200"/>
                    </a:ext>
                  </a:extLst>
                </a:gridCol>
                <a:gridCol w="8010386">
                  <a:extLst>
                    <a:ext uri="{9D8B030D-6E8A-4147-A177-3AD203B41FA5}">
                      <a16:colId xmlns:a16="http://schemas.microsoft.com/office/drawing/2014/main" val="2662401114"/>
                    </a:ext>
                  </a:extLst>
                </a:gridCol>
              </a:tblGrid>
              <a:tr h="836973">
                <a:tc>
                  <a:txBody>
                    <a:bodyPr/>
                    <a:lstStyle/>
                    <a:p>
                      <a:r>
                        <a:rPr lang="en-US" dirty="0"/>
                        <a:t>Sr.no</a:t>
                      </a:r>
                      <a:endParaRPr lang="en-IN" dirty="0"/>
                    </a:p>
                  </a:txBody>
                  <a:tcPr/>
                </a:tc>
                <a:tc>
                  <a:txBody>
                    <a:bodyPr/>
                    <a:lstStyle/>
                    <a:p>
                      <a:r>
                        <a:rPr lang="en-US" dirty="0"/>
                        <a:t>Category</a:t>
                      </a:r>
                      <a:endParaRPr lang="en-IN" dirty="0"/>
                    </a:p>
                  </a:txBody>
                  <a:tcPr/>
                </a:tc>
                <a:tc>
                  <a:txBody>
                    <a:bodyPr/>
                    <a:lstStyle/>
                    <a:p>
                      <a:r>
                        <a:rPr lang="en-US" dirty="0"/>
                        <a:t>Metric</a:t>
                      </a:r>
                      <a:endParaRPr lang="en-IN" dirty="0"/>
                    </a:p>
                  </a:txBody>
                  <a:tcPr/>
                </a:tc>
                <a:extLst>
                  <a:ext uri="{0D108BD9-81ED-4DB2-BD59-A6C34878D82A}">
                    <a16:rowId xmlns:a16="http://schemas.microsoft.com/office/drawing/2014/main" val="3526938729"/>
                  </a:ext>
                </a:extLst>
              </a:tr>
              <a:tr h="836973">
                <a:tc>
                  <a:txBody>
                    <a:bodyPr/>
                    <a:lstStyle/>
                    <a:p>
                      <a:r>
                        <a:rPr lang="en-US" dirty="0"/>
                        <a:t>1</a:t>
                      </a:r>
                      <a:endParaRPr lang="en-IN" dirty="0"/>
                    </a:p>
                  </a:txBody>
                  <a:tcPr/>
                </a:tc>
                <a:tc>
                  <a:txBody>
                    <a:bodyPr/>
                    <a:lstStyle/>
                    <a:p>
                      <a:r>
                        <a:rPr lang="en-IN" sz="1800" b="1" i="0" kern="1200" dirty="0">
                          <a:solidFill>
                            <a:schemeClr val="tx1"/>
                          </a:solidFill>
                          <a:effectLst/>
                          <a:latin typeface="+mn-lt"/>
                          <a:ea typeface="+mn-ea"/>
                          <a:cs typeface="+mn-cs"/>
                        </a:rPr>
                        <a:t>Acquisition </a:t>
                      </a:r>
                      <a:endParaRPr lang="en-IN" b="1" dirty="0">
                        <a:solidFill>
                          <a:schemeClr val="tx1"/>
                        </a:solidFill>
                      </a:endParaRPr>
                    </a:p>
                  </a:txBody>
                  <a:tcPr/>
                </a:tc>
                <a:tc>
                  <a:txBody>
                    <a:bodyPr/>
                    <a:lstStyle/>
                    <a:p>
                      <a:r>
                        <a:rPr lang="en-US" dirty="0"/>
                        <a:t>Number of children opening link shared by parents and downloading via app store </a:t>
                      </a:r>
                      <a:endParaRPr lang="en-IN" dirty="0"/>
                    </a:p>
                  </a:txBody>
                  <a:tcPr/>
                </a:tc>
                <a:extLst>
                  <a:ext uri="{0D108BD9-81ED-4DB2-BD59-A6C34878D82A}">
                    <a16:rowId xmlns:a16="http://schemas.microsoft.com/office/drawing/2014/main" val="1587631276"/>
                  </a:ext>
                </a:extLst>
              </a:tr>
              <a:tr h="836973">
                <a:tc>
                  <a:txBody>
                    <a:bodyPr/>
                    <a:lstStyle/>
                    <a:p>
                      <a:r>
                        <a:rPr lang="en-US" dirty="0"/>
                        <a:t>2</a:t>
                      </a:r>
                      <a:endParaRPr lang="en-IN" dirty="0"/>
                    </a:p>
                  </a:txBody>
                  <a:tcPr/>
                </a:tc>
                <a:tc>
                  <a:txBody>
                    <a:bodyPr/>
                    <a:lstStyle/>
                    <a:p>
                      <a:r>
                        <a:rPr lang="en-IN" sz="1800" b="1" i="0" kern="1200" dirty="0">
                          <a:solidFill>
                            <a:schemeClr val="tx1"/>
                          </a:solidFill>
                          <a:effectLst/>
                          <a:latin typeface="+mn-lt"/>
                          <a:ea typeface="+mn-ea"/>
                          <a:cs typeface="+mn-cs"/>
                        </a:rPr>
                        <a:t>Activation </a:t>
                      </a:r>
                      <a:endParaRPr lang="en-IN" b="1" dirty="0">
                        <a:solidFill>
                          <a:schemeClr val="tx1"/>
                        </a:solidFill>
                      </a:endParaRPr>
                    </a:p>
                  </a:txBody>
                  <a:tcPr/>
                </a:tc>
                <a:tc>
                  <a:txBody>
                    <a:bodyPr/>
                    <a:lstStyle/>
                    <a:p>
                      <a:r>
                        <a:rPr lang="en-US" dirty="0"/>
                        <a:t>Number of journey booked by kids aged 15-18</a:t>
                      </a:r>
                      <a:endParaRPr lang="en-IN" dirty="0"/>
                    </a:p>
                  </a:txBody>
                  <a:tcPr/>
                </a:tc>
                <a:extLst>
                  <a:ext uri="{0D108BD9-81ED-4DB2-BD59-A6C34878D82A}">
                    <a16:rowId xmlns:a16="http://schemas.microsoft.com/office/drawing/2014/main" val="2445537044"/>
                  </a:ext>
                </a:extLst>
              </a:tr>
              <a:tr h="836973">
                <a:tc>
                  <a:txBody>
                    <a:bodyPr/>
                    <a:lstStyle/>
                    <a:p>
                      <a:r>
                        <a:rPr lang="en-US" dirty="0"/>
                        <a:t>3</a:t>
                      </a:r>
                      <a:endParaRPr lang="en-IN" dirty="0"/>
                    </a:p>
                  </a:txBody>
                  <a:tcPr/>
                </a:tc>
                <a:tc>
                  <a:txBody>
                    <a:bodyPr/>
                    <a:lstStyle/>
                    <a:p>
                      <a:r>
                        <a:rPr lang="en-US" b="1" u="none" dirty="0">
                          <a:solidFill>
                            <a:schemeClr val="tx1"/>
                          </a:solidFill>
                        </a:rPr>
                        <a:t>Retention</a:t>
                      </a:r>
                      <a:endParaRPr lang="en-IN" b="1" u="none" dirty="0">
                        <a:solidFill>
                          <a:schemeClr val="tx1"/>
                        </a:solidFill>
                      </a:endParaRPr>
                    </a:p>
                  </a:txBody>
                  <a:tcPr/>
                </a:tc>
                <a:tc>
                  <a:txBody>
                    <a:bodyPr/>
                    <a:lstStyle/>
                    <a:p>
                      <a:r>
                        <a:rPr lang="en-US" dirty="0"/>
                        <a:t>Number of users(kids) who takes at least 2 rides a week</a:t>
                      </a:r>
                      <a:endParaRPr lang="en-IN" dirty="0"/>
                    </a:p>
                  </a:txBody>
                  <a:tcPr/>
                </a:tc>
                <a:extLst>
                  <a:ext uri="{0D108BD9-81ED-4DB2-BD59-A6C34878D82A}">
                    <a16:rowId xmlns:a16="http://schemas.microsoft.com/office/drawing/2014/main" val="4147482"/>
                  </a:ext>
                </a:extLst>
              </a:tr>
              <a:tr h="836973">
                <a:tc>
                  <a:txBody>
                    <a:bodyPr/>
                    <a:lstStyle/>
                    <a:p>
                      <a:r>
                        <a:rPr lang="en-US" dirty="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Referral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No. of children who downloaded the app through parents link along with link from their friends</a:t>
                      </a:r>
                      <a:endParaRPr lang="en-IN" b="0" dirty="0"/>
                    </a:p>
                    <a:p>
                      <a:endParaRPr lang="en-IN" dirty="0"/>
                    </a:p>
                  </a:txBody>
                  <a:tcPr/>
                </a:tc>
                <a:extLst>
                  <a:ext uri="{0D108BD9-81ED-4DB2-BD59-A6C34878D82A}">
                    <a16:rowId xmlns:a16="http://schemas.microsoft.com/office/drawing/2014/main" val="2202986674"/>
                  </a:ext>
                </a:extLst>
              </a:tr>
              <a:tr h="836973">
                <a:tc>
                  <a:txBody>
                    <a:bodyPr/>
                    <a:lstStyle/>
                    <a:p>
                      <a:r>
                        <a:rPr lang="en-US" dirty="0"/>
                        <a:t>5</a:t>
                      </a:r>
                      <a:endParaRPr lang="en-IN" dirty="0"/>
                    </a:p>
                  </a:txBody>
                  <a:tcPr/>
                </a:tc>
                <a:tc>
                  <a:txBody>
                    <a:bodyPr/>
                    <a:lstStyle/>
                    <a:p>
                      <a:r>
                        <a:rPr lang="en-IN" sz="1800" b="1" i="0" kern="1200" dirty="0">
                          <a:solidFill>
                            <a:schemeClr val="dk1"/>
                          </a:solidFill>
                          <a:effectLst/>
                          <a:latin typeface="+mn-lt"/>
                          <a:ea typeface="+mn-ea"/>
                          <a:cs typeface="+mn-cs"/>
                        </a:rPr>
                        <a:t>Revenue</a:t>
                      </a:r>
                      <a:endParaRPr lang="en-IN" dirty="0"/>
                    </a:p>
                  </a:txBody>
                  <a:tcPr/>
                </a:tc>
                <a:tc>
                  <a:txBody>
                    <a:bodyPr/>
                    <a:lstStyle/>
                    <a:p>
                      <a:r>
                        <a:rPr lang="en-US" dirty="0"/>
                        <a:t>The average revenue per child per ride and Total revenue per month</a:t>
                      </a:r>
                      <a:endParaRPr lang="en-IN" dirty="0"/>
                    </a:p>
                  </a:txBody>
                  <a:tcPr/>
                </a:tc>
                <a:extLst>
                  <a:ext uri="{0D108BD9-81ED-4DB2-BD59-A6C34878D82A}">
                    <a16:rowId xmlns:a16="http://schemas.microsoft.com/office/drawing/2014/main" val="3338785295"/>
                  </a:ext>
                </a:extLst>
              </a:tr>
            </a:tbl>
          </a:graphicData>
        </a:graphic>
      </p:graphicFrame>
      <p:pic>
        <p:nvPicPr>
          <p:cNvPr id="6" name="Picture 5">
            <a:extLst>
              <a:ext uri="{FF2B5EF4-FFF2-40B4-BE49-F238E27FC236}">
                <a16:creationId xmlns:a16="http://schemas.microsoft.com/office/drawing/2014/main" id="{223FDB47-0C2C-4D53-AD9A-44CEAD492678}"/>
              </a:ext>
            </a:extLst>
          </p:cNvPr>
          <p:cNvPicPr>
            <a:picLocks noChangeAspect="1"/>
          </p:cNvPicPr>
          <p:nvPr/>
        </p:nvPicPr>
        <p:blipFill>
          <a:blip r:embed="rId2"/>
          <a:stretch>
            <a:fillRect/>
          </a:stretch>
        </p:blipFill>
        <p:spPr>
          <a:xfrm>
            <a:off x="0" y="6201391"/>
            <a:ext cx="1126435" cy="656609"/>
          </a:xfrm>
          <a:prstGeom prst="rect">
            <a:avLst/>
          </a:prstGeom>
        </p:spPr>
      </p:pic>
    </p:spTree>
    <p:extLst>
      <p:ext uri="{BB962C8B-B14F-4D97-AF65-F5344CB8AC3E}">
        <p14:creationId xmlns:p14="http://schemas.microsoft.com/office/powerpoint/2010/main" val="5958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FEAC-DF4D-485A-A978-EE3551A8E50B}"/>
              </a:ext>
            </a:extLst>
          </p:cNvPr>
          <p:cNvSpPr>
            <a:spLocks noGrp="1"/>
          </p:cNvSpPr>
          <p:nvPr>
            <p:ph type="title"/>
          </p:nvPr>
        </p:nvSpPr>
        <p:spPr/>
        <p:txBody>
          <a:bodyPr/>
          <a:lstStyle/>
          <a:p>
            <a:r>
              <a:rPr lang="en-US" dirty="0"/>
              <a:t>Final Summary</a:t>
            </a:r>
            <a:endParaRPr lang="en-IN" dirty="0"/>
          </a:p>
        </p:txBody>
      </p:sp>
      <p:sp>
        <p:nvSpPr>
          <p:cNvPr id="3" name="Slide Number Placeholder 2">
            <a:extLst>
              <a:ext uri="{FF2B5EF4-FFF2-40B4-BE49-F238E27FC236}">
                <a16:creationId xmlns:a16="http://schemas.microsoft.com/office/drawing/2014/main" id="{45A2CC8B-9AFD-45AC-9525-90093911EEE5}"/>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pic>
        <p:nvPicPr>
          <p:cNvPr id="5" name="Picture 4">
            <a:extLst>
              <a:ext uri="{FF2B5EF4-FFF2-40B4-BE49-F238E27FC236}">
                <a16:creationId xmlns:a16="http://schemas.microsoft.com/office/drawing/2014/main" id="{499FD1BC-AAF0-4787-83D4-212C6FCEDBCD}"/>
              </a:ext>
            </a:extLst>
          </p:cNvPr>
          <p:cNvPicPr>
            <a:picLocks noChangeAspect="1"/>
          </p:cNvPicPr>
          <p:nvPr/>
        </p:nvPicPr>
        <p:blipFill>
          <a:blip r:embed="rId2"/>
          <a:stretch>
            <a:fillRect/>
          </a:stretch>
        </p:blipFill>
        <p:spPr>
          <a:xfrm>
            <a:off x="0" y="6201391"/>
            <a:ext cx="1126435" cy="656609"/>
          </a:xfrm>
          <a:prstGeom prst="rect">
            <a:avLst/>
          </a:prstGeom>
        </p:spPr>
      </p:pic>
      <p:sp>
        <p:nvSpPr>
          <p:cNvPr id="6" name="TextBox 5">
            <a:extLst>
              <a:ext uri="{FF2B5EF4-FFF2-40B4-BE49-F238E27FC236}">
                <a16:creationId xmlns:a16="http://schemas.microsoft.com/office/drawing/2014/main" id="{02F3A67B-E5F1-4056-9E55-9C043BB3E6E6}"/>
              </a:ext>
            </a:extLst>
          </p:cNvPr>
          <p:cNvSpPr txBox="1"/>
          <p:nvPr/>
        </p:nvSpPr>
        <p:spPr>
          <a:xfrm>
            <a:off x="444500" y="1404730"/>
            <a:ext cx="11214100" cy="2862322"/>
          </a:xfrm>
          <a:prstGeom prst="rect">
            <a:avLst/>
          </a:prstGeom>
          <a:noFill/>
        </p:spPr>
        <p:txBody>
          <a:bodyPr wrap="square" rtlCol="0">
            <a:spAutoFit/>
          </a:bodyPr>
          <a:lstStyle/>
          <a:p>
            <a:pPr marL="342900" indent="-342900">
              <a:buAutoNum type="arabicPeriod"/>
            </a:pPr>
            <a:r>
              <a:rPr lang="en-US" dirty="0">
                <a:solidFill>
                  <a:schemeClr val="bg1"/>
                </a:solidFill>
              </a:rPr>
              <a:t>We are launching first for a small target audience of </a:t>
            </a:r>
            <a:r>
              <a:rPr lang="en-US" dirty="0">
                <a:solidFill>
                  <a:schemeClr val="bg1"/>
                </a:solidFill>
                <a:highlight>
                  <a:srgbClr val="800000"/>
                </a:highlight>
              </a:rPr>
              <a:t>15-18 years </a:t>
            </a:r>
            <a:r>
              <a:rPr lang="en-US" dirty="0">
                <a:solidFill>
                  <a:schemeClr val="bg1"/>
                </a:solidFill>
              </a:rPr>
              <a:t>for increasing adoption, and awareness in that age</a:t>
            </a:r>
            <a:r>
              <a:rPr lang="en-IN" dirty="0">
                <a:solidFill>
                  <a:schemeClr val="bg1"/>
                </a:solidFill>
              </a:rPr>
              <a:t>.</a:t>
            </a:r>
          </a:p>
          <a:p>
            <a:pPr marL="342900" indent="-342900">
              <a:buAutoNum type="arabicPeriod"/>
            </a:pPr>
            <a:r>
              <a:rPr lang="en-US" dirty="0">
                <a:solidFill>
                  <a:schemeClr val="bg1"/>
                </a:solidFill>
              </a:rPr>
              <a:t>We are not doing many changes in existing uber app for adults but just adding a parental child control</a:t>
            </a:r>
          </a:p>
          <a:p>
            <a:pPr marL="342900" indent="-342900">
              <a:buAutoNum type="arabicPeriod"/>
            </a:pPr>
            <a:r>
              <a:rPr lang="en-US" dirty="0">
                <a:solidFill>
                  <a:schemeClr val="bg1"/>
                </a:solidFill>
              </a:rPr>
              <a:t>A child can access the same uber app, but when added age and verified with </a:t>
            </a:r>
            <a:r>
              <a:rPr lang="en-US" dirty="0" err="1">
                <a:solidFill>
                  <a:schemeClr val="bg1"/>
                </a:solidFill>
              </a:rPr>
              <a:t>aadhar</a:t>
            </a:r>
            <a:r>
              <a:rPr lang="en-US" dirty="0">
                <a:solidFill>
                  <a:schemeClr val="bg1"/>
                </a:solidFill>
              </a:rPr>
              <a:t>, can be considered under child policy</a:t>
            </a:r>
          </a:p>
          <a:p>
            <a:pPr marL="342900" indent="-342900">
              <a:buAutoNum type="arabicPeriod"/>
            </a:pPr>
            <a:r>
              <a:rPr lang="en-US" dirty="0">
                <a:solidFill>
                  <a:schemeClr val="bg1"/>
                </a:solidFill>
              </a:rPr>
              <a:t>The child takes permission by connecting via parental app or parents polls the permission just like Netflix users add accounts under their primary one with limitations</a:t>
            </a:r>
          </a:p>
          <a:p>
            <a:pPr marL="342900" indent="-342900">
              <a:buAutoNum type="arabicPeriod"/>
            </a:pPr>
            <a:r>
              <a:rPr lang="en-US" dirty="0">
                <a:solidFill>
                  <a:schemeClr val="bg1"/>
                </a:solidFill>
              </a:rPr>
              <a:t>The parent can then keep a track like the real-time status of their kids travel, drivers verification, wallet recharge for regular travel, any mis-behavior helpline</a:t>
            </a:r>
          </a:p>
          <a:p>
            <a:pPr marL="342900" indent="-342900">
              <a:buAutoNum type="arabicPeriod"/>
            </a:pPr>
            <a:r>
              <a:rPr lang="en-US" dirty="0">
                <a:solidFill>
                  <a:schemeClr val="bg1"/>
                </a:solidFill>
              </a:rPr>
              <a:t>This solves the major problem of Driver verification profile published to both parents </a:t>
            </a:r>
            <a:r>
              <a:rPr lang="en-US">
                <a:solidFill>
                  <a:schemeClr val="bg1"/>
                </a:solidFill>
              </a:rPr>
              <a:t>and children</a:t>
            </a:r>
            <a:endParaRPr lang="en-US" dirty="0">
              <a:solidFill>
                <a:schemeClr val="bg1"/>
              </a:solidFill>
            </a:endParaRPr>
          </a:p>
        </p:txBody>
      </p:sp>
    </p:spTree>
    <p:extLst>
      <p:ext uri="{BB962C8B-B14F-4D97-AF65-F5344CB8AC3E}">
        <p14:creationId xmlns:p14="http://schemas.microsoft.com/office/powerpoint/2010/main" val="3628966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57810"/>
            <a:ext cx="7781544" cy="927651"/>
          </a:xfrm>
        </p:spPr>
        <p:txBody>
          <a:bodyPr/>
          <a:lstStyle/>
          <a:p>
            <a:r>
              <a:rPr lang="en-US" dirty="0"/>
              <a:t>Uber Goals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937868" y="1441836"/>
            <a:ext cx="6803136" cy="365760"/>
          </a:xfrm>
        </p:spPr>
        <p:txBody>
          <a:bodyPr>
            <a:noAutofit/>
          </a:bodyPr>
          <a:lstStyle/>
          <a:p>
            <a:r>
              <a:rPr lang="en-US" sz="1800" dirty="0">
                <a:solidFill>
                  <a:schemeClr val="bg1"/>
                </a:solidFill>
                <a:latin typeface="Calibri" panose="020F0502020204030204" pitchFamily="34" charset="0"/>
                <a:cs typeface="Calibri" panose="020F0502020204030204" pitchFamily="34" charset="0"/>
              </a:rPr>
              <a:t>T</a:t>
            </a:r>
            <a:r>
              <a:rPr lang="en-US" sz="1800" b="0" i="0" dirty="0">
                <a:solidFill>
                  <a:schemeClr val="bg1"/>
                </a:solidFill>
                <a:effectLst/>
                <a:latin typeface="Calibri" panose="020F0502020204030204" pitchFamily="34" charset="0"/>
                <a:cs typeface="Calibri" panose="020F0502020204030204" pitchFamily="34" charset="0"/>
              </a:rPr>
              <a:t>o transform transportation by providing a reliable and convenient ride-sharing service that is accessible to everyone, everywhere. To use technology to improve urban mobility, reduce traffic congestion, and provide flexible earning opportunities for drivers.</a:t>
            </a:r>
            <a:endParaRPr lang="en-US" sz="1800" dirty="0">
              <a:solidFill>
                <a:schemeClr val="bg1"/>
              </a:solidFill>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7" name="TextBox 6">
            <a:extLst>
              <a:ext uri="{FF2B5EF4-FFF2-40B4-BE49-F238E27FC236}">
                <a16:creationId xmlns:a16="http://schemas.microsoft.com/office/drawing/2014/main" id="{B8BC1B3F-8B06-4F40-9C06-56FA195D8854}"/>
              </a:ext>
            </a:extLst>
          </p:cNvPr>
          <p:cNvSpPr txBox="1"/>
          <p:nvPr/>
        </p:nvSpPr>
        <p:spPr>
          <a:xfrm>
            <a:off x="2286000" y="5741959"/>
            <a:ext cx="1649896" cy="230832"/>
          </a:xfrm>
          <a:prstGeom prst="rect">
            <a:avLst/>
          </a:prstGeom>
          <a:noFill/>
        </p:spPr>
        <p:txBody>
          <a:bodyPr wrap="square" rtlCol="0">
            <a:spAutoFit/>
          </a:bodyPr>
          <a:lstStyle/>
          <a:p>
            <a:r>
              <a:rPr lang="en-IN" sz="900" dirty="0">
                <a:hlinkClick r:id="rId2" tooltip="https://www.techzim.co.zw/2016/06/uber-launches-thika-kenya-fights-market-presence-east-african-country/"/>
              </a:rPr>
              <a:t>T</a:t>
            </a:r>
            <a:endParaRPr lang="en-IN" sz="900" dirty="0"/>
          </a:p>
        </p:txBody>
      </p:sp>
      <p:pic>
        <p:nvPicPr>
          <p:cNvPr id="9" name="Picture 8">
            <a:extLst>
              <a:ext uri="{FF2B5EF4-FFF2-40B4-BE49-F238E27FC236}">
                <a16:creationId xmlns:a16="http://schemas.microsoft.com/office/drawing/2014/main" id="{A7F7F546-565C-4056-8856-9A1CED57973B}"/>
              </a:ext>
            </a:extLst>
          </p:cNvPr>
          <p:cNvPicPr>
            <a:picLocks noChangeAspect="1"/>
          </p:cNvPicPr>
          <p:nvPr/>
        </p:nvPicPr>
        <p:blipFill>
          <a:blip r:embed="rId3"/>
          <a:stretch>
            <a:fillRect/>
          </a:stretch>
        </p:blipFill>
        <p:spPr>
          <a:xfrm>
            <a:off x="0" y="6201391"/>
            <a:ext cx="1126435" cy="656609"/>
          </a:xfrm>
          <a:prstGeom prst="rect">
            <a:avLst/>
          </a:prstGeom>
        </p:spPr>
      </p:pic>
      <p:sp>
        <p:nvSpPr>
          <p:cNvPr id="10" name="Title 3">
            <a:extLst>
              <a:ext uri="{FF2B5EF4-FFF2-40B4-BE49-F238E27FC236}">
                <a16:creationId xmlns:a16="http://schemas.microsoft.com/office/drawing/2014/main" id="{1C0F1451-3759-4E45-A596-ADB563FFC3DD}"/>
              </a:ext>
            </a:extLst>
          </p:cNvPr>
          <p:cNvSpPr txBox="1">
            <a:spLocks/>
          </p:cNvSpPr>
          <p:nvPr/>
        </p:nvSpPr>
        <p:spPr>
          <a:xfrm>
            <a:off x="937868" y="3429000"/>
            <a:ext cx="7781544" cy="92765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dirty="0"/>
              <a:t>Problem Statement</a:t>
            </a:r>
          </a:p>
        </p:txBody>
      </p:sp>
      <p:sp>
        <p:nvSpPr>
          <p:cNvPr id="12" name="TextBox 11">
            <a:extLst>
              <a:ext uri="{FF2B5EF4-FFF2-40B4-BE49-F238E27FC236}">
                <a16:creationId xmlns:a16="http://schemas.microsoft.com/office/drawing/2014/main" id="{6F3B08D1-50DE-40B5-8AFA-E254003487DC}"/>
              </a:ext>
            </a:extLst>
          </p:cNvPr>
          <p:cNvSpPr txBox="1"/>
          <p:nvPr/>
        </p:nvSpPr>
        <p:spPr>
          <a:xfrm>
            <a:off x="937868" y="4450257"/>
            <a:ext cx="6102626" cy="369332"/>
          </a:xfrm>
          <a:prstGeom prst="rect">
            <a:avLst/>
          </a:prstGeom>
          <a:noFill/>
        </p:spPr>
        <p:txBody>
          <a:bodyPr wrap="square">
            <a:spAutoFit/>
          </a:bodyPr>
          <a:lstStyle/>
          <a:p>
            <a:r>
              <a:rPr lang="en-IN" dirty="0">
                <a:solidFill>
                  <a:schemeClr val="bg1"/>
                </a:solidFill>
              </a:rPr>
              <a:t>To launch an app called Uber for Kids. </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749300" y="754960"/>
            <a:ext cx="11214100" cy="535531"/>
          </a:xfrm>
        </p:spPr>
        <p:txBody>
          <a:bodyPr/>
          <a:lstStyle/>
          <a:p>
            <a:r>
              <a:rPr lang="en-US" dirty="0"/>
              <a:t>Assumption (in Absence of Clarifications)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636103" y="1625385"/>
            <a:ext cx="9501809" cy="4093243"/>
          </a:xfrm>
        </p:spPr>
        <p:txBody>
          <a:bodyPr/>
          <a:lstStyle/>
          <a:p>
            <a:r>
              <a:rPr lang="en-US" dirty="0"/>
              <a:t>Kids’ age range is considered as 1-18 years</a:t>
            </a:r>
          </a:p>
          <a:p>
            <a:r>
              <a:rPr lang="en-US" dirty="0"/>
              <a:t>Assuming this is a product planned by Uber itself and I am a Product manager there</a:t>
            </a:r>
          </a:p>
          <a:p>
            <a:r>
              <a:rPr lang="en-US" dirty="0"/>
              <a:t>The app is for Android and iOS </a:t>
            </a:r>
          </a:p>
          <a:p>
            <a:r>
              <a:rPr lang="en-US" dirty="0"/>
              <a:t>Target country – India (Urban Population due to Uber’s presence in urban cities)</a:t>
            </a:r>
          </a:p>
          <a:p>
            <a:r>
              <a:rPr lang="en-US" dirty="0"/>
              <a:t>Goal is to acquire new customers, Improve adoption in above age range, increase revenue</a:t>
            </a:r>
          </a:p>
          <a:p>
            <a:r>
              <a:rPr lang="en-US" dirty="0"/>
              <a:t>To do it  with investment and using existing logistics/mobility infrastructure</a:t>
            </a:r>
          </a:p>
          <a:p>
            <a:r>
              <a:rPr lang="en-US" dirty="0"/>
              <a:t>The policies/legality related to implementation has been taken care of </a:t>
            </a:r>
          </a:p>
          <a:p>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5" name="Picture 4">
            <a:extLst>
              <a:ext uri="{FF2B5EF4-FFF2-40B4-BE49-F238E27FC236}">
                <a16:creationId xmlns:a16="http://schemas.microsoft.com/office/drawing/2014/main" id="{78C46A20-02D0-4252-A1DA-AC3C5CDEC145}"/>
              </a:ext>
            </a:extLst>
          </p:cNvPr>
          <p:cNvPicPr>
            <a:picLocks noChangeAspect="1"/>
          </p:cNvPicPr>
          <p:nvPr/>
        </p:nvPicPr>
        <p:blipFill>
          <a:blip r:embed="rId2"/>
          <a:stretch>
            <a:fillRect/>
          </a:stretch>
        </p:blipFill>
        <p:spPr>
          <a:xfrm>
            <a:off x="0" y="6201391"/>
            <a:ext cx="1126435" cy="656609"/>
          </a:xfrm>
          <a:prstGeom prst="rect">
            <a:avLst/>
          </a:prstGeom>
        </p:spPr>
      </p:pic>
    </p:spTree>
    <p:extLst>
      <p:ext uri="{BB962C8B-B14F-4D97-AF65-F5344CB8AC3E}">
        <p14:creationId xmlns:p14="http://schemas.microsoft.com/office/powerpoint/2010/main" val="240211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749300" y="754960"/>
            <a:ext cx="11214100" cy="535531"/>
          </a:xfrm>
        </p:spPr>
        <p:txBody>
          <a:bodyPr/>
          <a:lstStyle/>
          <a:p>
            <a:r>
              <a:rPr lang="en-US" dirty="0"/>
              <a:t>Agenda</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636103" y="1625385"/>
            <a:ext cx="7686261" cy="4093243"/>
          </a:xfrm>
        </p:spPr>
        <p:txBody>
          <a:bodyPr/>
          <a:lstStyle/>
          <a:p>
            <a:r>
              <a:rPr lang="en-US" dirty="0"/>
              <a:t>Target Segment (Target segment demography, Target segment analysis)</a:t>
            </a:r>
          </a:p>
          <a:p>
            <a:r>
              <a:rPr lang="en-US" dirty="0"/>
              <a:t>Customer persona</a:t>
            </a:r>
          </a:p>
          <a:p>
            <a:r>
              <a:rPr lang="en-US" dirty="0"/>
              <a:t>Features to be build</a:t>
            </a:r>
          </a:p>
          <a:p>
            <a:r>
              <a:rPr lang="en-US" dirty="0"/>
              <a:t>MVP points </a:t>
            </a:r>
          </a:p>
          <a:p>
            <a:r>
              <a:rPr lang="en-US" dirty="0"/>
              <a:t>User Journey / Flow</a:t>
            </a:r>
          </a:p>
          <a:p>
            <a:r>
              <a:rPr lang="en-US" dirty="0"/>
              <a:t>AARRR and related metrics</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5" name="Picture 4">
            <a:extLst>
              <a:ext uri="{FF2B5EF4-FFF2-40B4-BE49-F238E27FC236}">
                <a16:creationId xmlns:a16="http://schemas.microsoft.com/office/drawing/2014/main" id="{78C46A20-02D0-4252-A1DA-AC3C5CDEC145}"/>
              </a:ext>
            </a:extLst>
          </p:cNvPr>
          <p:cNvPicPr>
            <a:picLocks noChangeAspect="1"/>
          </p:cNvPicPr>
          <p:nvPr/>
        </p:nvPicPr>
        <p:blipFill>
          <a:blip r:embed="rId2"/>
          <a:stretch>
            <a:fillRect/>
          </a:stretch>
        </p:blipFill>
        <p:spPr>
          <a:xfrm>
            <a:off x="0" y="6201391"/>
            <a:ext cx="1126435" cy="656609"/>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563217" y="236045"/>
            <a:ext cx="7781544" cy="859055"/>
          </a:xfrm>
        </p:spPr>
        <p:txBody>
          <a:bodyPr/>
          <a:lstStyle/>
          <a:p>
            <a:r>
              <a:rPr lang="en-US" dirty="0"/>
              <a:t>Target Segment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graphicFrame>
        <p:nvGraphicFramePr>
          <p:cNvPr id="20" name="Table 20">
            <a:extLst>
              <a:ext uri="{FF2B5EF4-FFF2-40B4-BE49-F238E27FC236}">
                <a16:creationId xmlns:a16="http://schemas.microsoft.com/office/drawing/2014/main" id="{B332AC63-FED1-4CAC-9FFF-61052C8B3DC9}"/>
              </a:ext>
            </a:extLst>
          </p:cNvPr>
          <p:cNvGraphicFramePr>
            <a:graphicFrameLocks noGrp="1"/>
          </p:cNvGraphicFramePr>
          <p:nvPr>
            <p:extLst>
              <p:ext uri="{D42A27DB-BD31-4B8C-83A1-F6EECF244321}">
                <p14:modId xmlns:p14="http://schemas.microsoft.com/office/powerpoint/2010/main" val="4004463830"/>
              </p:ext>
            </p:extLst>
          </p:nvPr>
        </p:nvGraphicFramePr>
        <p:xfrm>
          <a:off x="689113" y="1963127"/>
          <a:ext cx="11198087" cy="4485640"/>
        </p:xfrm>
        <a:graphic>
          <a:graphicData uri="http://schemas.openxmlformats.org/drawingml/2006/table">
            <a:tbl>
              <a:tblPr firstRow="1" bandRow="1">
                <a:tableStyleId>{5C22544A-7EE6-4342-B048-85BDC9FD1C3A}</a:tableStyleId>
              </a:tblPr>
              <a:tblGrid>
                <a:gridCol w="2230955">
                  <a:extLst>
                    <a:ext uri="{9D8B030D-6E8A-4147-A177-3AD203B41FA5}">
                      <a16:colId xmlns:a16="http://schemas.microsoft.com/office/drawing/2014/main" val="3920591136"/>
                    </a:ext>
                  </a:extLst>
                </a:gridCol>
                <a:gridCol w="4649624">
                  <a:extLst>
                    <a:ext uri="{9D8B030D-6E8A-4147-A177-3AD203B41FA5}">
                      <a16:colId xmlns:a16="http://schemas.microsoft.com/office/drawing/2014/main" val="3228616663"/>
                    </a:ext>
                  </a:extLst>
                </a:gridCol>
                <a:gridCol w="4317508">
                  <a:extLst>
                    <a:ext uri="{9D8B030D-6E8A-4147-A177-3AD203B41FA5}">
                      <a16:colId xmlns:a16="http://schemas.microsoft.com/office/drawing/2014/main" val="1293269094"/>
                    </a:ext>
                  </a:extLst>
                </a:gridCol>
              </a:tblGrid>
              <a:tr h="370840">
                <a:tc>
                  <a:txBody>
                    <a:bodyPr/>
                    <a:lstStyle/>
                    <a:p>
                      <a:r>
                        <a:rPr lang="en-US" dirty="0"/>
                        <a:t>Target Audience</a:t>
                      </a:r>
                      <a:endParaRPr lang="en-IN" dirty="0"/>
                    </a:p>
                  </a:txBody>
                  <a:tcPr/>
                </a:tc>
                <a:tc>
                  <a:txBody>
                    <a:bodyPr/>
                    <a:lstStyle/>
                    <a:p>
                      <a:r>
                        <a:rPr lang="en-US" dirty="0"/>
                        <a:t>Mobility needs &amp; reasons</a:t>
                      </a:r>
                      <a:endParaRPr lang="en-IN" dirty="0"/>
                    </a:p>
                  </a:txBody>
                  <a:tcPr/>
                </a:tc>
                <a:tc>
                  <a:txBody>
                    <a:bodyPr/>
                    <a:lstStyle/>
                    <a:p>
                      <a:r>
                        <a:rPr lang="en-US" dirty="0"/>
                        <a:t>Current solution</a:t>
                      </a:r>
                      <a:endParaRPr lang="en-IN" dirty="0"/>
                    </a:p>
                  </a:txBody>
                  <a:tcPr/>
                </a:tc>
                <a:extLst>
                  <a:ext uri="{0D108BD9-81ED-4DB2-BD59-A6C34878D82A}">
                    <a16:rowId xmlns:a16="http://schemas.microsoft.com/office/drawing/2014/main" val="3654230137"/>
                  </a:ext>
                </a:extLst>
              </a:tr>
              <a:tr h="370840">
                <a:tc>
                  <a:txBody>
                    <a:bodyPr/>
                    <a:lstStyle/>
                    <a:p>
                      <a:r>
                        <a:rPr lang="en-US" dirty="0"/>
                        <a:t>6-9 years</a:t>
                      </a:r>
                      <a:endParaRPr lang="en-IN" dirty="0"/>
                    </a:p>
                  </a:txBody>
                  <a:tcPr/>
                </a:tc>
                <a:tc>
                  <a:txBody>
                    <a:bodyPr/>
                    <a:lstStyle/>
                    <a:p>
                      <a:pPr marL="342900" indent="-342900">
                        <a:buAutoNum type="arabicPeriod"/>
                      </a:pPr>
                      <a:r>
                        <a:rPr lang="en-US" dirty="0"/>
                        <a:t>Going to and coming from school </a:t>
                      </a:r>
                    </a:p>
                    <a:p>
                      <a:pPr marL="342900" indent="-342900">
                        <a:buAutoNum type="arabicPeriod"/>
                      </a:pPr>
                      <a:r>
                        <a:rPr lang="en-IN" dirty="0"/>
                        <a:t>Going out with family</a:t>
                      </a:r>
                    </a:p>
                    <a:p>
                      <a:pPr marL="342900" indent="-342900">
                        <a:buAutoNum type="arabicPeriod"/>
                      </a:pPr>
                      <a:r>
                        <a:rPr lang="en-IN" dirty="0"/>
                        <a:t>Picnic via schools</a:t>
                      </a:r>
                    </a:p>
                  </a:txBody>
                  <a:tcPr/>
                </a:tc>
                <a:tc>
                  <a:txBody>
                    <a:bodyPr/>
                    <a:lstStyle/>
                    <a:p>
                      <a:pPr marL="0" indent="0">
                        <a:buNone/>
                      </a:pPr>
                      <a:r>
                        <a:rPr lang="en-US" dirty="0"/>
                        <a:t>School buses, autos, Self car, public transport with caregivers/parents, shared vans, schools arranged buses for picnic</a:t>
                      </a:r>
                    </a:p>
                    <a:p>
                      <a:pPr marL="342900" indent="-342900">
                        <a:buAutoNum type="arabicPeriod"/>
                      </a:pPr>
                      <a:endParaRPr lang="en-IN" dirty="0"/>
                    </a:p>
                  </a:txBody>
                  <a:tcPr/>
                </a:tc>
                <a:extLst>
                  <a:ext uri="{0D108BD9-81ED-4DB2-BD59-A6C34878D82A}">
                    <a16:rowId xmlns:a16="http://schemas.microsoft.com/office/drawing/2014/main" val="170637688"/>
                  </a:ext>
                </a:extLst>
              </a:tr>
              <a:tr h="370840">
                <a:tc>
                  <a:txBody>
                    <a:bodyPr/>
                    <a:lstStyle/>
                    <a:p>
                      <a:r>
                        <a:rPr lang="en-US" dirty="0"/>
                        <a:t>10-14</a:t>
                      </a:r>
                      <a:endParaRPr lang="en-IN" dirty="0"/>
                    </a:p>
                  </a:txBody>
                  <a:tcPr/>
                </a:tc>
                <a:tc>
                  <a:txBody>
                    <a:bodyPr/>
                    <a:lstStyle/>
                    <a:p>
                      <a:pPr marL="342900" indent="-342900">
                        <a:buAutoNum type="arabicPeriod"/>
                      </a:pPr>
                      <a:r>
                        <a:rPr lang="en-US" dirty="0"/>
                        <a:t>Going to and coming from school</a:t>
                      </a:r>
                    </a:p>
                    <a:p>
                      <a:pPr marL="342900" indent="-342900">
                        <a:buAutoNum type="arabicPeriod"/>
                      </a:pPr>
                      <a:r>
                        <a:rPr lang="en-IN" dirty="0"/>
                        <a:t>Vacation with family</a:t>
                      </a:r>
                    </a:p>
                    <a:p>
                      <a:pPr marL="342900" indent="-342900">
                        <a:buAutoNum type="arabicPeriod"/>
                      </a:pPr>
                      <a:r>
                        <a:rPr lang="en-IN" dirty="0"/>
                        <a:t>Picnic from schools</a:t>
                      </a:r>
                    </a:p>
                    <a:p>
                      <a:pPr marL="342900" indent="-342900">
                        <a:buAutoNum type="arabicPeriod"/>
                      </a:pPr>
                      <a:r>
                        <a:rPr lang="en-IN" dirty="0"/>
                        <a:t>Extra curricular classes locally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School buses, autos, car(parents), public transport with caregivers/parents, shared vans, schools-arranged buses for picnic, cycles</a:t>
                      </a:r>
                    </a:p>
                    <a:p>
                      <a:endParaRPr lang="en-IN" dirty="0"/>
                    </a:p>
                  </a:txBody>
                  <a:tcPr/>
                </a:tc>
                <a:extLst>
                  <a:ext uri="{0D108BD9-81ED-4DB2-BD59-A6C34878D82A}">
                    <a16:rowId xmlns:a16="http://schemas.microsoft.com/office/drawing/2014/main" val="3063263401"/>
                  </a:ext>
                </a:extLst>
              </a:tr>
              <a:tr h="370840">
                <a:tc>
                  <a:txBody>
                    <a:bodyPr/>
                    <a:lstStyle/>
                    <a:p>
                      <a:r>
                        <a:rPr lang="en-US" dirty="0"/>
                        <a:t>15-18</a:t>
                      </a:r>
                      <a:endParaRPr lang="en-IN" dirty="0"/>
                    </a:p>
                  </a:txBody>
                  <a:tcPr/>
                </a:tc>
                <a:tc>
                  <a:txBody>
                    <a:bodyPr/>
                    <a:lstStyle/>
                    <a:p>
                      <a:pPr marL="342900" indent="-342900">
                        <a:buAutoNum type="arabicPeriod"/>
                      </a:pPr>
                      <a:r>
                        <a:rPr lang="en-US" dirty="0"/>
                        <a:t>Going to college</a:t>
                      </a:r>
                    </a:p>
                    <a:p>
                      <a:pPr marL="342900" indent="-342900">
                        <a:buAutoNum type="arabicPeriod"/>
                      </a:pPr>
                      <a:r>
                        <a:rPr lang="en-US" dirty="0"/>
                        <a:t>Going to extra classes</a:t>
                      </a:r>
                    </a:p>
                    <a:p>
                      <a:pPr marL="342900" indent="-342900">
                        <a:buAutoNum type="arabicPeriod"/>
                      </a:pPr>
                      <a:r>
                        <a:rPr lang="en-US" dirty="0"/>
                        <a:t>Travelling to other states for studies</a:t>
                      </a:r>
                    </a:p>
                    <a:p>
                      <a:pPr marL="342900" indent="-342900">
                        <a:buAutoNum type="arabicPeriod"/>
                      </a:pPr>
                      <a:r>
                        <a:rPr lang="en-US" dirty="0"/>
                        <a:t>Travel with family</a:t>
                      </a:r>
                    </a:p>
                  </a:txBody>
                  <a:tcPr/>
                </a:tc>
                <a:tc>
                  <a:txBody>
                    <a:bodyPr/>
                    <a:lstStyle/>
                    <a:p>
                      <a:r>
                        <a:rPr lang="en-US" dirty="0"/>
                        <a:t>Auto, self drive, car(parents), public transport, Cab service, cycle</a:t>
                      </a:r>
                      <a:endParaRPr lang="en-IN" dirty="0"/>
                    </a:p>
                  </a:txBody>
                  <a:tcPr/>
                </a:tc>
                <a:extLst>
                  <a:ext uri="{0D108BD9-81ED-4DB2-BD59-A6C34878D82A}">
                    <a16:rowId xmlns:a16="http://schemas.microsoft.com/office/drawing/2014/main" val="1305016062"/>
                  </a:ext>
                </a:extLst>
              </a:tr>
            </a:tbl>
          </a:graphicData>
        </a:graphic>
      </p:graphicFrame>
      <p:sp>
        <p:nvSpPr>
          <p:cNvPr id="21" name="TextBox 20">
            <a:extLst>
              <a:ext uri="{FF2B5EF4-FFF2-40B4-BE49-F238E27FC236}">
                <a16:creationId xmlns:a16="http://schemas.microsoft.com/office/drawing/2014/main" id="{F0A51400-2C9B-4286-9234-E2DB490264BB}"/>
              </a:ext>
            </a:extLst>
          </p:cNvPr>
          <p:cNvSpPr txBox="1"/>
          <p:nvPr/>
        </p:nvSpPr>
        <p:spPr>
          <a:xfrm>
            <a:off x="563217" y="1205948"/>
            <a:ext cx="10899913" cy="646331"/>
          </a:xfrm>
          <a:prstGeom prst="rect">
            <a:avLst/>
          </a:prstGeom>
          <a:noFill/>
        </p:spPr>
        <p:txBody>
          <a:bodyPr wrap="square" rtlCol="0">
            <a:spAutoFit/>
          </a:bodyPr>
          <a:lstStyle/>
          <a:p>
            <a:r>
              <a:rPr lang="en-US" dirty="0">
                <a:solidFill>
                  <a:schemeClr val="bg1"/>
                </a:solidFill>
              </a:rPr>
              <a:t>We are neglecting children’s with Age 1-5 years, with the understanding that these kids need &amp; are more parents/grandparents surrounded in India. Also these children have caregivers in grandparents absence</a:t>
            </a:r>
            <a:endParaRPr lang="en-IN" dirty="0">
              <a:solidFill>
                <a:schemeClr val="bg1"/>
              </a:solidFill>
            </a:endParaRPr>
          </a:p>
        </p:txBody>
      </p:sp>
      <p:pic>
        <p:nvPicPr>
          <p:cNvPr id="9" name="Picture 8">
            <a:extLst>
              <a:ext uri="{FF2B5EF4-FFF2-40B4-BE49-F238E27FC236}">
                <a16:creationId xmlns:a16="http://schemas.microsoft.com/office/drawing/2014/main" id="{19D20775-C401-4F39-B81A-E15BDEED1A2F}"/>
              </a:ext>
            </a:extLst>
          </p:cNvPr>
          <p:cNvPicPr>
            <a:picLocks noChangeAspect="1"/>
          </p:cNvPicPr>
          <p:nvPr/>
        </p:nvPicPr>
        <p:blipFill>
          <a:blip r:embed="rId2"/>
          <a:stretch>
            <a:fillRect/>
          </a:stretch>
        </p:blipFill>
        <p:spPr>
          <a:xfrm>
            <a:off x="1" y="6315075"/>
            <a:ext cx="931406" cy="542925"/>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178903" y="116193"/>
            <a:ext cx="9773479" cy="569140"/>
          </a:xfrm>
        </p:spPr>
        <p:txBody>
          <a:bodyPr>
            <a:normAutofit fontScale="90000"/>
          </a:bodyPr>
          <a:lstStyle/>
          <a:p>
            <a:r>
              <a:rPr lang="en-US" dirty="0"/>
              <a:t>Target Segment Demography</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graphicFrame>
        <p:nvGraphicFramePr>
          <p:cNvPr id="20" name="Table 20">
            <a:extLst>
              <a:ext uri="{FF2B5EF4-FFF2-40B4-BE49-F238E27FC236}">
                <a16:creationId xmlns:a16="http://schemas.microsoft.com/office/drawing/2014/main" id="{B332AC63-FED1-4CAC-9FFF-61052C8B3DC9}"/>
              </a:ext>
            </a:extLst>
          </p:cNvPr>
          <p:cNvGraphicFramePr>
            <a:graphicFrameLocks noGrp="1"/>
          </p:cNvGraphicFramePr>
          <p:nvPr>
            <p:extLst>
              <p:ext uri="{D42A27DB-BD31-4B8C-83A1-F6EECF244321}">
                <p14:modId xmlns:p14="http://schemas.microsoft.com/office/powerpoint/2010/main" val="3981889509"/>
              </p:ext>
            </p:extLst>
          </p:nvPr>
        </p:nvGraphicFramePr>
        <p:xfrm>
          <a:off x="281056" y="1468437"/>
          <a:ext cx="11804927" cy="5303520"/>
        </p:xfrm>
        <a:graphic>
          <a:graphicData uri="http://schemas.openxmlformats.org/drawingml/2006/table">
            <a:tbl>
              <a:tblPr firstRow="1" bandRow="1">
                <a:tableStyleId>{5C22544A-7EE6-4342-B048-85BDC9FD1C3A}</a:tableStyleId>
              </a:tblPr>
              <a:tblGrid>
                <a:gridCol w="1302007">
                  <a:extLst>
                    <a:ext uri="{9D8B030D-6E8A-4147-A177-3AD203B41FA5}">
                      <a16:colId xmlns:a16="http://schemas.microsoft.com/office/drawing/2014/main" val="3920591136"/>
                    </a:ext>
                  </a:extLst>
                </a:gridCol>
                <a:gridCol w="6591299">
                  <a:extLst>
                    <a:ext uri="{9D8B030D-6E8A-4147-A177-3AD203B41FA5}">
                      <a16:colId xmlns:a16="http://schemas.microsoft.com/office/drawing/2014/main" val="3228616663"/>
                    </a:ext>
                  </a:extLst>
                </a:gridCol>
                <a:gridCol w="3911621">
                  <a:extLst>
                    <a:ext uri="{9D8B030D-6E8A-4147-A177-3AD203B41FA5}">
                      <a16:colId xmlns:a16="http://schemas.microsoft.com/office/drawing/2014/main" val="1293269094"/>
                    </a:ext>
                  </a:extLst>
                </a:gridCol>
              </a:tblGrid>
              <a:tr h="370840">
                <a:tc>
                  <a:txBody>
                    <a:bodyPr/>
                    <a:lstStyle/>
                    <a:p>
                      <a:r>
                        <a:rPr lang="en-US" dirty="0"/>
                        <a:t>Target Audience</a:t>
                      </a:r>
                      <a:endParaRPr lang="en-IN" dirty="0"/>
                    </a:p>
                  </a:txBody>
                  <a:tcPr/>
                </a:tc>
                <a:tc>
                  <a:txBody>
                    <a:bodyPr/>
                    <a:lstStyle/>
                    <a:p>
                      <a:r>
                        <a:rPr lang="en-US" dirty="0"/>
                        <a:t>Insights</a:t>
                      </a:r>
                      <a:endParaRPr lang="en-IN" dirty="0"/>
                    </a:p>
                  </a:txBody>
                  <a:tcPr/>
                </a:tc>
                <a:tc>
                  <a:txBody>
                    <a:bodyPr/>
                    <a:lstStyle/>
                    <a:p>
                      <a:r>
                        <a:rPr lang="en-US" dirty="0"/>
                        <a:t>Value efforts score (consideration for app development)</a:t>
                      </a:r>
                      <a:endParaRPr lang="en-IN" dirty="0"/>
                    </a:p>
                  </a:txBody>
                  <a:tcPr/>
                </a:tc>
                <a:extLst>
                  <a:ext uri="{0D108BD9-81ED-4DB2-BD59-A6C34878D82A}">
                    <a16:rowId xmlns:a16="http://schemas.microsoft.com/office/drawing/2014/main" val="3654230137"/>
                  </a:ext>
                </a:extLst>
              </a:tr>
              <a:tr h="370840">
                <a:tc>
                  <a:txBody>
                    <a:bodyPr/>
                    <a:lstStyle/>
                    <a:p>
                      <a:r>
                        <a:rPr lang="en-US" dirty="0"/>
                        <a:t>6-9 years</a:t>
                      </a:r>
                    </a:p>
                    <a:p>
                      <a:r>
                        <a:rPr lang="en-US" dirty="0"/>
                        <a:t>(9 </a:t>
                      </a:r>
                      <a:r>
                        <a:rPr lang="en-US" dirty="0" err="1"/>
                        <a:t>cr</a:t>
                      </a:r>
                      <a:r>
                        <a:rPr lang="en-US" dirty="0"/>
                        <a:t>)</a:t>
                      </a:r>
                      <a:endParaRPr lang="en-IN" dirty="0"/>
                    </a:p>
                  </a:txBody>
                  <a:tcPr/>
                </a:tc>
                <a:tc>
                  <a:txBody>
                    <a:bodyPr/>
                    <a:lstStyle/>
                    <a:p>
                      <a:pPr marL="342900" indent="-342900">
                        <a:buAutoNum type="arabicPeriod"/>
                      </a:pPr>
                      <a:r>
                        <a:rPr lang="en-US" dirty="0"/>
                        <a:t>Doesn’t actively use mobile phones</a:t>
                      </a:r>
                    </a:p>
                    <a:p>
                      <a:pPr marL="342900" indent="-342900">
                        <a:buAutoNum type="arabicPeriod"/>
                      </a:pPr>
                      <a:r>
                        <a:rPr lang="en-US" dirty="0"/>
                        <a:t>If used, then mostly for </a:t>
                      </a:r>
                      <a:r>
                        <a:rPr lang="en-US" dirty="0" err="1"/>
                        <a:t>Youtube</a:t>
                      </a:r>
                      <a:r>
                        <a:rPr lang="en-US" dirty="0"/>
                        <a:t>, games, online </a:t>
                      </a:r>
                      <a:r>
                        <a:rPr lang="en-US" dirty="0" err="1"/>
                        <a:t>lec</a:t>
                      </a:r>
                      <a:endParaRPr lang="en-US" dirty="0"/>
                    </a:p>
                    <a:p>
                      <a:pPr marL="342900" indent="-342900">
                        <a:buAutoNum type="arabicPeriod"/>
                      </a:pPr>
                      <a:r>
                        <a:rPr lang="en-US" dirty="0"/>
                        <a:t>Parental guidelines and policies applied</a:t>
                      </a:r>
                    </a:p>
                    <a:p>
                      <a:pPr marL="342900" indent="-342900">
                        <a:buAutoNum type="arabicPeriod"/>
                      </a:pPr>
                      <a:r>
                        <a:rPr lang="en-IN" dirty="0"/>
                        <a:t>Cannot understand apps like Uber quickly</a:t>
                      </a:r>
                    </a:p>
                    <a:p>
                      <a:pPr marL="342900" indent="-342900">
                        <a:buAutoNum type="arabicPeriod"/>
                      </a:pPr>
                      <a:r>
                        <a:rPr lang="en-IN" dirty="0"/>
                        <a:t>Doesn’t highly need to travel via cabs(alone)</a:t>
                      </a:r>
                    </a:p>
                    <a:p>
                      <a:pPr marL="342900" indent="-342900">
                        <a:buAutoNum type="arabicPeriod"/>
                      </a:pPr>
                      <a:r>
                        <a:rPr lang="en-IN" dirty="0"/>
                        <a:t>Uber can be considered for Van Sharing</a:t>
                      </a:r>
                    </a:p>
                  </a:txBody>
                  <a:tcPr/>
                </a:tc>
                <a:tc>
                  <a:txBody>
                    <a:bodyPr/>
                    <a:lstStyle/>
                    <a:p>
                      <a:pPr marL="0" indent="0">
                        <a:buNone/>
                      </a:pPr>
                      <a:r>
                        <a:rPr lang="en-US" dirty="0"/>
                        <a:t>3/10</a:t>
                      </a:r>
                    </a:p>
                    <a:p>
                      <a:pPr marL="342900" indent="-342900">
                        <a:buAutoNum type="arabicPeriod"/>
                      </a:pPr>
                      <a:endParaRPr lang="en-IN" dirty="0"/>
                    </a:p>
                  </a:txBody>
                  <a:tcPr/>
                </a:tc>
                <a:extLst>
                  <a:ext uri="{0D108BD9-81ED-4DB2-BD59-A6C34878D82A}">
                    <a16:rowId xmlns:a16="http://schemas.microsoft.com/office/drawing/2014/main" val="170637688"/>
                  </a:ext>
                </a:extLst>
              </a:tr>
              <a:tr h="370840">
                <a:tc>
                  <a:txBody>
                    <a:bodyPr/>
                    <a:lstStyle/>
                    <a:p>
                      <a:r>
                        <a:rPr lang="en-US" dirty="0"/>
                        <a:t>10-14</a:t>
                      </a:r>
                    </a:p>
                    <a:p>
                      <a:r>
                        <a:rPr lang="en-US" dirty="0"/>
                        <a:t>(9 </a:t>
                      </a:r>
                      <a:r>
                        <a:rPr lang="en-US" dirty="0" err="1"/>
                        <a:t>cr</a:t>
                      </a:r>
                      <a:r>
                        <a:rPr lang="en-US" dirty="0"/>
                        <a:t>)</a:t>
                      </a:r>
                      <a:endParaRPr lang="en-IN" dirty="0"/>
                    </a:p>
                  </a:txBody>
                  <a:tcPr/>
                </a:tc>
                <a:tc>
                  <a:txBody>
                    <a:bodyPr/>
                    <a:lstStyle/>
                    <a:p>
                      <a:pPr marL="342900" indent="-342900">
                        <a:buAutoNum type="arabicPeriod"/>
                      </a:pPr>
                      <a:r>
                        <a:rPr lang="en-US" dirty="0"/>
                        <a:t>Increasing trend of having mobile phones in metros</a:t>
                      </a:r>
                    </a:p>
                    <a:p>
                      <a:pPr marL="342900" indent="-342900">
                        <a:buAutoNum type="arabicPeriod"/>
                      </a:pPr>
                      <a:r>
                        <a:rPr lang="en-US" dirty="0"/>
                        <a:t>Can understand booking of cabs</a:t>
                      </a:r>
                    </a:p>
                    <a:p>
                      <a:pPr marL="342900" indent="-342900">
                        <a:buAutoNum type="arabicPeriod"/>
                      </a:pPr>
                      <a:r>
                        <a:rPr lang="en-US" dirty="0"/>
                        <a:t>Doesn’t require cab travel for themselves travel</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dirty="0"/>
                        <a:t>Parental guidelines and policies applied</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IN" dirty="0"/>
                        <a:t>Uber can be considered for Van Sharing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6/10</a:t>
                      </a:r>
                    </a:p>
                    <a:p>
                      <a:endParaRPr lang="en-IN" dirty="0"/>
                    </a:p>
                  </a:txBody>
                  <a:tcPr/>
                </a:tc>
                <a:extLst>
                  <a:ext uri="{0D108BD9-81ED-4DB2-BD59-A6C34878D82A}">
                    <a16:rowId xmlns:a16="http://schemas.microsoft.com/office/drawing/2014/main" val="3063263401"/>
                  </a:ext>
                </a:extLst>
              </a:tr>
              <a:tr h="370840">
                <a:tc>
                  <a:txBody>
                    <a:bodyPr/>
                    <a:lstStyle/>
                    <a:p>
                      <a:r>
                        <a:rPr lang="en-US" dirty="0"/>
                        <a:t>15-18</a:t>
                      </a:r>
                    </a:p>
                    <a:p>
                      <a:r>
                        <a:rPr lang="en-US" dirty="0"/>
                        <a:t>(10 </a:t>
                      </a:r>
                      <a:r>
                        <a:rPr lang="en-US" dirty="0" err="1"/>
                        <a:t>cr</a:t>
                      </a:r>
                      <a:r>
                        <a:rPr lang="en-US" dirty="0"/>
                        <a:t>)</a:t>
                      </a:r>
                      <a:endParaRPr lang="en-IN" dirty="0"/>
                    </a:p>
                  </a:txBody>
                  <a:tcPr/>
                </a:tc>
                <a:tc>
                  <a:txBody>
                    <a:bodyPr/>
                    <a:lstStyle/>
                    <a:p>
                      <a:pPr marL="342900" indent="-342900">
                        <a:buAutoNum type="arabicPeriod"/>
                      </a:pPr>
                      <a:r>
                        <a:rPr lang="en-US" dirty="0"/>
                        <a:t>Uses phone actively</a:t>
                      </a:r>
                    </a:p>
                    <a:p>
                      <a:pPr marL="342900" indent="-342900">
                        <a:buAutoNum type="arabicPeriod"/>
                      </a:pPr>
                      <a:r>
                        <a:rPr lang="en-US" dirty="0"/>
                        <a:t>Cab book cabs as they need them regularly</a:t>
                      </a:r>
                    </a:p>
                    <a:p>
                      <a:pPr marL="342900" indent="-342900">
                        <a:buAutoNum type="arabicPeriod"/>
                      </a:pPr>
                      <a:r>
                        <a:rPr lang="en-US" dirty="0"/>
                        <a:t>Not earning most of the time so prefers financial savings</a:t>
                      </a:r>
                    </a:p>
                    <a:p>
                      <a:pPr marL="342900" indent="-342900">
                        <a:buAutoNum type="arabicPeriod"/>
                      </a:pPr>
                      <a:r>
                        <a:rPr lang="en-US" dirty="0"/>
                        <a:t>Frequent travelers to college, classes, relatives</a:t>
                      </a:r>
                    </a:p>
                    <a:p>
                      <a:pPr marL="342900" indent="-342900">
                        <a:buAutoNum type="arabicPeriod"/>
                      </a:pPr>
                      <a:endParaRPr lang="en-US" dirty="0"/>
                    </a:p>
                  </a:txBody>
                  <a:tcPr/>
                </a:tc>
                <a:tc>
                  <a:txBody>
                    <a:bodyPr/>
                    <a:lstStyle/>
                    <a:p>
                      <a:r>
                        <a:rPr lang="en-US" dirty="0"/>
                        <a:t>8/10</a:t>
                      </a:r>
                      <a:endParaRPr lang="en-IN" dirty="0"/>
                    </a:p>
                  </a:txBody>
                  <a:tcPr/>
                </a:tc>
                <a:extLst>
                  <a:ext uri="{0D108BD9-81ED-4DB2-BD59-A6C34878D82A}">
                    <a16:rowId xmlns:a16="http://schemas.microsoft.com/office/drawing/2014/main" val="1305016062"/>
                  </a:ext>
                </a:extLst>
              </a:tr>
            </a:tbl>
          </a:graphicData>
        </a:graphic>
      </p:graphicFrame>
      <p:sp>
        <p:nvSpPr>
          <p:cNvPr id="21" name="TextBox 20">
            <a:extLst>
              <a:ext uri="{FF2B5EF4-FFF2-40B4-BE49-F238E27FC236}">
                <a16:creationId xmlns:a16="http://schemas.microsoft.com/office/drawing/2014/main" id="{F0A51400-2C9B-4286-9234-E2DB490264BB}"/>
              </a:ext>
            </a:extLst>
          </p:cNvPr>
          <p:cNvSpPr txBox="1"/>
          <p:nvPr/>
        </p:nvSpPr>
        <p:spPr>
          <a:xfrm>
            <a:off x="281055" y="701048"/>
            <a:ext cx="11629887" cy="646331"/>
          </a:xfrm>
          <a:prstGeom prst="rect">
            <a:avLst/>
          </a:prstGeom>
          <a:noFill/>
        </p:spPr>
        <p:txBody>
          <a:bodyPr wrap="square" rtlCol="0">
            <a:spAutoFit/>
          </a:bodyPr>
          <a:lstStyle/>
          <a:p>
            <a:r>
              <a:rPr lang="en-US" dirty="0">
                <a:solidFill>
                  <a:schemeClr val="bg1"/>
                </a:solidFill>
              </a:rPr>
              <a:t>We will see some data to understand the target audience market size and usage of phones in the Indian context. Age is approximately distributed (assumption)</a:t>
            </a:r>
            <a:endParaRPr lang="en-IN" dirty="0">
              <a:solidFill>
                <a:schemeClr val="bg1"/>
              </a:solidFill>
            </a:endParaRPr>
          </a:p>
        </p:txBody>
      </p:sp>
      <p:pic>
        <p:nvPicPr>
          <p:cNvPr id="9" name="Picture 8">
            <a:extLst>
              <a:ext uri="{FF2B5EF4-FFF2-40B4-BE49-F238E27FC236}">
                <a16:creationId xmlns:a16="http://schemas.microsoft.com/office/drawing/2014/main" id="{19D20775-C401-4F39-B81A-E15BDEED1A2F}"/>
              </a:ext>
            </a:extLst>
          </p:cNvPr>
          <p:cNvPicPr>
            <a:picLocks noChangeAspect="1"/>
          </p:cNvPicPr>
          <p:nvPr/>
        </p:nvPicPr>
        <p:blipFill>
          <a:blip r:embed="rId2"/>
          <a:stretch>
            <a:fillRect/>
          </a:stretch>
        </p:blipFill>
        <p:spPr>
          <a:xfrm>
            <a:off x="1" y="6315075"/>
            <a:ext cx="931406" cy="542925"/>
          </a:xfrm>
          <a:prstGeom prst="rect">
            <a:avLst/>
          </a:prstGeom>
        </p:spPr>
      </p:pic>
    </p:spTree>
    <p:extLst>
      <p:ext uri="{BB962C8B-B14F-4D97-AF65-F5344CB8AC3E}">
        <p14:creationId xmlns:p14="http://schemas.microsoft.com/office/powerpoint/2010/main" val="145784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325441"/>
            <a:ext cx="11214100" cy="535531"/>
          </a:xfrm>
        </p:spPr>
        <p:txBody>
          <a:bodyPr/>
          <a:lstStyle/>
          <a:p>
            <a:r>
              <a:rPr lang="en-US" dirty="0"/>
              <a:t>Customer Persona (6-9 years)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14" name="Picture 13">
            <a:extLst>
              <a:ext uri="{FF2B5EF4-FFF2-40B4-BE49-F238E27FC236}">
                <a16:creationId xmlns:a16="http://schemas.microsoft.com/office/drawing/2014/main" id="{73ADE4EA-C78D-478E-A577-7DD47D6AD23C}"/>
              </a:ext>
            </a:extLst>
          </p:cNvPr>
          <p:cNvPicPr>
            <a:picLocks noChangeAspect="1"/>
          </p:cNvPicPr>
          <p:nvPr/>
        </p:nvPicPr>
        <p:blipFill>
          <a:blip r:embed="rId2"/>
          <a:stretch>
            <a:fillRect/>
          </a:stretch>
        </p:blipFill>
        <p:spPr>
          <a:xfrm>
            <a:off x="444500" y="1033673"/>
            <a:ext cx="2874047" cy="2395327"/>
          </a:xfrm>
          <a:prstGeom prst="rect">
            <a:avLst/>
          </a:prstGeom>
        </p:spPr>
      </p:pic>
      <p:sp>
        <p:nvSpPr>
          <p:cNvPr id="15" name="TextBox 14">
            <a:extLst>
              <a:ext uri="{FF2B5EF4-FFF2-40B4-BE49-F238E27FC236}">
                <a16:creationId xmlns:a16="http://schemas.microsoft.com/office/drawing/2014/main" id="{7FD6456B-5EBB-4BBB-B59A-056FE7B2EA7A}"/>
              </a:ext>
            </a:extLst>
          </p:cNvPr>
          <p:cNvSpPr txBox="1"/>
          <p:nvPr/>
        </p:nvSpPr>
        <p:spPr>
          <a:xfrm>
            <a:off x="3551582" y="1099930"/>
            <a:ext cx="8107017" cy="1754326"/>
          </a:xfrm>
          <a:prstGeom prst="rect">
            <a:avLst/>
          </a:prstGeom>
          <a:noFill/>
        </p:spPr>
        <p:txBody>
          <a:bodyPr wrap="square" rtlCol="0">
            <a:spAutoFit/>
          </a:bodyPr>
          <a:lstStyle/>
          <a:p>
            <a:r>
              <a:rPr lang="en-US" dirty="0">
                <a:solidFill>
                  <a:schemeClr val="bg1"/>
                </a:solidFill>
              </a:rPr>
              <a:t>Shalini Sharma (Mother of </a:t>
            </a:r>
            <a:r>
              <a:rPr lang="en-US" dirty="0" err="1">
                <a:solidFill>
                  <a:schemeClr val="bg1"/>
                </a:solidFill>
              </a:rPr>
              <a:t>Isha</a:t>
            </a:r>
            <a:r>
              <a:rPr lang="en-US" dirty="0">
                <a:solidFill>
                  <a:schemeClr val="bg1"/>
                </a:solidFill>
              </a:rPr>
              <a:t>) </a:t>
            </a:r>
          </a:p>
          <a:p>
            <a:r>
              <a:rPr lang="en-US" dirty="0">
                <a:solidFill>
                  <a:srgbClr val="FFFF00"/>
                </a:solidFill>
              </a:rPr>
              <a:t>Profile</a:t>
            </a:r>
            <a:r>
              <a:rPr lang="en-US" dirty="0">
                <a:solidFill>
                  <a:schemeClr val="bg1"/>
                </a:solidFill>
              </a:rPr>
              <a:t>: 34 years old, Chief Tech at Startup, 3 lakh/month, Mumbai</a:t>
            </a:r>
          </a:p>
          <a:p>
            <a:r>
              <a:rPr lang="en-IN" dirty="0">
                <a:solidFill>
                  <a:srgbClr val="FFFF00"/>
                </a:solidFill>
              </a:rPr>
              <a:t>Key Pain points</a:t>
            </a:r>
            <a:r>
              <a:rPr lang="en-IN" dirty="0">
                <a:solidFill>
                  <a:schemeClr val="bg1"/>
                </a:solidFill>
              </a:rPr>
              <a:t>: Less time for kids, Sharing vans needed for school with the trustable driver, Caregiver</a:t>
            </a:r>
          </a:p>
          <a:p>
            <a:r>
              <a:rPr lang="en-IN" dirty="0">
                <a:solidFill>
                  <a:srgbClr val="FFFF00"/>
                </a:solidFill>
              </a:rPr>
              <a:t>Need: </a:t>
            </a:r>
            <a:r>
              <a:rPr lang="en-IN" dirty="0">
                <a:solidFill>
                  <a:schemeClr val="bg1"/>
                </a:solidFill>
              </a:rPr>
              <a:t>To have easy sharing cabs/vans with other children with verified and trustable driver for regular pick and drop from schools</a:t>
            </a:r>
          </a:p>
        </p:txBody>
      </p:sp>
      <p:sp>
        <p:nvSpPr>
          <p:cNvPr id="23" name="Title 3">
            <a:extLst>
              <a:ext uri="{FF2B5EF4-FFF2-40B4-BE49-F238E27FC236}">
                <a16:creationId xmlns:a16="http://schemas.microsoft.com/office/drawing/2014/main" id="{5F005155-C060-415D-84BF-7231B37C9A7E}"/>
              </a:ext>
            </a:extLst>
          </p:cNvPr>
          <p:cNvSpPr txBox="1">
            <a:spLocks/>
          </p:cNvSpPr>
          <p:nvPr/>
        </p:nvSpPr>
        <p:spPr>
          <a:xfrm>
            <a:off x="345108" y="3601701"/>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a:t>Customer Persona (10-14 years)</a:t>
            </a:r>
          </a:p>
        </p:txBody>
      </p:sp>
      <p:sp>
        <p:nvSpPr>
          <p:cNvPr id="24" name="TextBox 23">
            <a:extLst>
              <a:ext uri="{FF2B5EF4-FFF2-40B4-BE49-F238E27FC236}">
                <a16:creationId xmlns:a16="http://schemas.microsoft.com/office/drawing/2014/main" id="{942CFF31-BAD0-479E-9A64-0265E301C877}"/>
              </a:ext>
            </a:extLst>
          </p:cNvPr>
          <p:cNvSpPr txBox="1"/>
          <p:nvPr/>
        </p:nvSpPr>
        <p:spPr>
          <a:xfrm>
            <a:off x="345108" y="4348990"/>
            <a:ext cx="8107017" cy="2031325"/>
          </a:xfrm>
          <a:prstGeom prst="rect">
            <a:avLst/>
          </a:prstGeom>
          <a:noFill/>
        </p:spPr>
        <p:txBody>
          <a:bodyPr wrap="square" rtlCol="0">
            <a:spAutoFit/>
          </a:bodyPr>
          <a:lstStyle/>
          <a:p>
            <a:r>
              <a:rPr lang="en-US" dirty="0">
                <a:solidFill>
                  <a:schemeClr val="bg1"/>
                </a:solidFill>
              </a:rPr>
              <a:t>Param Malhotra (Father of </a:t>
            </a:r>
            <a:r>
              <a:rPr lang="en-US" dirty="0" err="1">
                <a:solidFill>
                  <a:schemeClr val="bg1"/>
                </a:solidFill>
              </a:rPr>
              <a:t>Ishika</a:t>
            </a:r>
            <a:r>
              <a:rPr lang="en-US" dirty="0">
                <a:solidFill>
                  <a:schemeClr val="bg1"/>
                </a:solidFill>
              </a:rPr>
              <a:t>) </a:t>
            </a:r>
          </a:p>
          <a:p>
            <a:r>
              <a:rPr lang="en-US" dirty="0">
                <a:solidFill>
                  <a:srgbClr val="FFFF00"/>
                </a:solidFill>
              </a:rPr>
              <a:t>Profile</a:t>
            </a:r>
            <a:r>
              <a:rPr lang="en-US" dirty="0">
                <a:solidFill>
                  <a:schemeClr val="bg1"/>
                </a:solidFill>
              </a:rPr>
              <a:t>: 37 years old, Sales head in Insurance, 2 lakh/month, Bengaluru</a:t>
            </a:r>
          </a:p>
          <a:p>
            <a:r>
              <a:rPr lang="en-IN" dirty="0">
                <a:solidFill>
                  <a:srgbClr val="FFFF00"/>
                </a:solidFill>
              </a:rPr>
              <a:t>Key Pain points</a:t>
            </a:r>
            <a:r>
              <a:rPr lang="en-IN" dirty="0">
                <a:solidFill>
                  <a:schemeClr val="bg1"/>
                </a:solidFill>
              </a:rPr>
              <a:t>: To keep track of child activity, Providing better secondary education, Kids getting bullied in School buses by seniors, </a:t>
            </a:r>
          </a:p>
          <a:p>
            <a:r>
              <a:rPr lang="en-IN" dirty="0">
                <a:solidFill>
                  <a:srgbClr val="FFFF00"/>
                </a:solidFill>
              </a:rPr>
              <a:t>Need: </a:t>
            </a:r>
            <a:r>
              <a:rPr lang="en-IN" dirty="0">
                <a:solidFill>
                  <a:schemeClr val="bg1"/>
                </a:solidFill>
              </a:rPr>
              <a:t>To have easy sharing cabs/vans with other children with verified and trustable drivers for regular pick and drop from schools</a:t>
            </a:r>
          </a:p>
          <a:p>
            <a:r>
              <a:rPr lang="en-IN" dirty="0">
                <a:solidFill>
                  <a:schemeClr val="bg1"/>
                </a:solidFill>
              </a:rPr>
              <a:t>To send kids alone to their grandparents house or relative house via cab</a:t>
            </a:r>
          </a:p>
        </p:txBody>
      </p:sp>
      <p:pic>
        <p:nvPicPr>
          <p:cNvPr id="25" name="Picture 24">
            <a:extLst>
              <a:ext uri="{FF2B5EF4-FFF2-40B4-BE49-F238E27FC236}">
                <a16:creationId xmlns:a16="http://schemas.microsoft.com/office/drawing/2014/main" id="{6857BFBC-AE91-4049-8058-DC83DFABA7D1}"/>
              </a:ext>
            </a:extLst>
          </p:cNvPr>
          <p:cNvPicPr>
            <a:picLocks noChangeAspect="1"/>
          </p:cNvPicPr>
          <p:nvPr/>
        </p:nvPicPr>
        <p:blipFill>
          <a:blip r:embed="rId3"/>
          <a:stretch>
            <a:fillRect/>
          </a:stretch>
        </p:blipFill>
        <p:spPr>
          <a:xfrm>
            <a:off x="8737600" y="3774799"/>
            <a:ext cx="2514600" cy="2514600"/>
          </a:xfrm>
          <a:prstGeom prst="rect">
            <a:avLst/>
          </a:prstGeom>
        </p:spPr>
      </p:pic>
      <p:pic>
        <p:nvPicPr>
          <p:cNvPr id="26" name="Picture 25">
            <a:extLst>
              <a:ext uri="{FF2B5EF4-FFF2-40B4-BE49-F238E27FC236}">
                <a16:creationId xmlns:a16="http://schemas.microsoft.com/office/drawing/2014/main" id="{0E8BDCC3-2F15-406E-B767-737B05E96BE7}"/>
              </a:ext>
            </a:extLst>
          </p:cNvPr>
          <p:cNvPicPr>
            <a:picLocks noChangeAspect="1"/>
          </p:cNvPicPr>
          <p:nvPr/>
        </p:nvPicPr>
        <p:blipFill>
          <a:blip r:embed="rId4"/>
          <a:stretch>
            <a:fillRect/>
          </a:stretch>
        </p:blipFill>
        <p:spPr>
          <a:xfrm>
            <a:off x="0" y="6201391"/>
            <a:ext cx="1126435" cy="656609"/>
          </a:xfrm>
          <a:prstGeom prst="rect">
            <a:avLst/>
          </a:prstGeom>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325441"/>
            <a:ext cx="11214100" cy="535531"/>
          </a:xfrm>
        </p:spPr>
        <p:txBody>
          <a:bodyPr/>
          <a:lstStyle/>
          <a:p>
            <a:r>
              <a:rPr lang="en-US" dirty="0"/>
              <a:t>Customer Persona (15-18 years)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15" name="TextBox 14">
            <a:extLst>
              <a:ext uri="{FF2B5EF4-FFF2-40B4-BE49-F238E27FC236}">
                <a16:creationId xmlns:a16="http://schemas.microsoft.com/office/drawing/2014/main" id="{7FD6456B-5EBB-4BBB-B59A-056FE7B2EA7A}"/>
              </a:ext>
            </a:extLst>
          </p:cNvPr>
          <p:cNvSpPr txBox="1"/>
          <p:nvPr/>
        </p:nvSpPr>
        <p:spPr>
          <a:xfrm>
            <a:off x="3551582" y="1099930"/>
            <a:ext cx="8295310" cy="2308324"/>
          </a:xfrm>
          <a:prstGeom prst="rect">
            <a:avLst/>
          </a:prstGeom>
          <a:noFill/>
        </p:spPr>
        <p:txBody>
          <a:bodyPr wrap="square" rtlCol="0">
            <a:spAutoFit/>
          </a:bodyPr>
          <a:lstStyle/>
          <a:p>
            <a:r>
              <a:rPr lang="en-US" dirty="0">
                <a:solidFill>
                  <a:schemeClr val="bg1"/>
                </a:solidFill>
              </a:rPr>
              <a:t>Dimple Jain (Student – DPS, Delhi)</a:t>
            </a:r>
          </a:p>
          <a:p>
            <a:r>
              <a:rPr lang="en-US" dirty="0">
                <a:solidFill>
                  <a:schemeClr val="bg1"/>
                </a:solidFill>
              </a:rPr>
              <a:t>Param Malhotra (Father of </a:t>
            </a:r>
            <a:r>
              <a:rPr lang="en-US" dirty="0" err="1">
                <a:solidFill>
                  <a:schemeClr val="bg1"/>
                </a:solidFill>
              </a:rPr>
              <a:t>Ishika</a:t>
            </a:r>
            <a:r>
              <a:rPr lang="en-US" dirty="0">
                <a:solidFill>
                  <a:schemeClr val="bg1"/>
                </a:solidFill>
              </a:rPr>
              <a:t>) </a:t>
            </a:r>
          </a:p>
          <a:p>
            <a:r>
              <a:rPr lang="en-US" dirty="0">
                <a:solidFill>
                  <a:srgbClr val="FFFF00"/>
                </a:solidFill>
              </a:rPr>
              <a:t>Profile</a:t>
            </a:r>
            <a:r>
              <a:rPr lang="en-US" dirty="0">
                <a:solidFill>
                  <a:schemeClr val="bg1"/>
                </a:solidFill>
              </a:rPr>
              <a:t>: 16 years old, Student at DPS, IIT classes, Delhi</a:t>
            </a:r>
          </a:p>
          <a:p>
            <a:r>
              <a:rPr lang="en-IN" dirty="0">
                <a:solidFill>
                  <a:srgbClr val="FFFF00"/>
                </a:solidFill>
              </a:rPr>
              <a:t>Key Pain points</a:t>
            </a:r>
            <a:r>
              <a:rPr lang="en-IN" dirty="0">
                <a:solidFill>
                  <a:schemeClr val="bg1"/>
                </a:solidFill>
              </a:rPr>
              <a:t>: I have to travel to North Delhi thrice a week for classes, then sometimes I travel to relative places, Metro is good but not well connected</a:t>
            </a:r>
          </a:p>
          <a:p>
            <a:r>
              <a:rPr lang="en-IN" dirty="0">
                <a:solidFill>
                  <a:srgbClr val="FFFF00"/>
                </a:solidFill>
              </a:rPr>
              <a:t>Need: </a:t>
            </a:r>
            <a:r>
              <a:rPr lang="en-IN" dirty="0">
                <a:solidFill>
                  <a:schemeClr val="bg1"/>
                </a:solidFill>
              </a:rPr>
              <a:t>To have cab travel where I can plan my pick-drop weekly schedule, is safe, and has my parents connected. </a:t>
            </a:r>
          </a:p>
          <a:p>
            <a:r>
              <a:rPr lang="en-IN" dirty="0">
                <a:solidFill>
                  <a:schemeClr val="bg1"/>
                </a:solidFill>
              </a:rPr>
              <a:t>I can’t spend much so need some solutions</a:t>
            </a:r>
          </a:p>
        </p:txBody>
      </p:sp>
      <p:pic>
        <p:nvPicPr>
          <p:cNvPr id="5" name="Picture 4">
            <a:extLst>
              <a:ext uri="{FF2B5EF4-FFF2-40B4-BE49-F238E27FC236}">
                <a16:creationId xmlns:a16="http://schemas.microsoft.com/office/drawing/2014/main" id="{992DC68C-778D-43F7-B337-AFC1A669FA6C}"/>
              </a:ext>
            </a:extLst>
          </p:cNvPr>
          <p:cNvPicPr>
            <a:picLocks noChangeAspect="1"/>
          </p:cNvPicPr>
          <p:nvPr/>
        </p:nvPicPr>
        <p:blipFill>
          <a:blip r:embed="rId2"/>
          <a:stretch>
            <a:fillRect/>
          </a:stretch>
        </p:blipFill>
        <p:spPr>
          <a:xfrm>
            <a:off x="444500" y="1099930"/>
            <a:ext cx="2616752" cy="2308009"/>
          </a:xfrm>
          <a:prstGeom prst="rect">
            <a:avLst/>
          </a:prstGeom>
        </p:spPr>
      </p:pic>
      <p:sp>
        <p:nvSpPr>
          <p:cNvPr id="6" name="TextBox 5">
            <a:extLst>
              <a:ext uri="{FF2B5EF4-FFF2-40B4-BE49-F238E27FC236}">
                <a16:creationId xmlns:a16="http://schemas.microsoft.com/office/drawing/2014/main" id="{C8F42653-12D4-4BAB-BD35-53E0D771E387}"/>
              </a:ext>
            </a:extLst>
          </p:cNvPr>
          <p:cNvSpPr txBox="1"/>
          <p:nvPr/>
        </p:nvSpPr>
        <p:spPr>
          <a:xfrm>
            <a:off x="444500" y="3829878"/>
            <a:ext cx="11214100" cy="2308324"/>
          </a:xfrm>
          <a:prstGeom prst="rect">
            <a:avLst/>
          </a:prstGeom>
          <a:noFill/>
        </p:spPr>
        <p:txBody>
          <a:bodyPr wrap="square" rtlCol="0">
            <a:spAutoFit/>
          </a:bodyPr>
          <a:lstStyle/>
          <a:p>
            <a:r>
              <a:rPr lang="en-US" dirty="0">
                <a:solidFill>
                  <a:schemeClr val="bg1"/>
                </a:solidFill>
              </a:rPr>
              <a:t>Summary</a:t>
            </a:r>
          </a:p>
          <a:p>
            <a:pPr marL="342900" indent="-342900">
              <a:buAutoNum type="arabicPeriod"/>
            </a:pPr>
            <a:r>
              <a:rPr lang="en-US" dirty="0">
                <a:solidFill>
                  <a:schemeClr val="bg1"/>
                </a:solidFill>
              </a:rPr>
              <a:t>As Uber can see an opportunity for 6-14 years of kids to provide Van and bus services for school pick &amp; drop– It has limitations like having vans/dedicated car owners/buses tie-ups to be brought under logistics. Also verifying the drivers better, their behavior with handling kids</a:t>
            </a:r>
          </a:p>
          <a:p>
            <a:pPr marL="342900" indent="-342900">
              <a:buAutoNum type="arabicPeriod"/>
            </a:pPr>
            <a:r>
              <a:rPr lang="en-US" dirty="0">
                <a:solidFill>
                  <a:schemeClr val="bg1"/>
                </a:solidFill>
              </a:rPr>
              <a:t>For ages 15-18 years – the need for special verification for drivers is less, these kids have mobile phones, and they have to travel to different places for colleges, classes, functions, and internships. This solution will suffice with existing logistics with minor changes in applications and legality. So we go ahead with </a:t>
            </a:r>
            <a:r>
              <a:rPr lang="en-US" dirty="0">
                <a:solidFill>
                  <a:schemeClr val="bg1"/>
                </a:solidFill>
                <a:highlight>
                  <a:srgbClr val="C0C0C0"/>
                </a:highlight>
              </a:rPr>
              <a:t>Target audience of 15-18 years</a:t>
            </a:r>
          </a:p>
        </p:txBody>
      </p:sp>
      <p:pic>
        <p:nvPicPr>
          <p:cNvPr id="12" name="Picture 11">
            <a:extLst>
              <a:ext uri="{FF2B5EF4-FFF2-40B4-BE49-F238E27FC236}">
                <a16:creationId xmlns:a16="http://schemas.microsoft.com/office/drawing/2014/main" id="{61DEDAF6-B8DC-4671-9FE1-35128F939896}"/>
              </a:ext>
            </a:extLst>
          </p:cNvPr>
          <p:cNvPicPr>
            <a:picLocks noChangeAspect="1"/>
          </p:cNvPicPr>
          <p:nvPr/>
        </p:nvPicPr>
        <p:blipFill>
          <a:blip r:embed="rId3"/>
          <a:stretch>
            <a:fillRect/>
          </a:stretch>
        </p:blipFill>
        <p:spPr>
          <a:xfrm>
            <a:off x="0" y="6201391"/>
            <a:ext cx="1126435" cy="656609"/>
          </a:xfrm>
          <a:prstGeom prst="rect">
            <a:avLst/>
          </a:prstGeom>
        </p:spPr>
      </p:pic>
    </p:spTree>
    <p:extLst>
      <p:ext uri="{BB962C8B-B14F-4D97-AF65-F5344CB8AC3E}">
        <p14:creationId xmlns:p14="http://schemas.microsoft.com/office/powerpoint/2010/main" val="340215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300" y="503168"/>
            <a:ext cx="11214100" cy="535531"/>
          </a:xfrm>
        </p:spPr>
        <p:txBody>
          <a:bodyPr/>
          <a:lstStyle/>
          <a:p>
            <a:r>
              <a:rPr lang="en-US" dirty="0"/>
              <a:t>Features to be built</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9" name="TextBox 8">
            <a:extLst>
              <a:ext uri="{FF2B5EF4-FFF2-40B4-BE49-F238E27FC236}">
                <a16:creationId xmlns:a16="http://schemas.microsoft.com/office/drawing/2014/main" id="{D4AC823C-1A5B-4846-8FFB-0222C3A294DA}"/>
              </a:ext>
            </a:extLst>
          </p:cNvPr>
          <p:cNvSpPr txBox="1"/>
          <p:nvPr/>
        </p:nvSpPr>
        <p:spPr>
          <a:xfrm>
            <a:off x="371061" y="1404730"/>
            <a:ext cx="11084339" cy="4801314"/>
          </a:xfrm>
          <a:prstGeom prst="rect">
            <a:avLst/>
          </a:prstGeom>
          <a:noFill/>
        </p:spPr>
        <p:txBody>
          <a:bodyPr wrap="square" rtlCol="0">
            <a:spAutoFit/>
          </a:bodyPr>
          <a:lstStyle/>
          <a:p>
            <a:pPr marL="342900" indent="-342900">
              <a:buAutoNum type="arabicPeriod"/>
            </a:pPr>
            <a:r>
              <a:rPr lang="en-US" dirty="0">
                <a:solidFill>
                  <a:schemeClr val="bg1"/>
                </a:solidFill>
              </a:rPr>
              <a:t>Target audience – 15 to 18 years</a:t>
            </a:r>
          </a:p>
          <a:p>
            <a:pPr marL="342900" indent="-342900">
              <a:buAutoNum type="arabicPeriod"/>
            </a:pPr>
            <a:endParaRPr lang="en-US" dirty="0">
              <a:solidFill>
                <a:schemeClr val="bg1"/>
              </a:solidFill>
            </a:endParaRPr>
          </a:p>
          <a:p>
            <a:pPr marL="342900" indent="-342900">
              <a:buAutoNum type="arabicPeriod"/>
            </a:pPr>
            <a:endParaRPr lang="en-US" dirty="0">
              <a:solidFill>
                <a:schemeClr val="bg1"/>
              </a:solidFill>
            </a:endParaRPr>
          </a:p>
          <a:p>
            <a:pPr marL="342900" indent="-342900">
              <a:buAutoNum type="arabicPeriod"/>
            </a:pPr>
            <a:endParaRPr lang="en-US" dirty="0">
              <a:solidFill>
                <a:schemeClr val="bg1"/>
              </a:solidFill>
            </a:endParaRPr>
          </a:p>
          <a:p>
            <a:r>
              <a:rPr lang="en-US" dirty="0">
                <a:solidFill>
                  <a:schemeClr val="bg1"/>
                </a:solidFill>
              </a:rPr>
              <a:t>Product Objective: To create a solution for teenagers’ ease of travel and booking via Uber mobility services</a:t>
            </a:r>
          </a:p>
          <a:p>
            <a:endParaRPr lang="en-US" dirty="0">
              <a:solidFill>
                <a:schemeClr val="bg1"/>
              </a:solidFill>
            </a:endParaRPr>
          </a:p>
          <a:p>
            <a:r>
              <a:rPr lang="en-US" dirty="0">
                <a:solidFill>
                  <a:schemeClr val="bg1"/>
                </a:solidFill>
              </a:rPr>
              <a:t>Features (In the existing Uber app)</a:t>
            </a:r>
          </a:p>
          <a:p>
            <a:pPr marL="342900" indent="-342900">
              <a:buAutoNum type="arabicPeriod"/>
            </a:pPr>
            <a:r>
              <a:rPr lang="en-US" dirty="0">
                <a:solidFill>
                  <a:schemeClr val="bg1"/>
                </a:solidFill>
              </a:rPr>
              <a:t>To create a login-based app where child uber app can be connected to parents app for control</a:t>
            </a:r>
          </a:p>
          <a:p>
            <a:pPr marL="342900" indent="-342900">
              <a:buAutoNum type="arabicPeriod"/>
            </a:pPr>
            <a:r>
              <a:rPr lang="en-US" dirty="0">
                <a:solidFill>
                  <a:schemeClr val="bg1"/>
                </a:solidFill>
              </a:rPr>
              <a:t>To track the age of people logging in</a:t>
            </a:r>
          </a:p>
          <a:p>
            <a:pPr marL="342900" indent="-342900">
              <a:buAutoNum type="arabicPeriod"/>
            </a:pPr>
            <a:r>
              <a:rPr lang="en-US" dirty="0">
                <a:solidFill>
                  <a:schemeClr val="bg1"/>
                </a:solidFill>
              </a:rPr>
              <a:t>If found 15-18 years, then show a wallet for recharge</a:t>
            </a:r>
          </a:p>
          <a:p>
            <a:pPr marL="342900" indent="-342900">
              <a:buAutoNum type="arabicPeriod"/>
            </a:pPr>
            <a:r>
              <a:rPr lang="en-US" dirty="0">
                <a:solidFill>
                  <a:schemeClr val="bg1"/>
                </a:solidFill>
              </a:rPr>
              <a:t>This wallet can be connected to a parents bank account or self-bank account (kid account)</a:t>
            </a:r>
          </a:p>
          <a:p>
            <a:pPr marL="342900" indent="-342900">
              <a:buAutoNum type="arabicPeriod"/>
            </a:pPr>
            <a:r>
              <a:rPr lang="en-US" dirty="0">
                <a:solidFill>
                  <a:schemeClr val="bg1"/>
                </a:solidFill>
              </a:rPr>
              <a:t>A cab/auto-sharing feature for students in the locality visiting the same college</a:t>
            </a:r>
          </a:p>
          <a:p>
            <a:pPr marL="342900" indent="-342900">
              <a:buAutoNum type="arabicPeriod"/>
            </a:pPr>
            <a:r>
              <a:rPr lang="en-US" dirty="0">
                <a:solidFill>
                  <a:schemeClr val="bg1"/>
                </a:solidFill>
              </a:rPr>
              <a:t>An option for parental controls and inputs to drivers </a:t>
            </a:r>
          </a:p>
          <a:p>
            <a:pPr marL="342900" indent="-342900">
              <a:buAutoNum type="arabicPeriod"/>
            </a:pPr>
            <a:r>
              <a:rPr lang="en-US" dirty="0">
                <a:solidFill>
                  <a:schemeClr val="bg1"/>
                </a:solidFill>
              </a:rPr>
              <a:t>Parents can track rides in real-time, the status and locations of cab</a:t>
            </a:r>
          </a:p>
          <a:p>
            <a:pPr marL="342900" indent="-342900">
              <a:buAutoNum type="arabicPeriod"/>
            </a:pPr>
            <a:r>
              <a:rPr lang="en-US" dirty="0">
                <a:solidFill>
                  <a:schemeClr val="bg1"/>
                </a:solidFill>
              </a:rPr>
              <a:t>Apply a discount/reward feature for Kids traveling regularly in shared mobility</a:t>
            </a:r>
          </a:p>
          <a:p>
            <a:pPr marL="342900" indent="-342900">
              <a:buAutoNum type="arabicPeriod"/>
            </a:pPr>
            <a:r>
              <a:rPr lang="en-US" dirty="0">
                <a:solidFill>
                  <a:schemeClr val="bg1"/>
                </a:solidFill>
              </a:rPr>
              <a:t>A small ticket loan can be provided under parents’ approval for kids in their monthly pocket money</a:t>
            </a:r>
          </a:p>
          <a:p>
            <a:pPr marL="342900" indent="-342900">
              <a:buAutoNum type="arabicPeriod"/>
            </a:pPr>
            <a:r>
              <a:rPr lang="en-US" dirty="0">
                <a:solidFill>
                  <a:schemeClr val="bg1"/>
                </a:solidFill>
              </a:rPr>
              <a:t>Driver verification/ratings of kids to be displayed to students and parents app connected</a:t>
            </a:r>
          </a:p>
        </p:txBody>
      </p:sp>
      <p:pic>
        <p:nvPicPr>
          <p:cNvPr id="11" name="Picture 10">
            <a:extLst>
              <a:ext uri="{FF2B5EF4-FFF2-40B4-BE49-F238E27FC236}">
                <a16:creationId xmlns:a16="http://schemas.microsoft.com/office/drawing/2014/main" id="{E5B2A71D-0003-49C2-B3A3-6BEF06D4EAAD}"/>
              </a:ext>
            </a:extLst>
          </p:cNvPr>
          <p:cNvPicPr>
            <a:picLocks noChangeAspect="1"/>
          </p:cNvPicPr>
          <p:nvPr/>
        </p:nvPicPr>
        <p:blipFill>
          <a:blip r:embed="rId2"/>
          <a:stretch>
            <a:fillRect/>
          </a:stretch>
        </p:blipFill>
        <p:spPr>
          <a:xfrm>
            <a:off x="0" y="6201391"/>
            <a:ext cx="1126435" cy="656609"/>
          </a:xfrm>
          <a:prstGeom prst="rect">
            <a:avLst/>
          </a:prstGeom>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1764</TotalTime>
  <Words>1751</Words>
  <Application>Microsoft Office PowerPoint</Application>
  <PresentationFormat>Widescreen</PresentationFormat>
  <Paragraphs>265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Trade Gothic LT Pro</vt:lpstr>
      <vt:lpstr>Trebuchet MS</vt:lpstr>
      <vt:lpstr>Office Theme</vt:lpstr>
      <vt:lpstr>Uber for Kids</vt:lpstr>
      <vt:lpstr>Uber Goals</vt:lpstr>
      <vt:lpstr>Assumption (in Absence of Clarifications)</vt:lpstr>
      <vt:lpstr>Agenda</vt:lpstr>
      <vt:lpstr>Target Segment</vt:lpstr>
      <vt:lpstr>Target Segment Demography</vt:lpstr>
      <vt:lpstr>Customer Persona (6-9 years)</vt:lpstr>
      <vt:lpstr>Customer Persona (15-18 years)</vt:lpstr>
      <vt:lpstr>Features to be built</vt:lpstr>
      <vt:lpstr>Prioritization</vt:lpstr>
      <vt:lpstr>Prioritization</vt:lpstr>
      <vt:lpstr>Minimum Viable Product &amp; Customer Journey</vt:lpstr>
      <vt:lpstr>User flow - Parents</vt:lpstr>
      <vt:lpstr>AARRR Metrics</vt:lpstr>
      <vt:lpstr>Final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for Kids</dc:title>
  <dc:creator>mitesh gohil</dc:creator>
  <cp:lastModifiedBy>mitesh gohil</cp:lastModifiedBy>
  <cp:revision>26</cp:revision>
  <dcterms:created xsi:type="dcterms:W3CDTF">2023-05-07T13:53:17Z</dcterms:created>
  <dcterms:modified xsi:type="dcterms:W3CDTF">2023-05-08T19:17:56Z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