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5" r:id="rId4"/>
    <p:sldId id="299" r:id="rId5"/>
    <p:sldId id="300" r:id="rId6"/>
    <p:sldId id="301" r:id="rId7"/>
    <p:sldId id="302" r:id="rId8"/>
    <p:sldId id="306" r:id="rId9"/>
    <p:sldId id="286" r:id="rId10"/>
    <p:sldId id="292" r:id="rId11"/>
    <p:sldId id="307" r:id="rId12"/>
    <p:sldId id="308" r:id="rId13"/>
    <p:sldId id="309" r:id="rId14"/>
    <p:sldId id="310" r:id="rId15"/>
    <p:sldId id="311" r:id="rId16"/>
    <p:sldId id="304" r:id="rId17"/>
    <p:sldId id="297" r:id="rId18"/>
    <p:sldId id="2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B5076-0C9B-4AE5-8F41-6F1263BF8669}" v="385" dt="2022-09-28T15:33:05.876"/>
    <p1510:client id="{086C3ABE-ACCD-4738-B396-F68D9146CA99}" v="42" dt="2022-09-28T16:27:19.971"/>
    <p1510:client id="{3206CE66-116A-4E6D-8E14-21B7E194662D}" v="213" dt="2022-08-20T12:09:08.913"/>
    <p1510:client id="{3FFEAD36-739B-4199-949B-FEA60EEF8426}" v="453" dt="2022-09-02T22:37:01.321"/>
    <p1510:client id="{42A9E117-E811-4262-90CA-19FC02E67A18}" v="189" dt="2022-08-20T09:10:42.180"/>
    <p1510:client id="{562511F0-0D1B-48D9-9269-E173866F28FB}" v="655" dt="2022-09-18T11:23:52.506"/>
    <p1510:client id="{5C53AAB6-0E63-4760-9941-04CC329890C3}" v="29" dt="2022-08-20T09:15:16.066"/>
    <p1510:client id="{926CABA0-A130-47E2-8909-27CAE5D84AA5}" v="284" dt="2022-09-08T12:26:30.304"/>
    <p1510:client id="{B90A0B9E-7C5A-470E-AF51-14C946C749E8}" v="295" dt="2022-09-08T12:02:39.536"/>
    <p1510:client id="{DE162FB4-2197-4198-8697-9B5ACD1A13E0}" v="1489" dt="2022-08-20T08:55:3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hyperlink" Target="http://www.cartrade.com/" TargetMode="External"/><Relationship Id="rId1" Type="http://schemas.openxmlformats.org/officeDocument/2006/relationships/hyperlink" Target="http://www.carwale.com/" TargetMode="Externa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2" Type="http://schemas.openxmlformats.org/officeDocument/2006/relationships/hyperlink" Target="http://www.cartrade.com/" TargetMode="External"/><Relationship Id="rId1" Type="http://schemas.openxmlformats.org/officeDocument/2006/relationships/hyperlink" Target="http://www.carwale.com/"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E72846-1AF3-4C46-9128-0060BE814E2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3237C10-0AD1-44A2-97F4-E63336FB7731}">
      <dgm:prSet/>
      <dgm:spPr/>
      <dgm:t>
        <a:bodyPr/>
        <a:lstStyle/>
        <a:p>
          <a:r>
            <a:rPr lang="en-US"/>
            <a:t>Collected data from different websites such as </a:t>
          </a:r>
        </a:p>
      </dgm:t>
    </dgm:pt>
    <dgm:pt modelId="{87E4A241-EEDF-4F10-A37A-1D17E0874728}" type="parTrans" cxnId="{BE1C5D12-997C-4780-9DFB-BC4D982CB164}">
      <dgm:prSet/>
      <dgm:spPr/>
      <dgm:t>
        <a:bodyPr/>
        <a:lstStyle/>
        <a:p>
          <a:endParaRPr lang="en-US"/>
        </a:p>
      </dgm:t>
    </dgm:pt>
    <dgm:pt modelId="{AF849F76-60CB-42C7-BA31-83EB07AE0EF3}" type="sibTrans" cxnId="{BE1C5D12-997C-4780-9DFB-BC4D982CB164}">
      <dgm:prSet/>
      <dgm:spPr/>
      <dgm:t>
        <a:bodyPr/>
        <a:lstStyle/>
        <a:p>
          <a:endParaRPr lang="en-US"/>
        </a:p>
      </dgm:t>
    </dgm:pt>
    <dgm:pt modelId="{E08837E3-F162-4661-9ADF-D9AB97854E1D}">
      <dgm:prSet/>
      <dgm:spPr/>
      <dgm:t>
        <a:bodyPr/>
        <a:lstStyle/>
        <a:p>
          <a:r>
            <a:rPr lang="en-US">
              <a:hlinkClick xmlns:r="http://schemas.openxmlformats.org/officeDocument/2006/relationships" r:id="rId1"/>
            </a:rPr>
            <a:t>www.yatra.com</a:t>
          </a:r>
          <a:endParaRPr lang="en-US"/>
        </a:p>
      </dgm:t>
    </dgm:pt>
    <dgm:pt modelId="{330AFC9D-29EA-4680-A961-56499819F9B3}" type="parTrans" cxnId="{599969F2-00A2-46A3-A521-837183FDDA70}">
      <dgm:prSet/>
      <dgm:spPr/>
      <dgm:t>
        <a:bodyPr/>
        <a:lstStyle/>
        <a:p>
          <a:endParaRPr lang="en-US"/>
        </a:p>
      </dgm:t>
    </dgm:pt>
    <dgm:pt modelId="{DA5A5692-986E-46C5-9B05-878354A922F0}" type="sibTrans" cxnId="{599969F2-00A2-46A3-A521-837183FDDA70}">
      <dgm:prSet/>
      <dgm:spPr/>
      <dgm:t>
        <a:bodyPr/>
        <a:lstStyle/>
        <a:p>
          <a:endParaRPr lang="en-US"/>
        </a:p>
      </dgm:t>
    </dgm:pt>
    <dgm:pt modelId="{648281F8-2BA4-4DC2-89F9-A59F58567006}">
      <dgm:prSet/>
      <dgm:spPr/>
      <dgm:t>
        <a:bodyPr/>
        <a:lstStyle/>
        <a:p>
          <a:r>
            <a:rPr lang="en-US">
              <a:hlinkClick xmlns:r="http://schemas.openxmlformats.org/officeDocument/2006/relationships" r:id="rId2"/>
            </a:rPr>
            <a:t>www.ixigo.com</a:t>
          </a:r>
          <a:endParaRPr lang="en-US"/>
        </a:p>
      </dgm:t>
    </dgm:pt>
    <dgm:pt modelId="{7F816E2C-B8E4-44C8-A75A-AFE797B05367}" type="parTrans" cxnId="{9740BB6F-2003-44C0-84C0-CF32F6B1AD7E}">
      <dgm:prSet/>
      <dgm:spPr/>
      <dgm:t>
        <a:bodyPr/>
        <a:lstStyle/>
        <a:p>
          <a:endParaRPr lang="en-US"/>
        </a:p>
      </dgm:t>
    </dgm:pt>
    <dgm:pt modelId="{9268EA4B-B49B-4EA1-BA5C-4763546B7619}" type="sibTrans" cxnId="{9740BB6F-2003-44C0-84C0-CF32F6B1AD7E}">
      <dgm:prSet/>
      <dgm:spPr/>
      <dgm:t>
        <a:bodyPr/>
        <a:lstStyle/>
        <a:p>
          <a:endParaRPr lang="en-US"/>
        </a:p>
      </dgm:t>
    </dgm:pt>
    <dgm:pt modelId="{06F52794-DC67-402E-BCAF-6C568A2C28E6}" type="pres">
      <dgm:prSet presAssocID="{9DE72846-1AF3-4C46-9128-0060BE814E24}" presName="hierChild1" presStyleCnt="0">
        <dgm:presLayoutVars>
          <dgm:chPref val="1"/>
          <dgm:dir/>
          <dgm:animOne val="branch"/>
          <dgm:animLvl val="lvl"/>
          <dgm:resizeHandles/>
        </dgm:presLayoutVars>
      </dgm:prSet>
      <dgm:spPr/>
    </dgm:pt>
    <dgm:pt modelId="{6BCD1C59-F471-401D-AECA-F0ACB7C7EADA}" type="pres">
      <dgm:prSet presAssocID="{13237C10-0AD1-44A2-97F4-E63336FB7731}" presName="hierRoot1" presStyleCnt="0"/>
      <dgm:spPr/>
    </dgm:pt>
    <dgm:pt modelId="{0087692D-B43A-4F8F-9AD8-6516BE1B6B96}" type="pres">
      <dgm:prSet presAssocID="{13237C10-0AD1-44A2-97F4-E63336FB7731}" presName="composite" presStyleCnt="0"/>
      <dgm:spPr/>
    </dgm:pt>
    <dgm:pt modelId="{4F8AEEE2-B644-4D33-BF1F-E8E441600A23}" type="pres">
      <dgm:prSet presAssocID="{13237C10-0AD1-44A2-97F4-E63336FB7731}" presName="background" presStyleLbl="node0" presStyleIdx="0" presStyleCnt="3"/>
      <dgm:spPr/>
    </dgm:pt>
    <dgm:pt modelId="{6CD0EDBB-EC67-4D7C-BE02-B86647F47277}" type="pres">
      <dgm:prSet presAssocID="{13237C10-0AD1-44A2-97F4-E63336FB7731}" presName="text" presStyleLbl="fgAcc0" presStyleIdx="0" presStyleCnt="3">
        <dgm:presLayoutVars>
          <dgm:chPref val="3"/>
        </dgm:presLayoutVars>
      </dgm:prSet>
      <dgm:spPr/>
    </dgm:pt>
    <dgm:pt modelId="{B3657872-02F4-4A48-8F5C-452DAC74E682}" type="pres">
      <dgm:prSet presAssocID="{13237C10-0AD1-44A2-97F4-E63336FB7731}" presName="hierChild2" presStyleCnt="0"/>
      <dgm:spPr/>
    </dgm:pt>
    <dgm:pt modelId="{1683856A-8262-4895-B880-B062E37F9840}" type="pres">
      <dgm:prSet presAssocID="{E08837E3-F162-4661-9ADF-D9AB97854E1D}" presName="hierRoot1" presStyleCnt="0"/>
      <dgm:spPr/>
    </dgm:pt>
    <dgm:pt modelId="{F20A0800-2509-427B-B934-FB3C4F7B7C20}" type="pres">
      <dgm:prSet presAssocID="{E08837E3-F162-4661-9ADF-D9AB97854E1D}" presName="composite" presStyleCnt="0"/>
      <dgm:spPr/>
    </dgm:pt>
    <dgm:pt modelId="{A558718C-93BE-46E3-8473-547FC2448B70}" type="pres">
      <dgm:prSet presAssocID="{E08837E3-F162-4661-9ADF-D9AB97854E1D}" presName="background" presStyleLbl="node0" presStyleIdx="1" presStyleCnt="3"/>
      <dgm:spPr/>
    </dgm:pt>
    <dgm:pt modelId="{08E0A774-3B28-4381-9952-08BA6E06C47C}" type="pres">
      <dgm:prSet presAssocID="{E08837E3-F162-4661-9ADF-D9AB97854E1D}" presName="text" presStyleLbl="fgAcc0" presStyleIdx="1" presStyleCnt="3">
        <dgm:presLayoutVars>
          <dgm:chPref val="3"/>
        </dgm:presLayoutVars>
      </dgm:prSet>
      <dgm:spPr/>
    </dgm:pt>
    <dgm:pt modelId="{021FE6C6-39E2-4477-9C83-268BBFC345B2}" type="pres">
      <dgm:prSet presAssocID="{E08837E3-F162-4661-9ADF-D9AB97854E1D}" presName="hierChild2" presStyleCnt="0"/>
      <dgm:spPr/>
    </dgm:pt>
    <dgm:pt modelId="{C1950AED-7CA5-4C89-8DF7-FE354466E81F}" type="pres">
      <dgm:prSet presAssocID="{648281F8-2BA4-4DC2-89F9-A59F58567006}" presName="hierRoot1" presStyleCnt="0"/>
      <dgm:spPr/>
    </dgm:pt>
    <dgm:pt modelId="{6312B1A3-3B1B-410C-891A-D926C9FEC2B1}" type="pres">
      <dgm:prSet presAssocID="{648281F8-2BA4-4DC2-89F9-A59F58567006}" presName="composite" presStyleCnt="0"/>
      <dgm:spPr/>
    </dgm:pt>
    <dgm:pt modelId="{904E156D-BC8C-48E6-A1FA-B2C766A02EB7}" type="pres">
      <dgm:prSet presAssocID="{648281F8-2BA4-4DC2-89F9-A59F58567006}" presName="background" presStyleLbl="node0" presStyleIdx="2" presStyleCnt="3"/>
      <dgm:spPr/>
    </dgm:pt>
    <dgm:pt modelId="{BCDD50A2-2374-4DD4-A6B5-FB469F4B7AB7}" type="pres">
      <dgm:prSet presAssocID="{648281F8-2BA4-4DC2-89F9-A59F58567006}" presName="text" presStyleLbl="fgAcc0" presStyleIdx="2" presStyleCnt="3">
        <dgm:presLayoutVars>
          <dgm:chPref val="3"/>
        </dgm:presLayoutVars>
      </dgm:prSet>
      <dgm:spPr/>
    </dgm:pt>
    <dgm:pt modelId="{8DB5BF61-6AF7-468B-9CA6-D5490CFF1121}" type="pres">
      <dgm:prSet presAssocID="{648281F8-2BA4-4DC2-89F9-A59F58567006}" presName="hierChild2" presStyleCnt="0"/>
      <dgm:spPr/>
    </dgm:pt>
  </dgm:ptLst>
  <dgm:cxnLst>
    <dgm:cxn modelId="{BE1C5D12-997C-4780-9DFB-BC4D982CB164}" srcId="{9DE72846-1AF3-4C46-9128-0060BE814E24}" destId="{13237C10-0AD1-44A2-97F4-E63336FB7731}" srcOrd="0" destOrd="0" parTransId="{87E4A241-EEDF-4F10-A37A-1D17E0874728}" sibTransId="{AF849F76-60CB-42C7-BA31-83EB07AE0EF3}"/>
    <dgm:cxn modelId="{D1A52D64-BCB2-40CF-94BB-DA1B48048234}" type="presOf" srcId="{13237C10-0AD1-44A2-97F4-E63336FB7731}" destId="{6CD0EDBB-EC67-4D7C-BE02-B86647F47277}" srcOrd="0" destOrd="0" presId="urn:microsoft.com/office/officeart/2005/8/layout/hierarchy1"/>
    <dgm:cxn modelId="{AAA2144C-4F37-4AA1-9F09-6FA7A209F5D6}" type="presOf" srcId="{648281F8-2BA4-4DC2-89F9-A59F58567006}" destId="{BCDD50A2-2374-4DD4-A6B5-FB469F4B7AB7}" srcOrd="0" destOrd="0" presId="urn:microsoft.com/office/officeart/2005/8/layout/hierarchy1"/>
    <dgm:cxn modelId="{9740BB6F-2003-44C0-84C0-CF32F6B1AD7E}" srcId="{9DE72846-1AF3-4C46-9128-0060BE814E24}" destId="{648281F8-2BA4-4DC2-89F9-A59F58567006}" srcOrd="2" destOrd="0" parTransId="{7F816E2C-B8E4-44C8-A75A-AFE797B05367}" sibTransId="{9268EA4B-B49B-4EA1-BA5C-4763546B7619}"/>
    <dgm:cxn modelId="{017EDCB7-D74D-4177-B678-A61B8FC0A0D3}" type="presOf" srcId="{9DE72846-1AF3-4C46-9128-0060BE814E24}" destId="{06F52794-DC67-402E-BCAF-6C568A2C28E6}" srcOrd="0" destOrd="0" presId="urn:microsoft.com/office/officeart/2005/8/layout/hierarchy1"/>
    <dgm:cxn modelId="{543717DB-AFF0-4AD1-B371-DE538606B54F}" type="presOf" srcId="{E08837E3-F162-4661-9ADF-D9AB97854E1D}" destId="{08E0A774-3B28-4381-9952-08BA6E06C47C}" srcOrd="0" destOrd="0" presId="urn:microsoft.com/office/officeart/2005/8/layout/hierarchy1"/>
    <dgm:cxn modelId="{599969F2-00A2-46A3-A521-837183FDDA70}" srcId="{9DE72846-1AF3-4C46-9128-0060BE814E24}" destId="{E08837E3-F162-4661-9ADF-D9AB97854E1D}" srcOrd="1" destOrd="0" parTransId="{330AFC9D-29EA-4680-A961-56499819F9B3}" sibTransId="{DA5A5692-986E-46C5-9B05-878354A922F0}"/>
    <dgm:cxn modelId="{BC42F9B7-8386-46CC-B3A4-AAC196396DB9}" type="presParOf" srcId="{06F52794-DC67-402E-BCAF-6C568A2C28E6}" destId="{6BCD1C59-F471-401D-AECA-F0ACB7C7EADA}" srcOrd="0" destOrd="0" presId="urn:microsoft.com/office/officeart/2005/8/layout/hierarchy1"/>
    <dgm:cxn modelId="{B5EB91EF-06EF-46B4-A695-5FAA055974D7}" type="presParOf" srcId="{6BCD1C59-F471-401D-AECA-F0ACB7C7EADA}" destId="{0087692D-B43A-4F8F-9AD8-6516BE1B6B96}" srcOrd="0" destOrd="0" presId="urn:microsoft.com/office/officeart/2005/8/layout/hierarchy1"/>
    <dgm:cxn modelId="{5AA4211C-6AD6-4665-BF32-093DF4C4DC03}" type="presParOf" srcId="{0087692D-B43A-4F8F-9AD8-6516BE1B6B96}" destId="{4F8AEEE2-B644-4D33-BF1F-E8E441600A23}" srcOrd="0" destOrd="0" presId="urn:microsoft.com/office/officeart/2005/8/layout/hierarchy1"/>
    <dgm:cxn modelId="{5D8F8BAB-A7D1-4003-A2A9-93382C3AA8E0}" type="presParOf" srcId="{0087692D-B43A-4F8F-9AD8-6516BE1B6B96}" destId="{6CD0EDBB-EC67-4D7C-BE02-B86647F47277}" srcOrd="1" destOrd="0" presId="urn:microsoft.com/office/officeart/2005/8/layout/hierarchy1"/>
    <dgm:cxn modelId="{537A55E7-B6DA-406D-8E6D-6771CE5C91CE}" type="presParOf" srcId="{6BCD1C59-F471-401D-AECA-F0ACB7C7EADA}" destId="{B3657872-02F4-4A48-8F5C-452DAC74E682}" srcOrd="1" destOrd="0" presId="urn:microsoft.com/office/officeart/2005/8/layout/hierarchy1"/>
    <dgm:cxn modelId="{01BEB7F4-8AC7-4F20-8DE7-ADC24ABCDAD6}" type="presParOf" srcId="{06F52794-DC67-402E-BCAF-6C568A2C28E6}" destId="{1683856A-8262-4895-B880-B062E37F9840}" srcOrd="1" destOrd="0" presId="urn:microsoft.com/office/officeart/2005/8/layout/hierarchy1"/>
    <dgm:cxn modelId="{A05B540C-D8C0-463A-92BC-A1442A1371CF}" type="presParOf" srcId="{1683856A-8262-4895-B880-B062E37F9840}" destId="{F20A0800-2509-427B-B934-FB3C4F7B7C20}" srcOrd="0" destOrd="0" presId="urn:microsoft.com/office/officeart/2005/8/layout/hierarchy1"/>
    <dgm:cxn modelId="{FADD4A21-2FE3-41E1-BF71-51EE38F58708}" type="presParOf" srcId="{F20A0800-2509-427B-B934-FB3C4F7B7C20}" destId="{A558718C-93BE-46E3-8473-547FC2448B70}" srcOrd="0" destOrd="0" presId="urn:microsoft.com/office/officeart/2005/8/layout/hierarchy1"/>
    <dgm:cxn modelId="{A11C62EB-E38A-4CF3-8ACC-CEC64C4D431B}" type="presParOf" srcId="{F20A0800-2509-427B-B934-FB3C4F7B7C20}" destId="{08E0A774-3B28-4381-9952-08BA6E06C47C}" srcOrd="1" destOrd="0" presId="urn:microsoft.com/office/officeart/2005/8/layout/hierarchy1"/>
    <dgm:cxn modelId="{A57193AC-0FE0-46A4-A5A2-FCA59C51E0C4}" type="presParOf" srcId="{1683856A-8262-4895-B880-B062E37F9840}" destId="{021FE6C6-39E2-4477-9C83-268BBFC345B2}" srcOrd="1" destOrd="0" presId="urn:microsoft.com/office/officeart/2005/8/layout/hierarchy1"/>
    <dgm:cxn modelId="{055FDE9D-BDF3-422D-80B4-1BB649A67500}" type="presParOf" srcId="{06F52794-DC67-402E-BCAF-6C568A2C28E6}" destId="{C1950AED-7CA5-4C89-8DF7-FE354466E81F}" srcOrd="2" destOrd="0" presId="urn:microsoft.com/office/officeart/2005/8/layout/hierarchy1"/>
    <dgm:cxn modelId="{D3EDDD7E-49E4-424A-8BFF-17B987D21224}" type="presParOf" srcId="{C1950AED-7CA5-4C89-8DF7-FE354466E81F}" destId="{6312B1A3-3B1B-410C-891A-D926C9FEC2B1}" srcOrd="0" destOrd="0" presId="urn:microsoft.com/office/officeart/2005/8/layout/hierarchy1"/>
    <dgm:cxn modelId="{EC4AA87F-7EBE-43EB-9235-A9A413EB41E6}" type="presParOf" srcId="{6312B1A3-3B1B-410C-891A-D926C9FEC2B1}" destId="{904E156D-BC8C-48E6-A1FA-B2C766A02EB7}" srcOrd="0" destOrd="0" presId="urn:microsoft.com/office/officeart/2005/8/layout/hierarchy1"/>
    <dgm:cxn modelId="{5CB35AA5-939C-4B34-8150-925626995A00}" type="presParOf" srcId="{6312B1A3-3B1B-410C-891A-D926C9FEC2B1}" destId="{BCDD50A2-2374-4DD4-A6B5-FB469F4B7AB7}" srcOrd="1" destOrd="0" presId="urn:microsoft.com/office/officeart/2005/8/layout/hierarchy1"/>
    <dgm:cxn modelId="{CE743617-F76A-4E2A-9CEF-9E3D539AAC97}" type="presParOf" srcId="{C1950AED-7CA5-4C89-8DF7-FE354466E81F}" destId="{8DB5BF61-6AF7-468B-9CA6-D5490CFF112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CBD3CB-8B8C-4740-8CC6-D8F60E852561}"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2D255566-6D52-4B36-B4B1-9A8ED186C5EC}">
      <dgm:prSet/>
      <dgm:spPr/>
      <dgm:t>
        <a:bodyPr/>
        <a:lstStyle/>
        <a:p>
          <a:pPr>
            <a:lnSpc>
              <a:spcPct val="100000"/>
            </a:lnSpc>
            <a:defRPr cap="all"/>
          </a:pPr>
          <a:r>
            <a:rPr lang="en-US"/>
            <a:t>Shape of the dataset.</a:t>
          </a:r>
        </a:p>
      </dgm:t>
    </dgm:pt>
    <dgm:pt modelId="{D5CA4DA8-953C-40EA-A5C7-3840DC12FB9C}" type="parTrans" cxnId="{A53F958D-5F1E-4B6C-8877-B59619512EFD}">
      <dgm:prSet/>
      <dgm:spPr/>
      <dgm:t>
        <a:bodyPr/>
        <a:lstStyle/>
        <a:p>
          <a:endParaRPr lang="en-US"/>
        </a:p>
      </dgm:t>
    </dgm:pt>
    <dgm:pt modelId="{BA6F3B6C-C6F5-459D-9041-3D80E963A533}" type="sibTrans" cxnId="{A53F958D-5F1E-4B6C-8877-B59619512EFD}">
      <dgm:prSet/>
      <dgm:spPr/>
      <dgm:t>
        <a:bodyPr/>
        <a:lstStyle/>
        <a:p>
          <a:endParaRPr lang="en-US"/>
        </a:p>
      </dgm:t>
    </dgm:pt>
    <dgm:pt modelId="{F28EE685-7AEC-469F-9DA5-F5C4547DFD03}">
      <dgm:prSet/>
      <dgm:spPr/>
      <dgm:t>
        <a:bodyPr/>
        <a:lstStyle/>
        <a:p>
          <a:pPr>
            <a:lnSpc>
              <a:spcPct val="100000"/>
            </a:lnSpc>
            <a:defRPr cap="all"/>
          </a:pPr>
          <a:r>
            <a:rPr lang="en-US"/>
            <a:t>Information of the dataset.</a:t>
          </a:r>
        </a:p>
      </dgm:t>
    </dgm:pt>
    <dgm:pt modelId="{BB72004B-2F3C-404F-858E-F6F50BAC2C5A}" type="parTrans" cxnId="{34E4B1E3-EBE5-49AA-A4C2-E79A3ACB262C}">
      <dgm:prSet/>
      <dgm:spPr/>
      <dgm:t>
        <a:bodyPr/>
        <a:lstStyle/>
        <a:p>
          <a:endParaRPr lang="en-US"/>
        </a:p>
      </dgm:t>
    </dgm:pt>
    <dgm:pt modelId="{FF8A5C6D-628A-48EC-A71A-3807B536F6A0}" type="sibTrans" cxnId="{34E4B1E3-EBE5-49AA-A4C2-E79A3ACB262C}">
      <dgm:prSet/>
      <dgm:spPr/>
      <dgm:t>
        <a:bodyPr/>
        <a:lstStyle/>
        <a:p>
          <a:endParaRPr lang="en-US"/>
        </a:p>
      </dgm:t>
    </dgm:pt>
    <dgm:pt modelId="{48C83784-82BA-4F5C-9176-C2DA0D825C23}">
      <dgm:prSet/>
      <dgm:spPr/>
      <dgm:t>
        <a:bodyPr/>
        <a:lstStyle/>
        <a:p>
          <a:pPr>
            <a:lnSpc>
              <a:spcPct val="100000"/>
            </a:lnSpc>
            <a:defRPr cap="all"/>
          </a:pPr>
          <a:r>
            <a:rPr lang="en-US"/>
            <a:t>Data cleaning.</a:t>
          </a:r>
        </a:p>
      </dgm:t>
    </dgm:pt>
    <dgm:pt modelId="{1E6EE9F3-4EDD-4551-A10D-7AAD5D2FD4E9}" type="parTrans" cxnId="{73BDA2C2-35AA-4914-AC7A-9A270AF0EC6D}">
      <dgm:prSet/>
      <dgm:spPr/>
      <dgm:t>
        <a:bodyPr/>
        <a:lstStyle/>
        <a:p>
          <a:endParaRPr lang="en-US"/>
        </a:p>
      </dgm:t>
    </dgm:pt>
    <dgm:pt modelId="{468EF654-38BF-4933-8CFF-D8F043A0A7ED}" type="sibTrans" cxnId="{73BDA2C2-35AA-4914-AC7A-9A270AF0EC6D}">
      <dgm:prSet/>
      <dgm:spPr/>
      <dgm:t>
        <a:bodyPr/>
        <a:lstStyle/>
        <a:p>
          <a:endParaRPr lang="en-US"/>
        </a:p>
      </dgm:t>
    </dgm:pt>
    <dgm:pt modelId="{E3D5B294-FE3A-47E4-8340-BC01DCEDC7C8}" type="pres">
      <dgm:prSet presAssocID="{53CBD3CB-8B8C-4740-8CC6-D8F60E852561}" presName="root" presStyleCnt="0">
        <dgm:presLayoutVars>
          <dgm:dir/>
          <dgm:resizeHandles val="exact"/>
        </dgm:presLayoutVars>
      </dgm:prSet>
      <dgm:spPr/>
    </dgm:pt>
    <dgm:pt modelId="{1A681AE9-34B9-4133-A88D-D247661CECAE}" type="pres">
      <dgm:prSet presAssocID="{2D255566-6D52-4B36-B4B1-9A8ED186C5EC}" presName="compNode" presStyleCnt="0"/>
      <dgm:spPr/>
    </dgm:pt>
    <dgm:pt modelId="{2E09FABD-8E5B-4B62-A5C2-6C3583759CDE}" type="pres">
      <dgm:prSet presAssocID="{2D255566-6D52-4B36-B4B1-9A8ED186C5EC}" presName="iconBgRect" presStyleLbl="bgShp" presStyleIdx="0" presStyleCnt="3"/>
      <dgm:spPr/>
    </dgm:pt>
    <dgm:pt modelId="{1147216D-18F0-415A-8F7D-14076A4CBA82}" type="pres">
      <dgm:prSet presAssocID="{2D255566-6D52-4B36-B4B1-9A8ED186C5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707D6669-6A8F-4F45-BB16-05B4EC236D77}" type="pres">
      <dgm:prSet presAssocID="{2D255566-6D52-4B36-B4B1-9A8ED186C5EC}" presName="spaceRect" presStyleCnt="0"/>
      <dgm:spPr/>
    </dgm:pt>
    <dgm:pt modelId="{BD2C0BE5-F652-47D5-8CC6-4E262AE9B408}" type="pres">
      <dgm:prSet presAssocID="{2D255566-6D52-4B36-B4B1-9A8ED186C5EC}" presName="textRect" presStyleLbl="revTx" presStyleIdx="0" presStyleCnt="3">
        <dgm:presLayoutVars>
          <dgm:chMax val="1"/>
          <dgm:chPref val="1"/>
        </dgm:presLayoutVars>
      </dgm:prSet>
      <dgm:spPr/>
    </dgm:pt>
    <dgm:pt modelId="{E9029774-D562-464A-BD02-EAD1BD38F6A1}" type="pres">
      <dgm:prSet presAssocID="{BA6F3B6C-C6F5-459D-9041-3D80E963A533}" presName="sibTrans" presStyleCnt="0"/>
      <dgm:spPr/>
    </dgm:pt>
    <dgm:pt modelId="{7F213E81-4B1F-42C8-B36D-D3A05742257B}" type="pres">
      <dgm:prSet presAssocID="{F28EE685-7AEC-469F-9DA5-F5C4547DFD03}" presName="compNode" presStyleCnt="0"/>
      <dgm:spPr/>
    </dgm:pt>
    <dgm:pt modelId="{3C51F25B-6A70-4293-B192-1068E7F2B66D}" type="pres">
      <dgm:prSet presAssocID="{F28EE685-7AEC-469F-9DA5-F5C4547DFD03}" presName="iconBgRect" presStyleLbl="bgShp" presStyleIdx="1" presStyleCnt="3"/>
      <dgm:spPr/>
    </dgm:pt>
    <dgm:pt modelId="{04402016-D8C0-4910-A273-3613819D7BA4}" type="pres">
      <dgm:prSet presAssocID="{F28EE685-7AEC-469F-9DA5-F5C4547DFD0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84292C0D-8CEA-498E-A0B4-10AB6D5947C8}" type="pres">
      <dgm:prSet presAssocID="{F28EE685-7AEC-469F-9DA5-F5C4547DFD03}" presName="spaceRect" presStyleCnt="0"/>
      <dgm:spPr/>
    </dgm:pt>
    <dgm:pt modelId="{AB373C8F-E74E-42D3-AFE5-997973EBC5C0}" type="pres">
      <dgm:prSet presAssocID="{F28EE685-7AEC-469F-9DA5-F5C4547DFD03}" presName="textRect" presStyleLbl="revTx" presStyleIdx="1" presStyleCnt="3">
        <dgm:presLayoutVars>
          <dgm:chMax val="1"/>
          <dgm:chPref val="1"/>
        </dgm:presLayoutVars>
      </dgm:prSet>
      <dgm:spPr/>
    </dgm:pt>
    <dgm:pt modelId="{4F919EC5-C708-4909-BBF0-A12DB2736F8D}" type="pres">
      <dgm:prSet presAssocID="{FF8A5C6D-628A-48EC-A71A-3807B536F6A0}" presName="sibTrans" presStyleCnt="0"/>
      <dgm:spPr/>
    </dgm:pt>
    <dgm:pt modelId="{E2381E95-8498-4D13-A389-C9813CDD86AD}" type="pres">
      <dgm:prSet presAssocID="{48C83784-82BA-4F5C-9176-C2DA0D825C23}" presName="compNode" presStyleCnt="0"/>
      <dgm:spPr/>
    </dgm:pt>
    <dgm:pt modelId="{C0806D1A-9F95-46C1-BBA4-8B246440D91F}" type="pres">
      <dgm:prSet presAssocID="{48C83784-82BA-4F5C-9176-C2DA0D825C23}" presName="iconBgRect" presStyleLbl="bgShp" presStyleIdx="2" presStyleCnt="3"/>
      <dgm:spPr/>
    </dgm:pt>
    <dgm:pt modelId="{8E704AC3-93D9-4D0F-A675-0D31D6FE67EC}" type="pres">
      <dgm:prSet presAssocID="{48C83784-82BA-4F5C-9176-C2DA0D825C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p and bucket"/>
        </a:ext>
      </dgm:extLst>
    </dgm:pt>
    <dgm:pt modelId="{706A120E-0FB9-4A65-8C3C-AF75E71F837D}" type="pres">
      <dgm:prSet presAssocID="{48C83784-82BA-4F5C-9176-C2DA0D825C23}" presName="spaceRect" presStyleCnt="0"/>
      <dgm:spPr/>
    </dgm:pt>
    <dgm:pt modelId="{1AA259F8-B314-48CA-BAEF-65FFF072B7CA}" type="pres">
      <dgm:prSet presAssocID="{48C83784-82BA-4F5C-9176-C2DA0D825C23}" presName="textRect" presStyleLbl="revTx" presStyleIdx="2" presStyleCnt="3">
        <dgm:presLayoutVars>
          <dgm:chMax val="1"/>
          <dgm:chPref val="1"/>
        </dgm:presLayoutVars>
      </dgm:prSet>
      <dgm:spPr/>
    </dgm:pt>
  </dgm:ptLst>
  <dgm:cxnLst>
    <dgm:cxn modelId="{C0343460-E7F2-4F32-A142-78FDCCD3C5CA}" type="presOf" srcId="{53CBD3CB-8B8C-4740-8CC6-D8F60E852561}" destId="{E3D5B294-FE3A-47E4-8340-BC01DCEDC7C8}" srcOrd="0" destOrd="0" presId="urn:microsoft.com/office/officeart/2018/5/layout/IconCircleLabelList"/>
    <dgm:cxn modelId="{5587C089-1C84-44FD-8EA6-656B1EC267E2}" type="presOf" srcId="{F28EE685-7AEC-469F-9DA5-F5C4547DFD03}" destId="{AB373C8F-E74E-42D3-AFE5-997973EBC5C0}" srcOrd="0" destOrd="0" presId="urn:microsoft.com/office/officeart/2018/5/layout/IconCircleLabelList"/>
    <dgm:cxn modelId="{A53F958D-5F1E-4B6C-8877-B59619512EFD}" srcId="{53CBD3CB-8B8C-4740-8CC6-D8F60E852561}" destId="{2D255566-6D52-4B36-B4B1-9A8ED186C5EC}" srcOrd="0" destOrd="0" parTransId="{D5CA4DA8-953C-40EA-A5C7-3840DC12FB9C}" sibTransId="{BA6F3B6C-C6F5-459D-9041-3D80E963A533}"/>
    <dgm:cxn modelId="{008CE9A7-DBFE-43B5-A239-4AFDBD69A1BA}" type="presOf" srcId="{48C83784-82BA-4F5C-9176-C2DA0D825C23}" destId="{1AA259F8-B314-48CA-BAEF-65FFF072B7CA}" srcOrd="0" destOrd="0" presId="urn:microsoft.com/office/officeart/2018/5/layout/IconCircleLabelList"/>
    <dgm:cxn modelId="{73BDA2C2-35AA-4914-AC7A-9A270AF0EC6D}" srcId="{53CBD3CB-8B8C-4740-8CC6-D8F60E852561}" destId="{48C83784-82BA-4F5C-9176-C2DA0D825C23}" srcOrd="2" destOrd="0" parTransId="{1E6EE9F3-4EDD-4551-A10D-7AAD5D2FD4E9}" sibTransId="{468EF654-38BF-4933-8CFF-D8F043A0A7ED}"/>
    <dgm:cxn modelId="{34E4B1E3-EBE5-49AA-A4C2-E79A3ACB262C}" srcId="{53CBD3CB-8B8C-4740-8CC6-D8F60E852561}" destId="{F28EE685-7AEC-469F-9DA5-F5C4547DFD03}" srcOrd="1" destOrd="0" parTransId="{BB72004B-2F3C-404F-858E-F6F50BAC2C5A}" sibTransId="{FF8A5C6D-628A-48EC-A71A-3807B536F6A0}"/>
    <dgm:cxn modelId="{F734B6EE-0119-4198-A404-0C73046182CA}" type="presOf" srcId="{2D255566-6D52-4B36-B4B1-9A8ED186C5EC}" destId="{BD2C0BE5-F652-47D5-8CC6-4E262AE9B408}" srcOrd="0" destOrd="0" presId="urn:microsoft.com/office/officeart/2018/5/layout/IconCircleLabelList"/>
    <dgm:cxn modelId="{34DCD8D7-E8D2-44AB-A07F-C515E7D2ABB5}" type="presParOf" srcId="{E3D5B294-FE3A-47E4-8340-BC01DCEDC7C8}" destId="{1A681AE9-34B9-4133-A88D-D247661CECAE}" srcOrd="0" destOrd="0" presId="urn:microsoft.com/office/officeart/2018/5/layout/IconCircleLabelList"/>
    <dgm:cxn modelId="{512DA515-54A4-4722-92F4-A912E2317B8C}" type="presParOf" srcId="{1A681AE9-34B9-4133-A88D-D247661CECAE}" destId="{2E09FABD-8E5B-4B62-A5C2-6C3583759CDE}" srcOrd="0" destOrd="0" presId="urn:microsoft.com/office/officeart/2018/5/layout/IconCircleLabelList"/>
    <dgm:cxn modelId="{E4D922E4-A388-4FEF-86CC-53FF78440C16}" type="presParOf" srcId="{1A681AE9-34B9-4133-A88D-D247661CECAE}" destId="{1147216D-18F0-415A-8F7D-14076A4CBA82}" srcOrd="1" destOrd="0" presId="urn:microsoft.com/office/officeart/2018/5/layout/IconCircleLabelList"/>
    <dgm:cxn modelId="{883D1843-1840-4F1F-A984-38AA5B8CD530}" type="presParOf" srcId="{1A681AE9-34B9-4133-A88D-D247661CECAE}" destId="{707D6669-6A8F-4F45-BB16-05B4EC236D77}" srcOrd="2" destOrd="0" presId="urn:microsoft.com/office/officeart/2018/5/layout/IconCircleLabelList"/>
    <dgm:cxn modelId="{FEFFAD5F-D800-49CD-AE70-A8CE6DBD604F}" type="presParOf" srcId="{1A681AE9-34B9-4133-A88D-D247661CECAE}" destId="{BD2C0BE5-F652-47D5-8CC6-4E262AE9B408}" srcOrd="3" destOrd="0" presId="urn:microsoft.com/office/officeart/2018/5/layout/IconCircleLabelList"/>
    <dgm:cxn modelId="{8C3D4E46-D58E-4101-AD69-B0AD9CB7A263}" type="presParOf" srcId="{E3D5B294-FE3A-47E4-8340-BC01DCEDC7C8}" destId="{E9029774-D562-464A-BD02-EAD1BD38F6A1}" srcOrd="1" destOrd="0" presId="urn:microsoft.com/office/officeart/2018/5/layout/IconCircleLabelList"/>
    <dgm:cxn modelId="{1AF2BC0B-0D82-494E-B6B2-F75F52FD97C9}" type="presParOf" srcId="{E3D5B294-FE3A-47E4-8340-BC01DCEDC7C8}" destId="{7F213E81-4B1F-42C8-B36D-D3A05742257B}" srcOrd="2" destOrd="0" presId="urn:microsoft.com/office/officeart/2018/5/layout/IconCircleLabelList"/>
    <dgm:cxn modelId="{D1169C54-FF02-4B97-9644-D49ADDF5836C}" type="presParOf" srcId="{7F213E81-4B1F-42C8-B36D-D3A05742257B}" destId="{3C51F25B-6A70-4293-B192-1068E7F2B66D}" srcOrd="0" destOrd="0" presId="urn:microsoft.com/office/officeart/2018/5/layout/IconCircleLabelList"/>
    <dgm:cxn modelId="{9CFC7AB1-9D88-47C2-BFC7-FCDE64CA42E3}" type="presParOf" srcId="{7F213E81-4B1F-42C8-B36D-D3A05742257B}" destId="{04402016-D8C0-4910-A273-3613819D7BA4}" srcOrd="1" destOrd="0" presId="urn:microsoft.com/office/officeart/2018/5/layout/IconCircleLabelList"/>
    <dgm:cxn modelId="{0426DC58-9CD5-4703-A3C6-1F879ABE7FE6}" type="presParOf" srcId="{7F213E81-4B1F-42C8-B36D-D3A05742257B}" destId="{84292C0D-8CEA-498E-A0B4-10AB6D5947C8}" srcOrd="2" destOrd="0" presId="urn:microsoft.com/office/officeart/2018/5/layout/IconCircleLabelList"/>
    <dgm:cxn modelId="{95EF1D48-8777-4FDE-8A3B-90840BBC4F8B}" type="presParOf" srcId="{7F213E81-4B1F-42C8-B36D-D3A05742257B}" destId="{AB373C8F-E74E-42D3-AFE5-997973EBC5C0}" srcOrd="3" destOrd="0" presId="urn:microsoft.com/office/officeart/2018/5/layout/IconCircleLabelList"/>
    <dgm:cxn modelId="{BA48D696-F59E-47E3-86D2-DB12CC560AE0}" type="presParOf" srcId="{E3D5B294-FE3A-47E4-8340-BC01DCEDC7C8}" destId="{4F919EC5-C708-4909-BBF0-A12DB2736F8D}" srcOrd="3" destOrd="0" presId="urn:microsoft.com/office/officeart/2018/5/layout/IconCircleLabelList"/>
    <dgm:cxn modelId="{112F5C80-E3A6-4100-BA42-8B7BA1D9E12C}" type="presParOf" srcId="{E3D5B294-FE3A-47E4-8340-BC01DCEDC7C8}" destId="{E2381E95-8498-4D13-A389-C9813CDD86AD}" srcOrd="4" destOrd="0" presId="urn:microsoft.com/office/officeart/2018/5/layout/IconCircleLabelList"/>
    <dgm:cxn modelId="{FCCF2E81-ADD8-4E7C-B854-A2A5A5794F9F}" type="presParOf" srcId="{E2381E95-8498-4D13-A389-C9813CDD86AD}" destId="{C0806D1A-9F95-46C1-BBA4-8B246440D91F}" srcOrd="0" destOrd="0" presId="urn:microsoft.com/office/officeart/2018/5/layout/IconCircleLabelList"/>
    <dgm:cxn modelId="{66605535-DE78-4A6A-92BD-2F44E99296A4}" type="presParOf" srcId="{E2381E95-8498-4D13-A389-C9813CDD86AD}" destId="{8E704AC3-93D9-4D0F-A675-0D31D6FE67EC}" srcOrd="1" destOrd="0" presId="urn:microsoft.com/office/officeart/2018/5/layout/IconCircleLabelList"/>
    <dgm:cxn modelId="{85AA5598-FBA1-4167-AD32-85122A5380A9}" type="presParOf" srcId="{E2381E95-8498-4D13-A389-C9813CDD86AD}" destId="{706A120E-0FB9-4A65-8C3C-AF75E71F837D}" srcOrd="2" destOrd="0" presId="urn:microsoft.com/office/officeart/2018/5/layout/IconCircleLabelList"/>
    <dgm:cxn modelId="{78D30BD5-9EDF-4001-8461-3CF3FED7D513}" type="presParOf" srcId="{E2381E95-8498-4D13-A389-C9813CDD86AD}" destId="{1AA259F8-B314-48CA-BAEF-65FFF072B7C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AEEE2-B644-4D33-BF1F-E8E441600A23}">
      <dsp:nvSpPr>
        <dsp:cNvPr id="0" name=""/>
        <dsp:cNvSpPr/>
      </dsp:nvSpPr>
      <dsp:spPr>
        <a:xfrm>
          <a:off x="0" y="1366988"/>
          <a:ext cx="1433750" cy="910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D0EDBB-EC67-4D7C-BE02-B86647F47277}">
      <dsp:nvSpPr>
        <dsp:cNvPr id="0" name=""/>
        <dsp:cNvSpPr/>
      </dsp:nvSpPr>
      <dsp:spPr>
        <a:xfrm>
          <a:off x="159305" y="1518328"/>
          <a:ext cx="1433750" cy="9104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Collected data from different websites such as </a:t>
          </a:r>
        </a:p>
      </dsp:txBody>
      <dsp:txXfrm>
        <a:off x="185971" y="1544994"/>
        <a:ext cx="1380418" cy="857099"/>
      </dsp:txXfrm>
    </dsp:sp>
    <dsp:sp modelId="{A558718C-93BE-46E3-8473-547FC2448B70}">
      <dsp:nvSpPr>
        <dsp:cNvPr id="0" name=""/>
        <dsp:cNvSpPr/>
      </dsp:nvSpPr>
      <dsp:spPr>
        <a:xfrm>
          <a:off x="1752361" y="1366988"/>
          <a:ext cx="1433750" cy="910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A774-3B28-4381-9952-08BA6E06C47C}">
      <dsp:nvSpPr>
        <dsp:cNvPr id="0" name=""/>
        <dsp:cNvSpPr/>
      </dsp:nvSpPr>
      <dsp:spPr>
        <a:xfrm>
          <a:off x="1911667" y="1518328"/>
          <a:ext cx="1433750" cy="9104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hlinkClick xmlns:r="http://schemas.openxmlformats.org/officeDocument/2006/relationships" r:id="rId1"/>
            </a:rPr>
            <a:t>www.yatra.com</a:t>
          </a:r>
          <a:endParaRPr lang="en-US" sz="1400" kern="1200"/>
        </a:p>
      </dsp:txBody>
      <dsp:txXfrm>
        <a:off x="1938333" y="1544994"/>
        <a:ext cx="1380418" cy="857099"/>
      </dsp:txXfrm>
    </dsp:sp>
    <dsp:sp modelId="{904E156D-BC8C-48E6-A1FA-B2C766A02EB7}">
      <dsp:nvSpPr>
        <dsp:cNvPr id="0" name=""/>
        <dsp:cNvSpPr/>
      </dsp:nvSpPr>
      <dsp:spPr>
        <a:xfrm>
          <a:off x="3504723" y="1366988"/>
          <a:ext cx="1433750" cy="91043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DD50A2-2374-4DD4-A6B5-FB469F4B7AB7}">
      <dsp:nvSpPr>
        <dsp:cNvPr id="0" name=""/>
        <dsp:cNvSpPr/>
      </dsp:nvSpPr>
      <dsp:spPr>
        <a:xfrm>
          <a:off x="3664029" y="1518328"/>
          <a:ext cx="1433750" cy="91043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hlinkClick xmlns:r="http://schemas.openxmlformats.org/officeDocument/2006/relationships" r:id="rId2"/>
            </a:rPr>
            <a:t>www.ixigo.com</a:t>
          </a:r>
          <a:endParaRPr lang="en-US" sz="1400" kern="1200"/>
        </a:p>
      </dsp:txBody>
      <dsp:txXfrm>
        <a:off x="3690695" y="1544994"/>
        <a:ext cx="1380418" cy="857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9FABD-8E5B-4B62-A5C2-6C3583759CDE}">
      <dsp:nvSpPr>
        <dsp:cNvPr id="0" name=""/>
        <dsp:cNvSpPr/>
      </dsp:nvSpPr>
      <dsp:spPr>
        <a:xfrm>
          <a:off x="679050" y="57816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47216D-18F0-415A-8F7D-14076A4CBA82}">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2C0BE5-F652-47D5-8CC6-4E262AE9B408}">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Shape of the dataset.</a:t>
          </a:r>
        </a:p>
      </dsp:txBody>
      <dsp:txXfrm>
        <a:off x="75768" y="3053169"/>
        <a:ext cx="3093750" cy="720000"/>
      </dsp:txXfrm>
    </dsp:sp>
    <dsp:sp modelId="{3C51F25B-6A70-4293-B192-1068E7F2B66D}">
      <dsp:nvSpPr>
        <dsp:cNvPr id="0" name=""/>
        <dsp:cNvSpPr/>
      </dsp:nvSpPr>
      <dsp:spPr>
        <a:xfrm>
          <a:off x="4314206" y="57816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402016-D8C0-4910-A273-3613819D7BA4}">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373C8F-E74E-42D3-AFE5-997973EBC5C0}">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Information of the dataset.</a:t>
          </a:r>
        </a:p>
      </dsp:txBody>
      <dsp:txXfrm>
        <a:off x="3710925" y="3053169"/>
        <a:ext cx="3093750" cy="720000"/>
      </dsp:txXfrm>
    </dsp:sp>
    <dsp:sp modelId="{C0806D1A-9F95-46C1-BBA4-8B246440D91F}">
      <dsp:nvSpPr>
        <dsp:cNvPr id="0" name=""/>
        <dsp:cNvSpPr/>
      </dsp:nvSpPr>
      <dsp:spPr>
        <a:xfrm>
          <a:off x="7949362" y="578169"/>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704AC3-93D9-4D0F-A675-0D31D6FE67EC}">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A259F8-B314-48CA-BAEF-65FFF072B7CA}">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Data cleaning.</a:t>
          </a:r>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929"/>
            <a:ext cx="12191999" cy="1122392"/>
          </a:xfrm>
        </p:spPr>
        <p:txBody>
          <a:bodyPr>
            <a:normAutofit/>
          </a:bodyPr>
          <a:lstStyle/>
          <a:p>
            <a:r>
              <a:rPr lang="en-IN" sz="3600" b="1" u="sng" dirty="0">
                <a:latin typeface="Calibri"/>
                <a:ea typeface="+mj-lt"/>
                <a:cs typeface="+mj-lt"/>
              </a:rPr>
              <a:t>Flight price prediction</a:t>
            </a:r>
            <a:endParaRPr lang="en-US" sz="3600" dirty="0">
              <a:cs typeface="Calibri Light"/>
            </a:endParaRPr>
          </a:p>
        </p:txBody>
      </p:sp>
      <p:sp>
        <p:nvSpPr>
          <p:cNvPr id="3" name="Subtitle 2"/>
          <p:cNvSpPr>
            <a:spLocks noGrp="1"/>
          </p:cNvSpPr>
          <p:nvPr>
            <p:ph type="subTitle" idx="1"/>
          </p:nvPr>
        </p:nvSpPr>
        <p:spPr>
          <a:xfrm>
            <a:off x="1" y="1718605"/>
            <a:ext cx="12191999" cy="5005685"/>
          </a:xfrm>
        </p:spPr>
        <p:txBody>
          <a:bodyPr vert="horz" lIns="91440" tIns="45720" rIns="91440" bIns="45720" rtlCol="0" anchor="t">
            <a:normAutofit/>
          </a:bodyPr>
          <a:lstStyle/>
          <a:p>
            <a:pPr algn="just"/>
            <a:r>
              <a:rPr lang="en-IN" sz="3200" dirty="0">
                <a:ea typeface="+mn-lt"/>
                <a:cs typeface="+mn-lt"/>
              </a:rPr>
              <a:t>Anyone who has booked a flight ticket knows how unexpectedly the prices vary. The cheapest available ticket on a given flight gets more and less expensive over time. This usually happens as an attempt to maximize revenue based on - </a:t>
            </a:r>
            <a:endParaRPr lang="en-US" sz="3200">
              <a:cs typeface="Calibri"/>
            </a:endParaRPr>
          </a:p>
          <a:p>
            <a:pPr marL="285750" indent="-285750" algn="just">
              <a:buFont typeface="Arial"/>
              <a:buChar char="•"/>
            </a:pPr>
            <a:r>
              <a:rPr lang="en-IN" sz="3200" dirty="0">
                <a:ea typeface="+mn-lt"/>
                <a:cs typeface="+mn-lt"/>
              </a:rPr>
              <a:t>Time of purchase patterns (making sure last-minute purchases are expensive) </a:t>
            </a:r>
            <a:endParaRPr lang="en-IN" sz="3200">
              <a:cs typeface="Calibri"/>
            </a:endParaRPr>
          </a:p>
          <a:p>
            <a:pPr marL="285750" indent="-285750" algn="just">
              <a:buFont typeface="Arial"/>
              <a:buChar char="•"/>
            </a:pPr>
            <a:r>
              <a:rPr lang="en-IN" sz="3200" dirty="0">
                <a:ea typeface="+mn-lt"/>
                <a:cs typeface="+mn-lt"/>
              </a:rPr>
              <a:t>Keeping the flight as full as they want it (raising prices on a flight which is filling up in order to reduce sales and hold back inventory for those expensive last-minute expensive purchases) </a:t>
            </a:r>
            <a:endParaRPr lang="en-IN" sz="3200">
              <a:cs typeface="Calibri"/>
            </a:endParaRPr>
          </a:p>
          <a:p>
            <a:pPr algn="just"/>
            <a:endParaRPr lang="en-IN"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51">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B1E220-F81E-CA04-CEC6-7FFA716C8937}"/>
              </a:ext>
            </a:extLst>
          </p:cNvPr>
          <p:cNvSpPr>
            <a:spLocks noGrp="1"/>
          </p:cNvSpPr>
          <p:nvPr>
            <p:ph type="title"/>
          </p:nvPr>
        </p:nvSpPr>
        <p:spPr>
          <a:xfrm>
            <a:off x="5021821" y="3812954"/>
            <a:ext cx="6465287" cy="1516014"/>
          </a:xfrm>
        </p:spPr>
        <p:txBody>
          <a:bodyPr vert="horz" lIns="91440" tIns="45720" rIns="91440" bIns="45720" rtlCol="0" anchor="b">
            <a:normAutofit/>
          </a:bodyPr>
          <a:lstStyle/>
          <a:p>
            <a:r>
              <a:rPr lang="en-US" sz="4800" b="1" u="sng" kern="1200">
                <a:solidFill>
                  <a:srgbClr val="FFFFFF"/>
                </a:solidFill>
                <a:latin typeface="+mj-lt"/>
                <a:ea typeface="+mj-ea"/>
                <a:cs typeface="+mj-cs"/>
              </a:rPr>
              <a:t>Visualization</a:t>
            </a:r>
          </a:p>
        </p:txBody>
      </p:sp>
      <p:pic>
        <p:nvPicPr>
          <p:cNvPr id="13" name="Picture 13" descr="Chart, bar chart&#10;&#10;Description automatically generated">
            <a:extLst>
              <a:ext uri="{FF2B5EF4-FFF2-40B4-BE49-F238E27FC236}">
                <a16:creationId xmlns:a16="http://schemas.microsoft.com/office/drawing/2014/main" id="{44907D50-0BC7-0C2E-A79F-E0B97694261E}"/>
              </a:ext>
            </a:extLst>
          </p:cNvPr>
          <p:cNvPicPr>
            <a:picLocks noChangeAspect="1"/>
          </p:cNvPicPr>
          <p:nvPr/>
        </p:nvPicPr>
        <p:blipFill rotWithShape="1">
          <a:blip r:embed="rId2"/>
          <a:srcRect t="9433" r="-2" b="-2"/>
          <a:stretch/>
        </p:blipFill>
        <p:spPr>
          <a:xfrm>
            <a:off x="317635" y="321733"/>
            <a:ext cx="4151681" cy="3026834"/>
          </a:xfrm>
          <a:prstGeom prst="rect">
            <a:avLst/>
          </a:prstGeom>
        </p:spPr>
      </p:pic>
      <p:pic>
        <p:nvPicPr>
          <p:cNvPr id="12" name="Picture 12" descr="Chart, bar chart&#10;&#10;Description automatically generated">
            <a:extLst>
              <a:ext uri="{FF2B5EF4-FFF2-40B4-BE49-F238E27FC236}">
                <a16:creationId xmlns:a16="http://schemas.microsoft.com/office/drawing/2014/main" id="{26304459-4E1D-4E7E-00C5-B55BA26AC774}"/>
              </a:ext>
            </a:extLst>
          </p:cNvPr>
          <p:cNvPicPr>
            <a:picLocks noChangeAspect="1"/>
          </p:cNvPicPr>
          <p:nvPr/>
        </p:nvPicPr>
        <p:blipFill rotWithShape="1">
          <a:blip r:embed="rId3"/>
          <a:srcRect r="4562" b="3"/>
          <a:stretch/>
        </p:blipFill>
        <p:spPr>
          <a:xfrm>
            <a:off x="4638955" y="321733"/>
            <a:ext cx="3539976" cy="2985818"/>
          </a:xfrm>
          <a:prstGeom prst="rect">
            <a:avLst/>
          </a:prstGeom>
        </p:spPr>
      </p:pic>
      <p:pic>
        <p:nvPicPr>
          <p:cNvPr id="3" name="Picture 3" descr="Chart, bar chart&#10;&#10;Description automatically generated">
            <a:extLst>
              <a:ext uri="{FF2B5EF4-FFF2-40B4-BE49-F238E27FC236}">
                <a16:creationId xmlns:a16="http://schemas.microsoft.com/office/drawing/2014/main" id="{B69CB960-7D43-18D7-DC04-F977327269A8}"/>
              </a:ext>
            </a:extLst>
          </p:cNvPr>
          <p:cNvPicPr>
            <a:picLocks noChangeAspect="1"/>
          </p:cNvPicPr>
          <p:nvPr/>
        </p:nvPicPr>
        <p:blipFill rotWithShape="1">
          <a:blip r:embed="rId4"/>
          <a:srcRect l="4090" r="590" b="3"/>
          <a:stretch/>
        </p:blipFill>
        <p:spPr>
          <a:xfrm>
            <a:off x="8348570" y="321734"/>
            <a:ext cx="3535590" cy="2985818"/>
          </a:xfrm>
          <a:prstGeom prst="rect">
            <a:avLst/>
          </a:prstGeom>
        </p:spPr>
      </p:pic>
      <p:cxnSp>
        <p:nvCxnSpPr>
          <p:cNvPr id="72" name="Straight Connector 53">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11" descr="Chart, bar chart&#10;&#10;Description automatically generated">
            <a:extLst>
              <a:ext uri="{FF2B5EF4-FFF2-40B4-BE49-F238E27FC236}">
                <a16:creationId xmlns:a16="http://schemas.microsoft.com/office/drawing/2014/main" id="{BB1267ED-3427-AB22-6433-E6802FC15B94}"/>
              </a:ext>
            </a:extLst>
          </p:cNvPr>
          <p:cNvPicPr>
            <a:picLocks noChangeAspect="1"/>
          </p:cNvPicPr>
          <p:nvPr/>
        </p:nvPicPr>
        <p:blipFill rotWithShape="1">
          <a:blip r:embed="rId5"/>
          <a:srcRect t="7600" r="-1" b="2023"/>
          <a:stretch/>
        </p:blipFill>
        <p:spPr>
          <a:xfrm>
            <a:off x="317635" y="3509433"/>
            <a:ext cx="4160452" cy="3026833"/>
          </a:xfrm>
          <a:prstGeom prst="rect">
            <a:avLst/>
          </a:prstGeom>
        </p:spPr>
      </p:pic>
      <p:sp>
        <p:nvSpPr>
          <p:cNvPr id="14" name="TextBox 13">
            <a:extLst>
              <a:ext uri="{FF2B5EF4-FFF2-40B4-BE49-F238E27FC236}">
                <a16:creationId xmlns:a16="http://schemas.microsoft.com/office/drawing/2014/main" id="{A5FA762B-8724-5942-6186-4FA7830B0DE7}"/>
              </a:ext>
            </a:extLst>
          </p:cNvPr>
          <p:cNvSpPr txBox="1"/>
          <p:nvPr/>
        </p:nvSpPr>
        <p:spPr>
          <a:xfrm>
            <a:off x="5141840" y="5702557"/>
            <a:ext cx="397659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bg1"/>
                </a:solidFill>
                <a:ea typeface="+mn-lt"/>
                <a:cs typeface="+mn-lt"/>
              </a:rPr>
              <a:t>- Univariate Analysis.</a:t>
            </a:r>
            <a:endParaRPr lang="en-US" sz="2400" dirty="0">
              <a:solidFill>
                <a:schemeClr val="bg1"/>
              </a:solidFill>
            </a:endParaRPr>
          </a:p>
        </p:txBody>
      </p:sp>
    </p:spTree>
    <p:extLst>
      <p:ext uri="{BB962C8B-B14F-4D97-AF65-F5344CB8AC3E}">
        <p14:creationId xmlns:p14="http://schemas.microsoft.com/office/powerpoint/2010/main" val="372102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Chart&#10;&#10;Description automatically generated">
            <a:extLst>
              <a:ext uri="{FF2B5EF4-FFF2-40B4-BE49-F238E27FC236}">
                <a16:creationId xmlns:a16="http://schemas.microsoft.com/office/drawing/2014/main" id="{9C6EE466-1B54-6602-1E37-D28003142F76}"/>
              </a:ext>
            </a:extLst>
          </p:cNvPr>
          <p:cNvPicPr>
            <a:picLocks noGrp="1" noChangeAspect="1"/>
          </p:cNvPicPr>
          <p:nvPr>
            <p:ph idx="1"/>
          </p:nvPr>
        </p:nvPicPr>
        <p:blipFill>
          <a:blip r:embed="rId2"/>
          <a:stretch>
            <a:fillRect/>
          </a:stretch>
        </p:blipFill>
        <p:spPr>
          <a:xfrm>
            <a:off x="898525" y="555625"/>
            <a:ext cx="6904038" cy="3346450"/>
          </a:xfrm>
        </p:spPr>
      </p:pic>
      <p:pic>
        <p:nvPicPr>
          <p:cNvPr id="5" name="Picture 5" descr="Chart, scatter chart&#10;&#10;Description automatically generated">
            <a:extLst>
              <a:ext uri="{FF2B5EF4-FFF2-40B4-BE49-F238E27FC236}">
                <a16:creationId xmlns:a16="http://schemas.microsoft.com/office/drawing/2014/main" id="{D93CBB8C-B8CD-610A-F6B6-290FF3882EAB}"/>
              </a:ext>
            </a:extLst>
          </p:cNvPr>
          <p:cNvPicPr>
            <a:picLocks noChangeAspect="1"/>
          </p:cNvPicPr>
          <p:nvPr/>
        </p:nvPicPr>
        <p:blipFill>
          <a:blip r:embed="rId3"/>
          <a:stretch>
            <a:fillRect/>
          </a:stretch>
        </p:blipFill>
        <p:spPr>
          <a:xfrm>
            <a:off x="7874000" y="555625"/>
            <a:ext cx="3421063" cy="1638300"/>
          </a:xfrm>
          <a:prstGeom prst="rect">
            <a:avLst/>
          </a:prstGeom>
        </p:spPr>
      </p:pic>
      <p:pic>
        <p:nvPicPr>
          <p:cNvPr id="6" name="Picture 6" descr="A picture containing chart&#10;&#10;Description automatically generated">
            <a:extLst>
              <a:ext uri="{FF2B5EF4-FFF2-40B4-BE49-F238E27FC236}">
                <a16:creationId xmlns:a16="http://schemas.microsoft.com/office/drawing/2014/main" id="{99D14C72-8B71-2B33-2AC4-6EA25DFD705E}"/>
              </a:ext>
            </a:extLst>
          </p:cNvPr>
          <p:cNvPicPr>
            <a:picLocks noChangeAspect="1"/>
          </p:cNvPicPr>
          <p:nvPr/>
        </p:nvPicPr>
        <p:blipFill>
          <a:blip r:embed="rId4"/>
          <a:stretch>
            <a:fillRect/>
          </a:stretch>
        </p:blipFill>
        <p:spPr>
          <a:xfrm>
            <a:off x="7874000" y="2263775"/>
            <a:ext cx="3421063" cy="1638300"/>
          </a:xfrm>
          <a:prstGeom prst="rect">
            <a:avLst/>
          </a:prstGeom>
        </p:spPr>
      </p:pic>
      <p:pic>
        <p:nvPicPr>
          <p:cNvPr id="7" name="Picture 7" descr="Chart&#10;&#10;Description automatically generated">
            <a:extLst>
              <a:ext uri="{FF2B5EF4-FFF2-40B4-BE49-F238E27FC236}">
                <a16:creationId xmlns:a16="http://schemas.microsoft.com/office/drawing/2014/main" id="{08100F46-2503-7E28-2DC4-B9DBAE41EEAB}"/>
              </a:ext>
            </a:extLst>
          </p:cNvPr>
          <p:cNvPicPr>
            <a:picLocks noChangeAspect="1"/>
          </p:cNvPicPr>
          <p:nvPr/>
        </p:nvPicPr>
        <p:blipFill>
          <a:blip r:embed="rId5"/>
          <a:stretch>
            <a:fillRect/>
          </a:stretch>
        </p:blipFill>
        <p:spPr>
          <a:xfrm>
            <a:off x="898525" y="3971925"/>
            <a:ext cx="2544763" cy="1211263"/>
          </a:xfrm>
          <a:prstGeom prst="rect">
            <a:avLst/>
          </a:prstGeom>
        </p:spPr>
      </p:pic>
      <p:pic>
        <p:nvPicPr>
          <p:cNvPr id="8" name="Picture 8" descr="Chart&#10;&#10;Description automatically generated">
            <a:extLst>
              <a:ext uri="{FF2B5EF4-FFF2-40B4-BE49-F238E27FC236}">
                <a16:creationId xmlns:a16="http://schemas.microsoft.com/office/drawing/2014/main" id="{7EA8EFBF-BCF1-78E3-A902-C3424913CCDB}"/>
              </a:ext>
            </a:extLst>
          </p:cNvPr>
          <p:cNvPicPr>
            <a:picLocks noChangeAspect="1"/>
          </p:cNvPicPr>
          <p:nvPr/>
        </p:nvPicPr>
        <p:blipFill>
          <a:blip r:embed="rId6"/>
          <a:stretch>
            <a:fillRect/>
          </a:stretch>
        </p:blipFill>
        <p:spPr>
          <a:xfrm>
            <a:off x="3514725" y="3971925"/>
            <a:ext cx="2544763" cy="1211263"/>
          </a:xfrm>
          <a:prstGeom prst="rect">
            <a:avLst/>
          </a:prstGeom>
        </p:spPr>
      </p:pic>
      <p:pic>
        <p:nvPicPr>
          <p:cNvPr id="9" name="Picture 9" descr="A picture containing graphical user interface&#10;&#10;Description automatically generated">
            <a:extLst>
              <a:ext uri="{FF2B5EF4-FFF2-40B4-BE49-F238E27FC236}">
                <a16:creationId xmlns:a16="http://schemas.microsoft.com/office/drawing/2014/main" id="{6267FBF3-2280-8558-D07A-EC9D311AC22E}"/>
              </a:ext>
            </a:extLst>
          </p:cNvPr>
          <p:cNvPicPr>
            <a:picLocks noChangeAspect="1"/>
          </p:cNvPicPr>
          <p:nvPr/>
        </p:nvPicPr>
        <p:blipFill>
          <a:blip r:embed="rId7"/>
          <a:stretch>
            <a:fillRect/>
          </a:stretch>
        </p:blipFill>
        <p:spPr>
          <a:xfrm>
            <a:off x="6132513" y="3971925"/>
            <a:ext cx="2544763" cy="1211263"/>
          </a:xfrm>
          <a:prstGeom prst="rect">
            <a:avLst/>
          </a:prstGeom>
        </p:spPr>
      </p:pic>
      <p:pic>
        <p:nvPicPr>
          <p:cNvPr id="10" name="Picture 10" descr="Chart&#10;&#10;Description automatically generated">
            <a:extLst>
              <a:ext uri="{FF2B5EF4-FFF2-40B4-BE49-F238E27FC236}">
                <a16:creationId xmlns:a16="http://schemas.microsoft.com/office/drawing/2014/main" id="{F0D6962B-F850-5582-F970-CA61D46A2123}"/>
              </a:ext>
            </a:extLst>
          </p:cNvPr>
          <p:cNvPicPr>
            <a:picLocks noChangeAspect="1"/>
          </p:cNvPicPr>
          <p:nvPr/>
        </p:nvPicPr>
        <p:blipFill>
          <a:blip r:embed="rId8"/>
          <a:stretch>
            <a:fillRect/>
          </a:stretch>
        </p:blipFill>
        <p:spPr>
          <a:xfrm>
            <a:off x="8748713" y="3971925"/>
            <a:ext cx="2544763" cy="1211263"/>
          </a:xfrm>
          <a:prstGeom prst="rect">
            <a:avLst/>
          </a:prstGeom>
        </p:spPr>
      </p:pic>
      <p:sp>
        <p:nvSpPr>
          <p:cNvPr id="2" name="Title 1">
            <a:extLst>
              <a:ext uri="{FF2B5EF4-FFF2-40B4-BE49-F238E27FC236}">
                <a16:creationId xmlns:a16="http://schemas.microsoft.com/office/drawing/2014/main" id="{D436096F-4C75-FE53-71AF-9697AA71A8A5}"/>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5200" b="1" kern="1200">
                <a:solidFill>
                  <a:schemeClr val="tx1"/>
                </a:solidFill>
                <a:latin typeface="+mj-lt"/>
                <a:ea typeface="+mj-ea"/>
                <a:cs typeface="+mj-cs"/>
              </a:rPr>
              <a:t>- Bivariate Analysis.</a:t>
            </a:r>
            <a:endParaRPr lang="en-US" sz="5200" kern="1200">
              <a:solidFill>
                <a:schemeClr val="tx1"/>
              </a:solidFill>
              <a:latin typeface="+mj-lt"/>
              <a:ea typeface="+mj-ea"/>
              <a:cs typeface="+mj-cs"/>
            </a:endParaRPr>
          </a:p>
        </p:txBody>
      </p:sp>
    </p:spTree>
    <p:extLst>
      <p:ext uri="{BB962C8B-B14F-4D97-AF65-F5344CB8AC3E}">
        <p14:creationId xmlns:p14="http://schemas.microsoft.com/office/powerpoint/2010/main" val="1435186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C9686-E47F-5C24-8D2B-4AF5F71755B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Normal Distribution</a:t>
            </a:r>
          </a:p>
        </p:txBody>
      </p:sp>
      <p:pic>
        <p:nvPicPr>
          <p:cNvPr id="4" name="Picture 4" descr="Diagram&#10;&#10;Description automatically generated">
            <a:extLst>
              <a:ext uri="{FF2B5EF4-FFF2-40B4-BE49-F238E27FC236}">
                <a16:creationId xmlns:a16="http://schemas.microsoft.com/office/drawing/2014/main" id="{258DFDF4-5D44-E483-0383-AD495AC2F177}"/>
              </a:ext>
            </a:extLst>
          </p:cNvPr>
          <p:cNvPicPr>
            <a:picLocks noGrp="1" noChangeAspect="1"/>
          </p:cNvPicPr>
          <p:nvPr>
            <p:ph idx="1"/>
          </p:nvPr>
        </p:nvPicPr>
        <p:blipFill>
          <a:blip r:embed="rId2"/>
          <a:stretch>
            <a:fillRect/>
          </a:stretch>
        </p:blipFill>
        <p:spPr>
          <a:xfrm>
            <a:off x="1679720" y="1675227"/>
            <a:ext cx="8832559" cy="4394199"/>
          </a:xfrm>
          <a:prstGeom prst="rect">
            <a:avLst/>
          </a:prstGeom>
        </p:spPr>
      </p:pic>
    </p:spTree>
    <p:extLst>
      <p:ext uri="{BB962C8B-B14F-4D97-AF65-F5344CB8AC3E}">
        <p14:creationId xmlns:p14="http://schemas.microsoft.com/office/powerpoint/2010/main" val="2834245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3043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4B9558-84DF-69D4-3F6C-B571FEC342EF}"/>
              </a:ext>
            </a:extLst>
          </p:cNvPr>
          <p:cNvSpPr>
            <a:spLocks noGrp="1"/>
          </p:cNvSpPr>
          <p:nvPr>
            <p:ph type="title"/>
          </p:nvPr>
        </p:nvSpPr>
        <p:spPr>
          <a:xfrm>
            <a:off x="556532" y="532214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Outliers</a:t>
            </a:r>
          </a:p>
        </p:txBody>
      </p:sp>
      <p:pic>
        <p:nvPicPr>
          <p:cNvPr id="4" name="Picture 4" descr="Diagram&#10;&#10;Description automatically generated">
            <a:extLst>
              <a:ext uri="{FF2B5EF4-FFF2-40B4-BE49-F238E27FC236}">
                <a16:creationId xmlns:a16="http://schemas.microsoft.com/office/drawing/2014/main" id="{C918C115-CF1E-9178-D42E-235FB5BC9F98}"/>
              </a:ext>
            </a:extLst>
          </p:cNvPr>
          <p:cNvPicPr>
            <a:picLocks noGrp="1" noChangeAspect="1"/>
          </p:cNvPicPr>
          <p:nvPr>
            <p:ph idx="1"/>
          </p:nvPr>
        </p:nvPicPr>
        <p:blipFill>
          <a:blip r:embed="rId2"/>
          <a:stretch>
            <a:fillRect/>
          </a:stretch>
        </p:blipFill>
        <p:spPr>
          <a:xfrm>
            <a:off x="3136943" y="364587"/>
            <a:ext cx="5918113" cy="4394199"/>
          </a:xfrm>
          <a:prstGeom prst="rect">
            <a:avLst/>
          </a:prstGeom>
        </p:spPr>
      </p:pic>
    </p:spTree>
    <p:extLst>
      <p:ext uri="{BB962C8B-B14F-4D97-AF65-F5344CB8AC3E}">
        <p14:creationId xmlns:p14="http://schemas.microsoft.com/office/powerpoint/2010/main" val="631356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2FF0F-D6FB-006F-5426-ACCB1015CF43}"/>
              </a:ext>
            </a:extLst>
          </p:cNvPr>
          <p:cNvSpPr>
            <a:spLocks noGrp="1"/>
          </p:cNvSpPr>
          <p:nvPr>
            <p:ph type="title"/>
          </p:nvPr>
        </p:nvSpPr>
        <p:spPr>
          <a:xfrm>
            <a:off x="7380407" y="743447"/>
            <a:ext cx="3973385" cy="3692028"/>
          </a:xfrm>
          <a:noFill/>
        </p:spPr>
        <p:txBody>
          <a:bodyPr vert="horz" lIns="91440" tIns="45720" rIns="91440" bIns="45720" rtlCol="0" anchor="b">
            <a:normAutofit/>
          </a:bodyPr>
          <a:lstStyle/>
          <a:p>
            <a:r>
              <a:rPr lang="en-US" sz="5200"/>
              <a:t>Correlation</a:t>
            </a:r>
          </a:p>
        </p:txBody>
      </p:sp>
      <p:sp>
        <p:nvSpPr>
          <p:cNvPr id="9" name="Content Placeholder 8">
            <a:extLst>
              <a:ext uri="{FF2B5EF4-FFF2-40B4-BE49-F238E27FC236}">
                <a16:creationId xmlns:a16="http://schemas.microsoft.com/office/drawing/2014/main" id="{234A002A-FD5C-2F5C-8157-C1AE2397FE1E}"/>
              </a:ext>
            </a:extLst>
          </p:cNvPr>
          <p:cNvSpPr>
            <a:spLocks noGrp="1"/>
          </p:cNvSpPr>
          <p:nvPr>
            <p:ph idx="1"/>
          </p:nvPr>
        </p:nvSpPr>
        <p:spPr>
          <a:xfrm>
            <a:off x="7380408" y="4629234"/>
            <a:ext cx="3973386" cy="1485319"/>
          </a:xfrm>
          <a:noFill/>
        </p:spPr>
        <p:txBody>
          <a:bodyPr vert="horz" lIns="91440" tIns="45720" rIns="91440" bIns="45720" rtlCol="0">
            <a:normAutofit/>
          </a:bodyPr>
          <a:lstStyle/>
          <a:p>
            <a:pPr marL="0" indent="0">
              <a:buNone/>
            </a:pPr>
            <a:r>
              <a:rPr lang="en-US" sz="2400"/>
              <a:t>No Multicolinearity problem present.</a:t>
            </a:r>
          </a:p>
          <a:p>
            <a:pPr marL="0" indent="0">
              <a:buNone/>
            </a:pPr>
            <a:endParaRPr lang="en-US" sz="2000" dirty="0"/>
          </a:p>
        </p:txBody>
      </p:sp>
      <p:pic>
        <p:nvPicPr>
          <p:cNvPr id="4" name="Picture 4" descr="Chart, timeline&#10;&#10;Description automatically generated">
            <a:extLst>
              <a:ext uri="{FF2B5EF4-FFF2-40B4-BE49-F238E27FC236}">
                <a16:creationId xmlns:a16="http://schemas.microsoft.com/office/drawing/2014/main" id="{A0FB1769-75AC-2A04-7E6F-333D32BE7A61}"/>
              </a:ext>
            </a:extLst>
          </p:cNvPr>
          <p:cNvPicPr>
            <a:picLocks noChangeAspect="1"/>
          </p:cNvPicPr>
          <p:nvPr/>
        </p:nvPicPr>
        <p:blipFill rotWithShape="1">
          <a:blip r:embed="rId2"/>
          <a:srcRect r="330" b="2"/>
          <a:stretch/>
        </p:blipFill>
        <p:spPr>
          <a:xfrm>
            <a:off x="1" y="10"/>
            <a:ext cx="7028495" cy="6857990"/>
          </a:xfrm>
          <a:prstGeom prst="rect">
            <a:avLst/>
          </a:prstGeom>
        </p:spPr>
      </p:pic>
    </p:spTree>
    <p:extLst>
      <p:ext uri="{BB962C8B-B14F-4D97-AF65-F5344CB8AC3E}">
        <p14:creationId xmlns:p14="http://schemas.microsoft.com/office/powerpoint/2010/main" val="43634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27534C-BDCB-A969-C2F0-83AB43557E66}"/>
              </a:ext>
            </a:extLst>
          </p:cNvPr>
          <p:cNvSpPr>
            <a:spLocks noGrp="1"/>
          </p:cNvSpPr>
          <p:nvPr>
            <p:ph type="title"/>
          </p:nvPr>
        </p:nvSpPr>
        <p:spPr>
          <a:xfrm>
            <a:off x="838200" y="5358141"/>
            <a:ext cx="10515600" cy="942664"/>
          </a:xfrm>
        </p:spPr>
        <p:txBody>
          <a:bodyPr vert="horz" lIns="91440" tIns="45720" rIns="91440" bIns="45720" rtlCol="0" anchor="ctr">
            <a:normAutofit/>
          </a:bodyPr>
          <a:lstStyle/>
          <a:p>
            <a:pPr algn="ctr"/>
            <a:r>
              <a:rPr lang="en-US" sz="5200" kern="1200">
                <a:solidFill>
                  <a:schemeClr val="tx1"/>
                </a:solidFill>
                <a:latin typeface="+mj-lt"/>
                <a:ea typeface="+mj-ea"/>
                <a:cs typeface="+mj-cs"/>
              </a:rPr>
              <a:t>Correlation with Target Column.</a:t>
            </a:r>
          </a:p>
        </p:txBody>
      </p:sp>
      <p:pic>
        <p:nvPicPr>
          <p:cNvPr id="4" name="Picture 4" descr="Chart, waterfall chart&#10;&#10;Description automatically generated">
            <a:extLst>
              <a:ext uri="{FF2B5EF4-FFF2-40B4-BE49-F238E27FC236}">
                <a16:creationId xmlns:a16="http://schemas.microsoft.com/office/drawing/2014/main" id="{EB6A4241-5CF5-4119-5EF0-CABD0652F93B}"/>
              </a:ext>
            </a:extLst>
          </p:cNvPr>
          <p:cNvPicPr>
            <a:picLocks noGrp="1" noChangeAspect="1"/>
          </p:cNvPicPr>
          <p:nvPr>
            <p:ph idx="1"/>
          </p:nvPr>
        </p:nvPicPr>
        <p:blipFill rotWithShape="1">
          <a:blip r:embed="rId2"/>
          <a:srcRect b="7025"/>
          <a:stretch/>
        </p:blipFill>
        <p:spPr>
          <a:xfrm>
            <a:off x="1981113" y="557189"/>
            <a:ext cx="8229773" cy="4629236"/>
          </a:xfrm>
          <a:prstGeom prst="rect">
            <a:avLst/>
          </a:prstGeom>
        </p:spPr>
      </p:pic>
    </p:spTree>
    <p:extLst>
      <p:ext uri="{BB962C8B-B14F-4D97-AF65-F5344CB8AC3E}">
        <p14:creationId xmlns:p14="http://schemas.microsoft.com/office/powerpoint/2010/main" val="3061205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375E3-9C38-BBE3-C484-D9319A828CA6}"/>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b="1" u="sng" kern="1200">
                <a:solidFill>
                  <a:schemeClr val="tx1"/>
                </a:solidFill>
                <a:latin typeface="+mj-lt"/>
                <a:ea typeface="+mj-ea"/>
                <a:cs typeface="+mj-cs"/>
              </a:rPr>
              <a:t>Final Dataset</a:t>
            </a:r>
          </a:p>
        </p:txBody>
      </p:sp>
      <p:pic>
        <p:nvPicPr>
          <p:cNvPr id="4" name="Picture 4" descr="Table&#10;&#10;Description automatically generated">
            <a:extLst>
              <a:ext uri="{FF2B5EF4-FFF2-40B4-BE49-F238E27FC236}">
                <a16:creationId xmlns:a16="http://schemas.microsoft.com/office/drawing/2014/main" id="{DB41FAFB-6F92-A2AA-415D-035311C39B7E}"/>
              </a:ext>
            </a:extLst>
          </p:cNvPr>
          <p:cNvPicPr>
            <a:picLocks noGrp="1" noChangeAspect="1"/>
          </p:cNvPicPr>
          <p:nvPr>
            <p:ph idx="1"/>
          </p:nvPr>
        </p:nvPicPr>
        <p:blipFill>
          <a:blip r:embed="rId2"/>
          <a:stretch>
            <a:fillRect/>
          </a:stretch>
        </p:blipFill>
        <p:spPr>
          <a:xfrm>
            <a:off x="950315" y="1399728"/>
            <a:ext cx="10115786" cy="5312944"/>
          </a:xfrm>
          <a:prstGeom prst="rect">
            <a:avLst/>
          </a:prstGeom>
        </p:spPr>
      </p:pic>
    </p:spTree>
    <p:extLst>
      <p:ext uri="{BB962C8B-B14F-4D97-AF65-F5344CB8AC3E}">
        <p14:creationId xmlns:p14="http://schemas.microsoft.com/office/powerpoint/2010/main" val="3195618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A4A52-6431-4094-FEF2-35900C7E05C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b="1" u="sng" kern="1200">
                <a:solidFill>
                  <a:srgbClr val="FFFFFF"/>
                </a:solidFill>
                <a:latin typeface="+mj-lt"/>
                <a:ea typeface="+mj-ea"/>
                <a:cs typeface="+mj-cs"/>
              </a:rPr>
              <a:t>Best Model, Parameters &amp; Score:</a:t>
            </a:r>
          </a:p>
        </p:txBody>
      </p:sp>
      <p:sp>
        <p:nvSpPr>
          <p:cNvPr id="8" name="Content Placeholder 7">
            <a:extLst>
              <a:ext uri="{FF2B5EF4-FFF2-40B4-BE49-F238E27FC236}">
                <a16:creationId xmlns:a16="http://schemas.microsoft.com/office/drawing/2014/main" id="{F7E0D25F-B535-7D53-4B97-5674F68A2262}"/>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2000" kern="1200">
                <a:solidFill>
                  <a:srgbClr val="FFFFFF"/>
                </a:solidFill>
                <a:latin typeface="+mn-lt"/>
                <a:ea typeface="+mn-ea"/>
                <a:cs typeface="+mn-cs"/>
              </a:rPr>
              <a:t>RandomForest Classifier.</a:t>
            </a:r>
          </a:p>
        </p:txBody>
      </p:sp>
      <p:pic>
        <p:nvPicPr>
          <p:cNvPr id="3" name="Picture 4" descr="Text, application, email&#10;&#10;Description automatically generated">
            <a:extLst>
              <a:ext uri="{FF2B5EF4-FFF2-40B4-BE49-F238E27FC236}">
                <a16:creationId xmlns:a16="http://schemas.microsoft.com/office/drawing/2014/main" id="{4B1AD5F1-9392-FE07-8812-F786F43A0F88}"/>
              </a:ext>
            </a:extLst>
          </p:cNvPr>
          <p:cNvPicPr>
            <a:picLocks noChangeAspect="1"/>
          </p:cNvPicPr>
          <p:nvPr/>
        </p:nvPicPr>
        <p:blipFill>
          <a:blip r:embed="rId2"/>
          <a:stretch>
            <a:fillRect/>
          </a:stretch>
        </p:blipFill>
        <p:spPr>
          <a:xfrm>
            <a:off x="2103030" y="2181628"/>
            <a:ext cx="7985939" cy="4021490"/>
          </a:xfrm>
          <a:prstGeom prst="rect">
            <a:avLst/>
          </a:prstGeom>
        </p:spPr>
      </p:pic>
    </p:spTree>
    <p:extLst>
      <p:ext uri="{BB962C8B-B14F-4D97-AF65-F5344CB8AC3E}">
        <p14:creationId xmlns:p14="http://schemas.microsoft.com/office/powerpoint/2010/main" val="1989917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8F3F0-E70E-D220-8A66-106BDF9966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dirty="0">
                <a:solidFill>
                  <a:schemeClr val="bg1"/>
                </a:solidFill>
              </a:rPr>
              <a:t>Hyperparameter Tuning &amp; Best parameters.</a:t>
            </a:r>
            <a:endParaRPr lang="en-US" sz="3200" b="1" kern="1200" dirty="0">
              <a:solidFill>
                <a:schemeClr val="bg1"/>
              </a:solidFill>
              <a:latin typeface="+mj-lt"/>
              <a:ea typeface="+mj-ea"/>
              <a:cs typeface="+mj-cs"/>
            </a:endParaRPr>
          </a:p>
        </p:txBody>
      </p:sp>
      <p:pic>
        <p:nvPicPr>
          <p:cNvPr id="4" name="Picture 4" descr="Graphical user interface, text, application, email&#10;&#10;Description automatically generated">
            <a:extLst>
              <a:ext uri="{FF2B5EF4-FFF2-40B4-BE49-F238E27FC236}">
                <a16:creationId xmlns:a16="http://schemas.microsoft.com/office/drawing/2014/main" id="{9DAA0DB6-50D9-E459-9D4C-392E4958798A}"/>
              </a:ext>
            </a:extLst>
          </p:cNvPr>
          <p:cNvPicPr>
            <a:picLocks noGrp="1" noChangeAspect="1"/>
          </p:cNvPicPr>
          <p:nvPr>
            <p:ph idx="1"/>
          </p:nvPr>
        </p:nvPicPr>
        <p:blipFill>
          <a:blip r:embed="rId2"/>
          <a:stretch>
            <a:fillRect/>
          </a:stretch>
        </p:blipFill>
        <p:spPr>
          <a:xfrm>
            <a:off x="2164105" y="1594409"/>
            <a:ext cx="8539523" cy="4829003"/>
          </a:xfrm>
          <a:prstGeom prst="rect">
            <a:avLst/>
          </a:prstGeom>
        </p:spPr>
      </p:pic>
    </p:spTree>
    <p:extLst>
      <p:ext uri="{BB962C8B-B14F-4D97-AF65-F5344CB8AC3E}">
        <p14:creationId xmlns:p14="http://schemas.microsoft.com/office/powerpoint/2010/main" val="120890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60188D-C738-65B7-16AD-B52E989CDA02}"/>
              </a:ext>
            </a:extLst>
          </p:cNvPr>
          <p:cNvSpPr txBox="1"/>
          <p:nvPr/>
        </p:nvSpPr>
        <p:spPr>
          <a:xfrm>
            <a:off x="-2132" y="40007"/>
            <a:ext cx="12164690" cy="78790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ea typeface="+mn-lt"/>
                <a:cs typeface="+mn-lt"/>
              </a:rPr>
              <a:t>Exercise:</a:t>
            </a:r>
            <a:endParaRPr lang="en-US" u="sng" dirty="0"/>
          </a:p>
          <a:p>
            <a:pPr marL="342900" indent="-342900">
              <a:buFont typeface="Wingdings"/>
              <a:buChar char="Ø"/>
            </a:pPr>
            <a:endParaRPr lang="en-US" sz="2000" dirty="0">
              <a:ea typeface="+mn-lt"/>
              <a:cs typeface="+mn-lt"/>
            </a:endParaRPr>
          </a:p>
          <a:p>
            <a:pPr marL="342900" indent="-342900">
              <a:buFont typeface="Wingdings"/>
              <a:buChar char="Ø"/>
            </a:pPr>
            <a:r>
              <a:rPr lang="en-US" sz="2400" b="1" u="sng" dirty="0">
                <a:ea typeface="+mn-lt"/>
                <a:cs typeface="+mn-lt"/>
              </a:rPr>
              <a:t>Data Collection Phase</a:t>
            </a:r>
            <a:endParaRPr lang="en-US" sz="2400" b="1" u="sng">
              <a:cs typeface="Calibri"/>
            </a:endParaRPr>
          </a:p>
          <a:p>
            <a:r>
              <a:rPr lang="en-US" sz="2400" dirty="0">
                <a:ea typeface="+mn-lt"/>
                <a:cs typeface="+mn-lt"/>
              </a:rPr>
              <a:t>In this section you have to scrape the data of flights from different websites (yatra.com, skyscanner.com, official websites of airlines, </a:t>
            </a:r>
            <a:r>
              <a:rPr lang="en-US" sz="2400" dirty="0" err="1">
                <a:ea typeface="+mn-lt"/>
                <a:cs typeface="+mn-lt"/>
              </a:rPr>
              <a:t>etc</a:t>
            </a:r>
            <a:r>
              <a:rPr lang="en-US" sz="2400" dirty="0">
                <a:ea typeface="+mn-lt"/>
                <a:cs typeface="+mn-lt"/>
              </a:rPr>
              <a:t>). The number of columns for data doesn’t have limit, it’s up to you and your creativity. Generally, these columns </a:t>
            </a:r>
            <a:r>
              <a:rPr lang="en-US" sz="2400" dirty="0" err="1">
                <a:ea typeface="+mn-lt"/>
                <a:cs typeface="+mn-lt"/>
              </a:rPr>
              <a:t>areairline</a:t>
            </a:r>
            <a:r>
              <a:rPr lang="en-US" sz="2400" dirty="0">
                <a:ea typeface="+mn-lt"/>
                <a:cs typeface="+mn-lt"/>
              </a:rPr>
              <a:t> name, date of journey, source, destination, route, departure time, arrival time, duration, total stops and the target variable price. You can make changes to it, you can add or you can remove some columns, it completely depends on the website from which you are fetching the data. </a:t>
            </a:r>
            <a:endParaRPr lang="en-US" sz="2400">
              <a:cs typeface="Calibri"/>
            </a:endParaRPr>
          </a:p>
          <a:p>
            <a:pPr marL="342900" indent="-342900">
              <a:buFont typeface="Wingdings"/>
              <a:buChar char="Ø"/>
            </a:pPr>
            <a:endParaRPr lang="en-US" sz="2400" dirty="0">
              <a:ea typeface="+mn-lt"/>
              <a:cs typeface="+mn-lt"/>
            </a:endParaRPr>
          </a:p>
          <a:p>
            <a:pPr marL="342900" indent="-342900">
              <a:buFont typeface="Wingdings"/>
              <a:buChar char="Ø"/>
            </a:pPr>
            <a:r>
              <a:rPr lang="en-US" sz="2400" b="1" u="sng" dirty="0">
                <a:solidFill>
                  <a:srgbClr val="000000"/>
                </a:solidFill>
                <a:ea typeface="+mn-lt"/>
                <a:cs typeface="+mn-lt"/>
              </a:rPr>
              <a:t>Data Analysis </a:t>
            </a:r>
          </a:p>
          <a:p>
            <a:r>
              <a:rPr lang="en-US" sz="2400" dirty="0">
                <a:ea typeface="+mn-lt"/>
                <a:cs typeface="+mn-lt"/>
              </a:rPr>
              <a:t>After cleaning the data, you have to do some analysis on the data. </a:t>
            </a:r>
            <a:endParaRPr lang="en-US" sz="2400">
              <a:cs typeface="Calibri"/>
            </a:endParaRPr>
          </a:p>
          <a:p>
            <a:r>
              <a:rPr lang="en-US" sz="2400" dirty="0">
                <a:ea typeface="+mn-lt"/>
                <a:cs typeface="+mn-lt"/>
              </a:rPr>
              <a:t>Do airfares change frequently? Do they move in small increments or in large jumps? Do they tend to go up or down over time? </a:t>
            </a:r>
            <a:endParaRPr lang="en-US" sz="2400">
              <a:ea typeface="+mn-lt"/>
              <a:cs typeface="+mn-lt"/>
            </a:endParaRPr>
          </a:p>
          <a:p>
            <a:r>
              <a:rPr lang="en-US" sz="2400" dirty="0">
                <a:ea typeface="+mn-lt"/>
                <a:cs typeface="+mn-lt"/>
              </a:rPr>
              <a:t>What is the best time to buy so that the consumer can save the most by taking the least risk? Does price increase as we get near to departure date? Is Indigo cheaper than Jet Airways? Are morning flights expensive? </a:t>
            </a:r>
            <a:endParaRPr lang="en-US" sz="2400" dirty="0"/>
          </a:p>
          <a:p>
            <a:endParaRPr lang="en-US" sz="2000" b="1" u="sng" dirty="0">
              <a:ea typeface="+mn-lt"/>
              <a:cs typeface="+mn-lt"/>
            </a:endParaRPr>
          </a:p>
          <a:p>
            <a:endParaRPr lang="en-US" sz="2000" dirty="0">
              <a:ea typeface="+mn-lt"/>
              <a:cs typeface="+mn-lt"/>
            </a:endParaRPr>
          </a:p>
          <a:p>
            <a:pPr marL="342900" indent="-342900">
              <a:buFont typeface="Wingdings"/>
              <a:buChar char="Ø"/>
            </a:pPr>
            <a:endParaRPr lang="en-US" sz="2000" b="1" u="sng" dirty="0">
              <a:cs typeface="Calibri"/>
            </a:endParaRPr>
          </a:p>
          <a:p>
            <a:endParaRPr lang="en-US" sz="2400" b="1" u="sng" dirty="0">
              <a:cs typeface="Calibri"/>
            </a:endParaRPr>
          </a:p>
          <a:p>
            <a:pPr algn="l"/>
            <a:endParaRPr lang="en-US" dirty="0">
              <a:cs typeface="Calibri"/>
            </a:endParaRPr>
          </a:p>
        </p:txBody>
      </p:sp>
    </p:spTree>
    <p:extLst>
      <p:ext uri="{BB962C8B-B14F-4D97-AF65-F5344CB8AC3E}">
        <p14:creationId xmlns:p14="http://schemas.microsoft.com/office/powerpoint/2010/main" val="283377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EA8F3-5612-92C5-5DC3-71B2C671C8A5}"/>
              </a:ext>
            </a:extLst>
          </p:cNvPr>
          <p:cNvSpPr>
            <a:spLocks noGrp="1"/>
          </p:cNvSpPr>
          <p:nvPr>
            <p:ph idx="1"/>
          </p:nvPr>
        </p:nvSpPr>
        <p:spPr>
          <a:xfrm>
            <a:off x="4313" y="-299"/>
            <a:ext cx="12181667" cy="6856897"/>
          </a:xfrm>
        </p:spPr>
        <p:txBody>
          <a:bodyPr vert="horz" lIns="91440" tIns="45720" rIns="91440" bIns="45720" rtlCol="0" anchor="t">
            <a:normAutofit/>
          </a:bodyPr>
          <a:lstStyle/>
          <a:p>
            <a:pPr marL="342900" indent="-342900">
              <a:lnSpc>
                <a:spcPct val="100000"/>
              </a:lnSpc>
              <a:spcBef>
                <a:spcPts val="0"/>
              </a:spcBef>
              <a:buFont typeface="Wingdings,Sans-Serif" panose="020B0604020202020204" pitchFamily="34" charset="0"/>
              <a:buChar char="Ø"/>
            </a:pPr>
            <a:r>
              <a:rPr lang="en-US" b="1" u="sng" dirty="0">
                <a:ea typeface="+mn-lt"/>
                <a:cs typeface="+mn-lt"/>
              </a:rPr>
              <a:t>Model Building Phase</a:t>
            </a:r>
            <a:endParaRPr lang="en-US" dirty="0">
              <a:ea typeface="+mn-lt"/>
              <a:cs typeface="+mn-lt"/>
            </a:endParaRPr>
          </a:p>
          <a:p>
            <a:pPr>
              <a:buNone/>
            </a:pPr>
            <a:r>
              <a:rPr lang="en-US" dirty="0">
                <a:ea typeface="+mn-lt"/>
                <a:cs typeface="+mn-lt"/>
              </a:rPr>
              <a:t>After collecting the data, you need to build a machine learning model. Before model building do all data pre-processing steps. Try different models with different hyper parameters and select the </a:t>
            </a:r>
            <a:r>
              <a:rPr lang="en-US">
                <a:ea typeface="+mn-lt"/>
                <a:cs typeface="+mn-lt"/>
              </a:rPr>
              <a:t>best model</a:t>
            </a:r>
            <a:r>
              <a:rPr lang="en-US" dirty="0">
                <a:ea typeface="+mn-lt"/>
                <a:cs typeface="+mn-lt"/>
              </a:rPr>
              <a:t>. </a:t>
            </a:r>
            <a:endParaRPr lang="en-US"/>
          </a:p>
          <a:p>
            <a:pPr>
              <a:buNone/>
            </a:pPr>
            <a:r>
              <a:rPr lang="en-US" dirty="0">
                <a:ea typeface="+mn-lt"/>
                <a:cs typeface="+mn-lt"/>
              </a:rPr>
              <a:t>Follow the complete life cycle of data science. Include all the steps like </a:t>
            </a:r>
            <a:endParaRPr lang="en-US">
              <a:ea typeface="+mn-lt"/>
              <a:cs typeface="+mn-lt"/>
            </a:endParaRPr>
          </a:p>
          <a:p>
            <a:pPr>
              <a:buNone/>
            </a:pPr>
            <a:r>
              <a:rPr lang="en-US">
                <a:ea typeface="+mn-lt"/>
                <a:cs typeface="+mn-lt"/>
              </a:rPr>
              <a:t>1. Data </a:t>
            </a:r>
            <a:r>
              <a:rPr lang="en-US" dirty="0">
                <a:ea typeface="+mn-lt"/>
                <a:cs typeface="+mn-lt"/>
              </a:rPr>
              <a:t>Cleaning </a:t>
            </a:r>
            <a:endParaRPr lang="en-US">
              <a:cs typeface="Calibri"/>
            </a:endParaRPr>
          </a:p>
          <a:p>
            <a:pPr>
              <a:buNone/>
            </a:pPr>
            <a:r>
              <a:rPr lang="en-US" dirty="0">
                <a:ea typeface="+mn-lt"/>
                <a:cs typeface="+mn-lt"/>
              </a:rPr>
              <a:t>2. Exploratory Data Analysis </a:t>
            </a:r>
            <a:endParaRPr lang="en-US"/>
          </a:p>
          <a:p>
            <a:pPr>
              <a:buNone/>
            </a:pPr>
            <a:r>
              <a:rPr lang="en-US" dirty="0">
                <a:ea typeface="+mn-lt"/>
                <a:cs typeface="+mn-lt"/>
              </a:rPr>
              <a:t>3. Data Pre-processing </a:t>
            </a:r>
            <a:endParaRPr lang="en-US">
              <a:ea typeface="+mn-lt"/>
              <a:cs typeface="+mn-lt"/>
            </a:endParaRPr>
          </a:p>
          <a:p>
            <a:pPr>
              <a:buNone/>
            </a:pPr>
            <a:r>
              <a:rPr lang="en-US">
                <a:ea typeface="+mn-lt"/>
                <a:cs typeface="+mn-lt"/>
              </a:rPr>
              <a:t>4. Model Building</a:t>
            </a:r>
          </a:p>
          <a:p>
            <a:pPr>
              <a:buNone/>
            </a:pPr>
            <a:r>
              <a:rPr lang="en-US">
                <a:ea typeface="+mn-lt"/>
                <a:cs typeface="+mn-lt"/>
              </a:rPr>
              <a:t>5. Model Evaluation </a:t>
            </a:r>
            <a:endParaRPr lang="en-US">
              <a:cs typeface="Calibri"/>
            </a:endParaRPr>
          </a:p>
          <a:p>
            <a:pPr>
              <a:buNone/>
            </a:pPr>
            <a:r>
              <a:rPr lang="en-US" dirty="0">
                <a:ea typeface="+mn-lt"/>
                <a:cs typeface="+mn-lt"/>
              </a:rPr>
              <a:t>6. Selecting the best model </a:t>
            </a:r>
            <a:endParaRPr lang="en-US"/>
          </a:p>
          <a:p>
            <a:pPr marL="0" indent="0">
              <a:lnSpc>
                <a:spcPct val="100000"/>
              </a:lnSpc>
              <a:spcBef>
                <a:spcPts val="0"/>
              </a:spcBef>
              <a:buNone/>
            </a:pPr>
            <a:endParaRPr lang="en-US" dirty="0">
              <a:cs typeface="Calibri"/>
            </a:endParaRPr>
          </a:p>
        </p:txBody>
      </p:sp>
    </p:spTree>
    <p:extLst>
      <p:ext uri="{BB962C8B-B14F-4D97-AF65-F5344CB8AC3E}">
        <p14:creationId xmlns:p14="http://schemas.microsoft.com/office/powerpoint/2010/main" val="3550438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2CE7E-5C11-4136-9EBA-C485B8101014}"/>
              </a:ext>
            </a:extLst>
          </p:cNvPr>
          <p:cNvSpPr>
            <a:spLocks noGrp="1"/>
          </p:cNvSpPr>
          <p:nvPr>
            <p:ph type="title"/>
          </p:nvPr>
        </p:nvSpPr>
        <p:spPr>
          <a:xfrm>
            <a:off x="838200" y="668377"/>
            <a:ext cx="10515600" cy="1325563"/>
          </a:xfrm>
        </p:spPr>
        <p:txBody>
          <a:bodyPr vert="horz" lIns="91440" tIns="45720" rIns="91440" bIns="45720" rtlCol="0" anchor="ctr">
            <a:normAutofit/>
          </a:bodyPr>
          <a:lstStyle/>
          <a:p>
            <a:pPr algn="ctr"/>
            <a:r>
              <a:rPr lang="en-US" b="1" u="sng" dirty="0"/>
              <a:t>Data</a:t>
            </a:r>
            <a:r>
              <a:rPr lang="en-US" b="1" u="sng" kern="1200" dirty="0">
                <a:latin typeface="+mj-lt"/>
                <a:ea typeface="+mj-ea"/>
                <a:cs typeface="+mj-cs"/>
              </a:rPr>
              <a:t> Collection Phase</a:t>
            </a:r>
            <a:endParaRPr lang="en-US" kern="1200" dirty="0">
              <a:latin typeface="+mj-lt"/>
              <a:cs typeface="Calibri Light" panose="020F0302020204030204"/>
            </a:endParaRPr>
          </a:p>
        </p:txBody>
      </p:sp>
      <p:sp>
        <p:nvSpPr>
          <p:cNvPr id="3" name="Content Placeholder 2">
            <a:extLst>
              <a:ext uri="{FF2B5EF4-FFF2-40B4-BE49-F238E27FC236}">
                <a16:creationId xmlns:a16="http://schemas.microsoft.com/office/drawing/2014/main" id="{4C34317D-C98F-492B-7E89-73324D0EF516}"/>
              </a:ext>
            </a:extLst>
          </p:cNvPr>
          <p:cNvSpPr>
            <a:spLocks noGrp="1"/>
          </p:cNvSpPr>
          <p:nvPr>
            <p:ph idx="1"/>
          </p:nvPr>
        </p:nvSpPr>
        <p:spPr>
          <a:xfrm>
            <a:off x="838200" y="2177456"/>
            <a:ext cx="5097780" cy="3795748"/>
          </a:xfrm>
        </p:spPr>
        <p:txBody>
          <a:bodyPr vert="horz" lIns="91440" tIns="45720" rIns="91440" bIns="45720" rtlCol="0">
            <a:normAutofit/>
          </a:bodyPr>
          <a:lstStyle/>
          <a:p>
            <a:pPr>
              <a:spcBef>
                <a:spcPts val="0"/>
              </a:spcBef>
            </a:pPr>
            <a:endParaRPr lang="en-US" sz="2400" b="1" u="sng"/>
          </a:p>
          <a:p>
            <a:pPr marL="285750">
              <a:spcBef>
                <a:spcPts val="0"/>
              </a:spcBef>
            </a:pPr>
            <a:endParaRPr lang="en-US" sz="2400"/>
          </a:p>
          <a:p>
            <a:pPr>
              <a:spcBef>
                <a:spcPts val="0"/>
              </a:spcBef>
            </a:pPr>
            <a:endParaRPr lang="en-US" sz="2400"/>
          </a:p>
          <a:p>
            <a:endParaRPr lang="en-US" sz="2400"/>
          </a:p>
        </p:txBody>
      </p:sp>
      <p:pic>
        <p:nvPicPr>
          <p:cNvPr id="12" name="Picture 13" descr="Graphical user interface&#10;&#10;Description automatically generated">
            <a:extLst>
              <a:ext uri="{FF2B5EF4-FFF2-40B4-BE49-F238E27FC236}">
                <a16:creationId xmlns:a16="http://schemas.microsoft.com/office/drawing/2014/main" id="{801A62B1-8C7F-59FC-FEEB-5C8101BCB090}"/>
              </a:ext>
            </a:extLst>
          </p:cNvPr>
          <p:cNvPicPr>
            <a:picLocks noChangeAspect="1"/>
          </p:cNvPicPr>
          <p:nvPr/>
        </p:nvPicPr>
        <p:blipFill>
          <a:blip r:embed="rId2"/>
          <a:stretch>
            <a:fillRect/>
          </a:stretch>
        </p:blipFill>
        <p:spPr>
          <a:xfrm>
            <a:off x="1062487" y="2011033"/>
            <a:ext cx="3209025" cy="2002046"/>
          </a:xfrm>
          <a:prstGeom prst="rect">
            <a:avLst/>
          </a:prstGeom>
        </p:spPr>
      </p:pic>
      <p:graphicFrame>
        <p:nvGraphicFramePr>
          <p:cNvPr id="21" name="TextBox 3">
            <a:extLst>
              <a:ext uri="{FF2B5EF4-FFF2-40B4-BE49-F238E27FC236}">
                <a16:creationId xmlns:a16="http://schemas.microsoft.com/office/drawing/2014/main" id="{788FA98A-9A21-891F-CF8C-1981F88711F7}"/>
              </a:ext>
            </a:extLst>
          </p:cNvPr>
          <p:cNvGraphicFramePr/>
          <p:nvPr>
            <p:extLst>
              <p:ext uri="{D42A27DB-BD31-4B8C-83A1-F6EECF244321}">
                <p14:modId xmlns:p14="http://schemas.microsoft.com/office/powerpoint/2010/main" val="1570577168"/>
              </p:ext>
            </p:extLst>
          </p:nvPr>
        </p:nvGraphicFramePr>
        <p:xfrm>
          <a:off x="5422133" y="2004927"/>
          <a:ext cx="5097780" cy="3795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5" descr="Graphical user interface, table&#10;&#10;Description automatically generated">
            <a:extLst>
              <a:ext uri="{FF2B5EF4-FFF2-40B4-BE49-F238E27FC236}">
                <a16:creationId xmlns:a16="http://schemas.microsoft.com/office/drawing/2014/main" id="{C5293ABA-093E-54F4-27AB-3C909A6D1347}"/>
              </a:ext>
            </a:extLst>
          </p:cNvPr>
          <p:cNvPicPr>
            <a:picLocks noChangeAspect="1"/>
          </p:cNvPicPr>
          <p:nvPr/>
        </p:nvPicPr>
        <p:blipFill>
          <a:blip r:embed="rId8"/>
          <a:stretch>
            <a:fillRect/>
          </a:stretch>
        </p:blipFill>
        <p:spPr>
          <a:xfrm>
            <a:off x="1058174" y="4268278"/>
            <a:ext cx="3217652" cy="2045178"/>
          </a:xfrm>
          <a:prstGeom prst="rect">
            <a:avLst/>
          </a:prstGeom>
        </p:spPr>
      </p:pic>
    </p:spTree>
    <p:extLst>
      <p:ext uri="{BB962C8B-B14F-4D97-AF65-F5344CB8AC3E}">
        <p14:creationId xmlns:p14="http://schemas.microsoft.com/office/powerpoint/2010/main" val="3414434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0622E-B7B5-3A93-DFC7-C163EE026EE8}"/>
              </a:ext>
            </a:extLst>
          </p:cNvPr>
          <p:cNvSpPr>
            <a:spLocks noGrp="1"/>
          </p:cNvSpPr>
          <p:nvPr>
            <p:ph type="title"/>
          </p:nvPr>
        </p:nvSpPr>
        <p:spPr>
          <a:xfrm>
            <a:off x="838198" y="547815"/>
            <a:ext cx="10084241" cy="1162935"/>
          </a:xfrm>
        </p:spPr>
        <p:txBody>
          <a:bodyPr>
            <a:normAutofit/>
          </a:bodyPr>
          <a:lstStyle/>
          <a:p>
            <a:pPr algn="ctr"/>
            <a:r>
              <a:rPr lang="en-US" sz="4000" b="1" u="sng" dirty="0">
                <a:ea typeface="+mj-lt"/>
                <a:cs typeface="+mj-lt"/>
              </a:rPr>
              <a:t>Collected data using Selenium.</a:t>
            </a:r>
            <a:endParaRPr lang="en-US" sz="4000" dirty="0">
              <a:cs typeface="Calibri Light" panose="020F0302020204030204"/>
            </a:endParaRPr>
          </a:p>
        </p:txBody>
      </p:sp>
      <p:sp>
        <p:nvSpPr>
          <p:cNvPr id="3" name="Content Placeholder 2">
            <a:extLst>
              <a:ext uri="{FF2B5EF4-FFF2-40B4-BE49-F238E27FC236}">
                <a16:creationId xmlns:a16="http://schemas.microsoft.com/office/drawing/2014/main" id="{0127F8A6-78CB-E398-36CD-227A6D9BC09C}"/>
              </a:ext>
            </a:extLst>
          </p:cNvPr>
          <p:cNvSpPr>
            <a:spLocks noGrp="1"/>
          </p:cNvSpPr>
          <p:nvPr>
            <p:ph idx="1"/>
          </p:nvPr>
        </p:nvSpPr>
        <p:spPr>
          <a:xfrm>
            <a:off x="5884695" y="-70411"/>
            <a:ext cx="5178960" cy="1680519"/>
          </a:xfrm>
        </p:spPr>
        <p:txBody>
          <a:bodyPr vert="horz" lIns="91440" tIns="45720" rIns="91440" bIns="45720" rtlCol="0" anchor="ctr">
            <a:normAutofit/>
          </a:bodyPr>
          <a:lstStyle/>
          <a:p>
            <a:endParaRPr lang="en-US" sz="2000">
              <a:cs typeface="Calibri"/>
            </a:endParaRPr>
          </a:p>
          <a:p>
            <a:pPr marL="0" indent="0">
              <a:buNone/>
            </a:pPr>
            <a:endParaRPr lang="en-US" sz="2000">
              <a:cs typeface="Calibri"/>
            </a:endParaRPr>
          </a:p>
        </p:txBody>
      </p:sp>
      <p:pic>
        <p:nvPicPr>
          <p:cNvPr id="6" name="Picture 6" descr="Text, email&#10;&#10;Description automatically generated">
            <a:extLst>
              <a:ext uri="{FF2B5EF4-FFF2-40B4-BE49-F238E27FC236}">
                <a16:creationId xmlns:a16="http://schemas.microsoft.com/office/drawing/2014/main" id="{53B13351-422C-9262-481B-3D954BE06238}"/>
              </a:ext>
            </a:extLst>
          </p:cNvPr>
          <p:cNvPicPr>
            <a:picLocks noChangeAspect="1"/>
          </p:cNvPicPr>
          <p:nvPr/>
        </p:nvPicPr>
        <p:blipFill>
          <a:blip r:embed="rId2"/>
          <a:stretch>
            <a:fillRect/>
          </a:stretch>
        </p:blipFill>
        <p:spPr>
          <a:xfrm>
            <a:off x="148086" y="2461469"/>
            <a:ext cx="5799788" cy="3632055"/>
          </a:xfrm>
          <a:prstGeom prst="rect">
            <a:avLst/>
          </a:prstGeom>
        </p:spPr>
      </p:pic>
      <p:pic>
        <p:nvPicPr>
          <p:cNvPr id="5" name="Picture 5" descr="Text, email&#10;&#10;Description automatically generated">
            <a:extLst>
              <a:ext uri="{FF2B5EF4-FFF2-40B4-BE49-F238E27FC236}">
                <a16:creationId xmlns:a16="http://schemas.microsoft.com/office/drawing/2014/main" id="{98A2A008-128E-316C-A013-F96306A66EDC}"/>
              </a:ext>
            </a:extLst>
          </p:cNvPr>
          <p:cNvPicPr>
            <a:picLocks noChangeAspect="1"/>
          </p:cNvPicPr>
          <p:nvPr/>
        </p:nvPicPr>
        <p:blipFill>
          <a:blip r:embed="rId3"/>
          <a:stretch>
            <a:fillRect/>
          </a:stretch>
        </p:blipFill>
        <p:spPr>
          <a:xfrm>
            <a:off x="6097752" y="2461469"/>
            <a:ext cx="5828543" cy="3632055"/>
          </a:xfrm>
          <a:prstGeom prst="rect">
            <a:avLst/>
          </a:prstGeom>
        </p:spPr>
      </p:pic>
    </p:spTree>
    <p:extLst>
      <p:ext uri="{BB962C8B-B14F-4D97-AF65-F5344CB8AC3E}">
        <p14:creationId xmlns:p14="http://schemas.microsoft.com/office/powerpoint/2010/main" val="163460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7D79FFDE-3718-4C62-4FFD-39950B17E1EE}"/>
              </a:ext>
            </a:extLst>
          </p:cNvPr>
          <p:cNvPicPr>
            <a:picLocks noChangeAspect="1"/>
          </p:cNvPicPr>
          <p:nvPr/>
        </p:nvPicPr>
        <p:blipFill rotWithShape="1">
          <a:blip r:embed="rId2"/>
          <a:srcRect t="13626" b="13626"/>
          <a:stretch/>
        </p:blipFill>
        <p:spPr>
          <a:xfrm>
            <a:off x="20" y="10"/>
            <a:ext cx="12191980" cy="6857990"/>
          </a:xfrm>
          <a:prstGeom prst="rect">
            <a:avLst/>
          </a:prstGeom>
        </p:spPr>
      </p:pic>
      <p:sp>
        <p:nvSpPr>
          <p:cNvPr id="36"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937A929E-59E6-78A5-3791-02D82C966F04}"/>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u="sng" dirty="0"/>
              <a:t>DataFrame/ CSV file</a:t>
            </a:r>
          </a:p>
        </p:txBody>
      </p:sp>
      <p:sp>
        <p:nvSpPr>
          <p:cNvPr id="31" name="Content Placeholder 22">
            <a:extLst>
              <a:ext uri="{FF2B5EF4-FFF2-40B4-BE49-F238E27FC236}">
                <a16:creationId xmlns:a16="http://schemas.microsoft.com/office/drawing/2014/main" id="{4A7616B1-4F60-A9F2-00FD-1DD313FD2F4D}"/>
              </a:ext>
            </a:extLst>
          </p:cNvPr>
          <p:cNvSpPr>
            <a:spLocks noGrp="1"/>
          </p:cNvSpPr>
          <p:nvPr>
            <p:ph idx="1"/>
          </p:nvPr>
        </p:nvSpPr>
        <p:spPr>
          <a:xfrm>
            <a:off x="7782910" y="5242675"/>
            <a:ext cx="4330262" cy="683284"/>
          </a:xfrm>
        </p:spPr>
        <p:txBody>
          <a:bodyPr vert="horz" lIns="91440" tIns="45720" rIns="91440" bIns="45720" rtlCol="0" anchor="t">
            <a:normAutofit/>
          </a:bodyPr>
          <a:lstStyle/>
          <a:p>
            <a:pPr marL="0" indent="0" algn="ctr">
              <a:buNone/>
            </a:pPr>
            <a:r>
              <a:rPr lang="en-US" sz="2000" dirty="0"/>
              <a:t>Edited csv file in MS Excel and using Python Pandas</a:t>
            </a:r>
          </a:p>
          <a:p>
            <a:pPr marL="0" indent="0" algn="ctr">
              <a:buNone/>
            </a:pPr>
            <a:endParaRPr lang="en-US" sz="2000" dirty="0">
              <a:cs typeface="Calibri"/>
            </a:endParaRPr>
          </a:p>
        </p:txBody>
      </p:sp>
      <p:cxnSp>
        <p:nvCxnSpPr>
          <p:cNvPr id="38" name="Straight Connector 37">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61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text, application, table&#10;&#10;Description automatically generated">
            <a:extLst>
              <a:ext uri="{FF2B5EF4-FFF2-40B4-BE49-F238E27FC236}">
                <a16:creationId xmlns:a16="http://schemas.microsoft.com/office/drawing/2014/main" id="{05A27279-7539-DAD2-593E-262C6EDDA170}"/>
              </a:ext>
            </a:extLst>
          </p:cNvPr>
          <p:cNvPicPr>
            <a:picLocks noChangeAspect="1"/>
          </p:cNvPicPr>
          <p:nvPr/>
        </p:nvPicPr>
        <p:blipFill rotWithShape="1">
          <a:blip r:embed="rId2"/>
          <a:srcRect t="4747" b="4747"/>
          <a:stretch/>
        </p:blipFill>
        <p:spPr>
          <a:xfrm>
            <a:off x="20" y="10"/>
            <a:ext cx="12191980" cy="6857990"/>
          </a:xfrm>
          <a:prstGeom prst="rect">
            <a:avLst/>
          </a:prstGeom>
        </p:spPr>
      </p:pic>
      <p:sp>
        <p:nvSpPr>
          <p:cNvPr id="4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F7EA8730-211B-4DDD-9C86-9C237308CF03}"/>
              </a:ext>
            </a:extLst>
          </p:cNvPr>
          <p:cNvSpPr>
            <a:spLocks noGrp="1"/>
          </p:cNvSpPr>
          <p:nvPr>
            <p:ph type="title"/>
          </p:nvPr>
        </p:nvSpPr>
        <p:spPr>
          <a:xfrm>
            <a:off x="8022021" y="3231931"/>
            <a:ext cx="3852041" cy="1834056"/>
          </a:xfrm>
          <a:prstGeom prst="rect">
            <a:avLst/>
          </a:prstGeom>
        </p:spPr>
        <p:txBody>
          <a:bodyPr vert="horz" lIns="91440" tIns="45720" rIns="91440" bIns="45720" rtlCol="0" anchor="b">
            <a:normAutofit/>
          </a:bodyPr>
          <a:lstStyle/>
          <a:p>
            <a:pPr algn="ctr"/>
            <a:r>
              <a:rPr lang="en-US" sz="4000" b="1" u="sng"/>
              <a:t>Model Building Phase</a:t>
            </a:r>
            <a:endParaRPr lang="en-US" sz="4000"/>
          </a:p>
        </p:txBody>
      </p:sp>
      <p:cxnSp>
        <p:nvCxnSpPr>
          <p:cNvPr id="43" name="Straight Connector 4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76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FD17B-CDFD-2606-699F-E7EA02BFDAEE}"/>
              </a:ext>
            </a:extLst>
          </p:cNvPr>
          <p:cNvSpPr>
            <a:spLocks noGrp="1"/>
          </p:cNvSpPr>
          <p:nvPr>
            <p:ph type="title"/>
          </p:nvPr>
        </p:nvSpPr>
        <p:spPr/>
        <p:txBody>
          <a:bodyPr/>
          <a:lstStyle/>
          <a:p>
            <a:r>
              <a:rPr lang="en-US" dirty="0">
                <a:cs typeface="Calibri Light"/>
              </a:rPr>
              <a:t>EDA</a:t>
            </a:r>
            <a:endParaRPr lang="en-US" dirty="0"/>
          </a:p>
        </p:txBody>
      </p:sp>
      <p:graphicFrame>
        <p:nvGraphicFramePr>
          <p:cNvPr id="7" name="Content Placeholder 2">
            <a:extLst>
              <a:ext uri="{FF2B5EF4-FFF2-40B4-BE49-F238E27FC236}">
                <a16:creationId xmlns:a16="http://schemas.microsoft.com/office/drawing/2014/main" id="{A0C06F53-A46A-1E1A-4CA0-5F849985184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67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18B47EC-880C-488C-A09F-1082C7675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 y="0"/>
            <a:ext cx="121928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7">
            <a:extLst>
              <a:ext uri="{FF2B5EF4-FFF2-40B4-BE49-F238E27FC236}">
                <a16:creationId xmlns:a16="http://schemas.microsoft.com/office/drawing/2014/main" id="{44BF5144-F7BD-4540-9CFD-700A8426D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 y="1466224"/>
            <a:ext cx="5439902" cy="3925553"/>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C11BF-85F7-72EC-60A1-E4EF4978DA2E}"/>
              </a:ext>
            </a:extLst>
          </p:cNvPr>
          <p:cNvSpPr>
            <a:spLocks noGrp="1"/>
          </p:cNvSpPr>
          <p:nvPr>
            <p:ph type="title"/>
          </p:nvPr>
        </p:nvSpPr>
        <p:spPr>
          <a:xfrm>
            <a:off x="483782" y="1950856"/>
            <a:ext cx="3261741" cy="2956289"/>
          </a:xfrm>
        </p:spPr>
        <p:txBody>
          <a:bodyPr vert="horz" lIns="91440" tIns="45720" rIns="91440" bIns="45720" rtlCol="0" anchor="ctr">
            <a:normAutofit/>
          </a:bodyPr>
          <a:lstStyle/>
          <a:p>
            <a:r>
              <a:rPr lang="en-US" sz="4000" b="1" u="sng" kern="1200">
                <a:solidFill>
                  <a:srgbClr val="FFFFFF"/>
                </a:solidFill>
                <a:latin typeface="+mj-lt"/>
                <a:ea typeface="+mj-ea"/>
                <a:cs typeface="+mj-cs"/>
              </a:rPr>
              <a:t>Descriptive Statistic:</a:t>
            </a:r>
          </a:p>
        </p:txBody>
      </p:sp>
      <p:pic>
        <p:nvPicPr>
          <p:cNvPr id="5" name="Picture 5" descr="Table&#10;&#10;Description automatically generated">
            <a:extLst>
              <a:ext uri="{FF2B5EF4-FFF2-40B4-BE49-F238E27FC236}">
                <a16:creationId xmlns:a16="http://schemas.microsoft.com/office/drawing/2014/main" id="{45F02136-E706-4B4E-F1AE-A3D8F190C253}"/>
              </a:ext>
            </a:extLst>
          </p:cNvPr>
          <p:cNvPicPr>
            <a:picLocks noChangeAspect="1"/>
          </p:cNvPicPr>
          <p:nvPr/>
        </p:nvPicPr>
        <p:blipFill>
          <a:blip r:embed="rId2"/>
          <a:stretch>
            <a:fillRect/>
          </a:stretch>
        </p:blipFill>
        <p:spPr>
          <a:xfrm>
            <a:off x="7211044" y="641786"/>
            <a:ext cx="3208963" cy="5574428"/>
          </a:xfrm>
          <a:prstGeom prst="rect">
            <a:avLst/>
          </a:prstGeom>
        </p:spPr>
      </p:pic>
    </p:spTree>
    <p:extLst>
      <p:ext uri="{BB962C8B-B14F-4D97-AF65-F5344CB8AC3E}">
        <p14:creationId xmlns:p14="http://schemas.microsoft.com/office/powerpoint/2010/main" val="23414487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Flight price prediction</vt:lpstr>
      <vt:lpstr>PowerPoint Presentation</vt:lpstr>
      <vt:lpstr>PowerPoint Presentation</vt:lpstr>
      <vt:lpstr>Data Collection Phase</vt:lpstr>
      <vt:lpstr>Collected data using Selenium.</vt:lpstr>
      <vt:lpstr>DataFrame/ CSV file</vt:lpstr>
      <vt:lpstr>Model Building Phase</vt:lpstr>
      <vt:lpstr>EDA</vt:lpstr>
      <vt:lpstr>Descriptive Statistic:</vt:lpstr>
      <vt:lpstr>Visualization</vt:lpstr>
      <vt:lpstr>- Bivariate Analysis.</vt:lpstr>
      <vt:lpstr>Normal Distribution</vt:lpstr>
      <vt:lpstr>Outliers</vt:lpstr>
      <vt:lpstr>Correlation</vt:lpstr>
      <vt:lpstr>Correlation with Target Column.</vt:lpstr>
      <vt:lpstr>Final Dataset</vt:lpstr>
      <vt:lpstr>Best Model, Parameters &amp; Score:</vt:lpstr>
      <vt:lpstr>Hyperparameter Tuning &amp; Best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1332</cp:revision>
  <dcterms:created xsi:type="dcterms:W3CDTF">2022-08-19T21:28:11Z</dcterms:created>
  <dcterms:modified xsi:type="dcterms:W3CDTF">2022-09-28T16:27:37Z</dcterms:modified>
</cp:coreProperties>
</file>