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hcrWOrU/dQnDm2n7YG3D9Qjv8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9a6f7844b2_0_6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19a6f7844b2_0_6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19a6f7844b2_0_61"/>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19a6f7844b2_0_61"/>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19a6f7844b2_0_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19a6f7844b2_0_10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9a6f7844b2_0_103"/>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9a6f7844b2_0_103"/>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g19a6f7844b2_0_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19a6f7844b2_0_1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19a6f7844b2_0_1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g19a6f7844b2_0_1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1" name="Google Shape;61;g19a6f7844b2_0_1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19a6f7844b2_0_1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9a6f7844b2_0_1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19a6f7844b2_0_67"/>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19a6f7844b2_0_67"/>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19a6f7844b2_0_67"/>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19a6f7844b2_0_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9a6f7844b2_0_7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9a6f7844b2_0_7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19a6f7844b2_0_72"/>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9a6f7844b2_0_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9a6f7844b2_0_7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19a6f7844b2_0_77"/>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9a6f7844b2_0_77"/>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9a6f7844b2_0_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9a6f7844b2_0_8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19a6f7844b2_0_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9a6f7844b2_0_8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19a6f7844b2_0_85"/>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19a6f7844b2_0_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19a6f7844b2_0_8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9a6f7844b2_0_89"/>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19a6f7844b2_0_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9a6f7844b2_0_93"/>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19a6f7844b2_0_9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19a6f7844b2_0_93"/>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19a6f7844b2_0_93"/>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19a6f7844b2_0_9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g19a6f7844b2_0_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19a6f7844b2_0_100"/>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19a6f7844b2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19a6f7844b2_0_57"/>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19a6f7844b2_0_57"/>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19a6f7844b2_0_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
          <p:cNvSpPr/>
          <p:nvPr/>
        </p:nvSpPr>
        <p:spPr>
          <a:xfrm>
            <a:off x="0" y="-1067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1"/>
          <p:cNvSpPr txBox="1"/>
          <p:nvPr>
            <p:ph type="ctrTitle"/>
          </p:nvPr>
        </p:nvSpPr>
        <p:spPr>
          <a:xfrm>
            <a:off x="204955" y="157346"/>
            <a:ext cx="10550100" cy="118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800" u="sng"/>
              <a:t>EMAIL SPAM CLASSIFICATION</a:t>
            </a:r>
            <a:endParaRPr b="1" sz="4800" u="sng"/>
          </a:p>
          <a:p>
            <a:pPr indent="0" lvl="0" marL="0" rtl="0" algn="l">
              <a:lnSpc>
                <a:spcPct val="90000"/>
              </a:lnSpc>
              <a:spcBef>
                <a:spcPts val="0"/>
              </a:spcBef>
              <a:spcAft>
                <a:spcPts val="0"/>
              </a:spcAft>
              <a:buClr>
                <a:schemeClr val="dk1"/>
              </a:buClr>
              <a:buSzPct val="100000"/>
              <a:buFont typeface="Calibri"/>
              <a:buNone/>
            </a:pPr>
            <a:r>
              <a:t/>
            </a:r>
            <a:endParaRPr b="1" sz="4800" u="sng"/>
          </a:p>
        </p:txBody>
      </p:sp>
      <p:cxnSp>
        <p:nvCxnSpPr>
          <p:cNvPr id="70" name="Google Shape;70;p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71" name="Google Shape;71;p1"/>
          <p:cNvSpPr txBox="1"/>
          <p:nvPr>
            <p:ph idx="1" type="subTitle"/>
          </p:nvPr>
        </p:nvSpPr>
        <p:spPr>
          <a:xfrm>
            <a:off x="204951" y="1518666"/>
            <a:ext cx="11441400" cy="48564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n-US" sz="2100" u="sng"/>
              <a:t>Spam Filtering:</a:t>
            </a:r>
            <a:endParaRPr sz="2100" u="sng"/>
          </a:p>
          <a:p>
            <a:pPr indent="0" lvl="0" marL="0" rtl="0" algn="l">
              <a:lnSpc>
                <a:spcPct val="107916"/>
              </a:lnSpc>
              <a:spcBef>
                <a:spcPts val="800"/>
              </a:spcBef>
              <a:spcAft>
                <a:spcPts val="0"/>
              </a:spcAft>
              <a:buClr>
                <a:schemeClr val="dk1"/>
              </a:buClr>
              <a:buSzPts val="1100"/>
              <a:buFont typeface="Arial"/>
              <a:buNone/>
            </a:pPr>
            <a:r>
              <a:rPr lang="en-US" sz="2100"/>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endParaRPr sz="2100"/>
          </a:p>
          <a:p>
            <a:pPr indent="0" lvl="0" marL="0" rtl="0" algn="l">
              <a:lnSpc>
                <a:spcPct val="107916"/>
              </a:lnSpc>
              <a:spcBef>
                <a:spcPts val="800"/>
              </a:spcBef>
              <a:spcAft>
                <a:spcPts val="0"/>
              </a:spcAft>
              <a:buNone/>
            </a:pPr>
            <a:r>
              <a:rPr lang="en-US" sz="2100"/>
              <a:t>The SMS Spam Collection is a set of SMS tagged messages that have been collected for SMS Spam research. It contains one set of SMS messages in English of 5,574 messages, tagged according to ham (legitimate) or spam.</a:t>
            </a:r>
            <a:endParaRPr sz="2000">
              <a:solidFill>
                <a:schemeClr val="dk1"/>
              </a:solidFill>
            </a:endParaRPr>
          </a:p>
          <a:p>
            <a:pPr indent="88900" lvl="0" marL="0" rtl="0" algn="l">
              <a:lnSpc>
                <a:spcPct val="90000"/>
              </a:lnSpc>
              <a:spcBef>
                <a:spcPts val="1000"/>
              </a:spcBef>
              <a:spcAft>
                <a:spcPts val="0"/>
              </a:spcAft>
              <a:buClr>
                <a:schemeClr val="dk1"/>
              </a:buClr>
              <a:buSzPts val="1400"/>
              <a:buFont typeface="Arial"/>
              <a:buNone/>
            </a:pPr>
            <a:r>
              <a:t/>
            </a:r>
            <a:endParaRPr sz="2000">
              <a:solidFill>
                <a:schemeClr val="dk1"/>
              </a:solidFill>
            </a:endParaRPr>
          </a:p>
        </p:txBody>
      </p:sp>
      <p:grpSp>
        <p:nvGrpSpPr>
          <p:cNvPr id="72" name="Google Shape;72;p1"/>
          <p:cNvGrpSpPr/>
          <p:nvPr/>
        </p:nvGrpSpPr>
        <p:grpSpPr>
          <a:xfrm>
            <a:off x="11388224" y="2325422"/>
            <a:ext cx="465458" cy="872153"/>
            <a:chOff x="11388224" y="2325422"/>
            <a:chExt cx="465458" cy="872153"/>
          </a:xfrm>
        </p:grpSpPr>
        <p:sp>
          <p:nvSpPr>
            <p:cNvPr id="73" name="Google Shape;73;p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76" name="Google Shape;76;p1"/>
          <p:cNvPicPr preferRelativeResize="0"/>
          <p:nvPr/>
        </p:nvPicPr>
        <p:blipFill rotWithShape="1">
          <a:blip r:embed="rId3">
            <a:alphaModFix/>
          </a:blip>
          <a:srcRect b="14868" l="0" r="0" t="14861"/>
          <a:stretch/>
        </p:blipFill>
        <p:spPr>
          <a:xfrm>
            <a:off x="10666577" y="157339"/>
            <a:ext cx="1434860" cy="9949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pic>
        <p:nvPicPr>
          <p:cNvPr id="184" name="Google Shape;184;p10"/>
          <p:cNvPicPr preferRelativeResize="0"/>
          <p:nvPr>
            <p:ph idx="1" type="body"/>
          </p:nvPr>
        </p:nvPicPr>
        <p:blipFill rotWithShape="1">
          <a:blip r:embed="rId3">
            <a:alphaModFix/>
          </a:blip>
          <a:srcRect b="8374" l="0" r="0" t="8374"/>
          <a:stretch/>
        </p:blipFill>
        <p:spPr>
          <a:xfrm>
            <a:off x="20" y="10"/>
            <a:ext cx="12192000" cy="6858000"/>
          </a:xfrm>
          <a:prstGeom prst="rect">
            <a:avLst/>
          </a:prstGeom>
          <a:noFill/>
          <a:ln>
            <a:noFill/>
          </a:ln>
        </p:spPr>
      </p:pic>
      <p:sp>
        <p:nvSpPr>
          <p:cNvPr id="185" name="Google Shape;185;p10"/>
          <p:cNvSpPr/>
          <p:nvPr/>
        </p:nvSpPr>
        <p:spPr>
          <a:xfrm>
            <a:off x="0" y="5320142"/>
            <a:ext cx="12192000" cy="736551"/>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0"/>
          <p:cNvSpPr txBox="1"/>
          <p:nvPr>
            <p:ph type="title"/>
          </p:nvPr>
        </p:nvSpPr>
        <p:spPr>
          <a:xfrm>
            <a:off x="523875" y="5317240"/>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600"/>
              <a:buFont typeface="Calibri"/>
              <a:buNone/>
            </a:pPr>
            <a:r>
              <a:rPr b="1" lang="en-US" sz="3600" u="sng">
                <a:solidFill>
                  <a:srgbClr val="262626"/>
                </a:solidFill>
              </a:rPr>
              <a:t>Word Cloud</a:t>
            </a:r>
            <a:endParaRPr/>
          </a:p>
        </p:txBody>
      </p:sp>
      <p:cxnSp>
        <p:nvCxnSpPr>
          <p:cNvPr id="187" name="Google Shape;187;p10"/>
          <p:cNvCxnSpPr/>
          <p:nvPr/>
        </p:nvCxnSpPr>
        <p:spPr>
          <a:xfrm>
            <a:off x="0" y="5241983"/>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cxnSp>
        <p:nvCxnSpPr>
          <p:cNvPr id="188" name="Google Shape;188;p10"/>
          <p:cNvCxnSpPr/>
          <p:nvPr/>
        </p:nvCxnSpPr>
        <p:spPr>
          <a:xfrm>
            <a:off x="0" y="6134852"/>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3"/>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b="1" lang="en-US" sz="5200" u="sng">
                <a:solidFill>
                  <a:schemeClr val="dk1"/>
                </a:solidFill>
                <a:latin typeface="Calibri"/>
                <a:ea typeface="Calibri"/>
                <a:cs typeface="Calibri"/>
                <a:sym typeface="Calibri"/>
              </a:rPr>
              <a:t>Final Dataset</a:t>
            </a:r>
            <a:endParaRPr/>
          </a:p>
        </p:txBody>
      </p:sp>
      <p:pic>
        <p:nvPicPr>
          <p:cNvPr id="195" name="Google Shape;195;p13"/>
          <p:cNvPicPr preferRelativeResize="0"/>
          <p:nvPr/>
        </p:nvPicPr>
        <p:blipFill rotWithShape="1">
          <a:blip r:embed="rId3">
            <a:alphaModFix/>
          </a:blip>
          <a:srcRect b="7200" l="-1390" r="1390" t="-7200"/>
          <a:stretch/>
        </p:blipFill>
        <p:spPr>
          <a:xfrm>
            <a:off x="2653575" y="1133075"/>
            <a:ext cx="5957350" cy="494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cxnSp>
        <p:nvCxnSpPr>
          <p:cNvPr id="200" name="Google Shape;200;p14"/>
          <p:cNvCxnSpPr/>
          <p:nvPr/>
        </p:nvCxnSpPr>
        <p:spPr>
          <a:xfrm>
            <a:off x="0" y="272357"/>
            <a:ext cx="12188824" cy="0"/>
          </a:xfrm>
          <a:prstGeom prst="straightConnector1">
            <a:avLst/>
          </a:prstGeom>
          <a:noFill/>
          <a:ln cap="flat" cmpd="sng" w="50800">
            <a:solidFill>
              <a:srgbClr val="3F3F3F"/>
            </a:solidFill>
            <a:prstDash val="solid"/>
            <a:miter lim="800000"/>
            <a:headEnd len="sm" w="sm" type="none"/>
            <a:tailEnd len="sm" w="sm" type="none"/>
          </a:ln>
        </p:spPr>
      </p:cxnSp>
      <p:sp>
        <p:nvSpPr>
          <p:cNvPr id="201" name="Google Shape;201;p14"/>
          <p:cNvSpPr/>
          <p:nvPr/>
        </p:nvSpPr>
        <p:spPr>
          <a:xfrm>
            <a:off x="0" y="368596"/>
            <a:ext cx="12192000" cy="1735555"/>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4"/>
          <p:cNvSpPr txBox="1"/>
          <p:nvPr>
            <p:ph type="title"/>
          </p:nvPr>
        </p:nvSpPr>
        <p:spPr>
          <a:xfrm>
            <a:off x="526073" y="489439"/>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Calibri"/>
              <a:buNone/>
            </a:pPr>
            <a:r>
              <a:rPr b="1" lang="en-US" sz="3000" u="sng">
                <a:solidFill>
                  <a:schemeClr val="lt1"/>
                </a:solidFill>
                <a:latin typeface="Calibri"/>
                <a:ea typeface="Calibri"/>
                <a:cs typeface="Calibri"/>
                <a:sym typeface="Calibri"/>
              </a:rPr>
              <a:t>Encoding</a:t>
            </a:r>
            <a:br>
              <a:rPr b="1" lang="en-US" sz="3000" u="sng">
                <a:solidFill>
                  <a:schemeClr val="lt1"/>
                </a:solidFill>
                <a:latin typeface="Calibri"/>
                <a:ea typeface="Calibri"/>
                <a:cs typeface="Calibri"/>
                <a:sym typeface="Calibri"/>
              </a:rPr>
            </a:br>
            <a:r>
              <a:rPr b="1" lang="en-US" sz="3000" u="sng">
                <a:solidFill>
                  <a:schemeClr val="lt1"/>
                </a:solidFill>
                <a:latin typeface="Calibri"/>
                <a:ea typeface="Calibri"/>
                <a:cs typeface="Calibri"/>
                <a:sym typeface="Calibri"/>
              </a:rPr>
              <a:t>TF-IDF Vectorizer</a:t>
            </a:r>
            <a:endParaRPr b="1" sz="3000">
              <a:solidFill>
                <a:schemeClr val="lt1"/>
              </a:solidFill>
              <a:latin typeface="Calibri"/>
              <a:ea typeface="Calibri"/>
              <a:cs typeface="Calibri"/>
              <a:sym typeface="Calibri"/>
            </a:endParaRPr>
          </a:p>
        </p:txBody>
      </p:sp>
      <p:cxnSp>
        <p:nvCxnSpPr>
          <p:cNvPr id="203" name="Google Shape;203;p14"/>
          <p:cNvCxnSpPr/>
          <p:nvPr/>
        </p:nvCxnSpPr>
        <p:spPr>
          <a:xfrm>
            <a:off x="4724400" y="1479733"/>
            <a:ext cx="2743200" cy="0"/>
          </a:xfrm>
          <a:prstGeom prst="straightConnector1">
            <a:avLst/>
          </a:prstGeom>
          <a:noFill/>
          <a:ln cap="flat" cmpd="sng" w="19050">
            <a:solidFill>
              <a:schemeClr val="lt1">
                <a:alpha val="74901"/>
              </a:schemeClr>
            </a:solidFill>
            <a:prstDash val="solid"/>
            <a:miter lim="800000"/>
            <a:headEnd len="sm" w="sm" type="none"/>
            <a:tailEnd len="sm" w="sm" type="none"/>
          </a:ln>
        </p:spPr>
      </p:cxnSp>
      <p:cxnSp>
        <p:nvCxnSpPr>
          <p:cNvPr id="204" name="Google Shape;204;p14"/>
          <p:cNvCxnSpPr/>
          <p:nvPr/>
        </p:nvCxnSpPr>
        <p:spPr>
          <a:xfrm>
            <a:off x="0" y="2201402"/>
            <a:ext cx="12188824" cy="0"/>
          </a:xfrm>
          <a:prstGeom prst="straightConnector1">
            <a:avLst/>
          </a:prstGeom>
          <a:noFill/>
          <a:ln cap="flat" cmpd="sng" w="50800">
            <a:solidFill>
              <a:srgbClr val="3F3F3F"/>
            </a:solidFill>
            <a:prstDash val="solid"/>
            <a:miter lim="800000"/>
            <a:headEnd len="sm" w="sm" type="none"/>
            <a:tailEnd len="sm" w="sm" type="none"/>
          </a:ln>
        </p:spPr>
      </p:cxnSp>
      <p:pic>
        <p:nvPicPr>
          <p:cNvPr id="205" name="Google Shape;205;p14"/>
          <p:cNvPicPr preferRelativeResize="0"/>
          <p:nvPr/>
        </p:nvPicPr>
        <p:blipFill>
          <a:blip r:embed="rId3">
            <a:alphaModFix/>
          </a:blip>
          <a:stretch>
            <a:fillRect/>
          </a:stretch>
        </p:blipFill>
        <p:spPr>
          <a:xfrm>
            <a:off x="500038" y="2600649"/>
            <a:ext cx="11191925" cy="340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5"/>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5"/>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3400"/>
              <a:buFont typeface="Calibri"/>
              <a:buNone/>
            </a:pPr>
            <a:r>
              <a:rPr b="1" lang="en-US" sz="3400" u="sng">
                <a:solidFill>
                  <a:srgbClr val="FFFFFF"/>
                </a:solidFill>
                <a:latin typeface="Calibri"/>
                <a:ea typeface="Calibri"/>
                <a:cs typeface="Calibri"/>
                <a:sym typeface="Calibri"/>
              </a:rPr>
              <a:t>Best Model, Parameters &amp; Score:</a:t>
            </a:r>
            <a:endParaRPr/>
          </a:p>
        </p:txBody>
      </p:sp>
      <p:sp>
        <p:nvSpPr>
          <p:cNvPr id="212" name="Google Shape;212;p15"/>
          <p:cNvSpPr txBox="1"/>
          <p:nvPr>
            <p:ph idx="1" type="body"/>
          </p:nvPr>
        </p:nvSpPr>
        <p:spPr>
          <a:xfrm>
            <a:off x="674237" y="4170501"/>
            <a:ext cx="3657600" cy="152559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cxnSp>
        <p:nvCxnSpPr>
          <p:cNvPr id="213" name="Google Shape;213;p15"/>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14" name="Google Shape;214;p15"/>
          <p:cNvPicPr preferRelativeResize="0"/>
          <p:nvPr/>
        </p:nvPicPr>
        <p:blipFill>
          <a:blip r:embed="rId3">
            <a:alphaModFix/>
          </a:blip>
          <a:stretch>
            <a:fillRect/>
          </a:stretch>
        </p:blipFill>
        <p:spPr>
          <a:xfrm>
            <a:off x="6565741" y="152400"/>
            <a:ext cx="3783195" cy="6553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6"/>
          <p:cNvSpPr txBox="1"/>
          <p:nvPr>
            <p:ph type="title"/>
          </p:nvPr>
        </p:nvSpPr>
        <p:spPr>
          <a:xfrm>
            <a:off x="594360" y="1474757"/>
            <a:ext cx="3734698" cy="32102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en-US" sz="4800" u="sng">
                <a:solidFill>
                  <a:schemeClr val="dk1"/>
                </a:solidFill>
                <a:latin typeface="Calibri"/>
                <a:ea typeface="Calibri"/>
                <a:cs typeface="Calibri"/>
                <a:sym typeface="Calibri"/>
              </a:rPr>
              <a:t>Original VS Predicted</a:t>
            </a:r>
            <a:endParaRPr/>
          </a:p>
        </p:txBody>
      </p:sp>
      <p:grpSp>
        <p:nvGrpSpPr>
          <p:cNvPr id="221" name="Google Shape;221;p16"/>
          <p:cNvGrpSpPr/>
          <p:nvPr/>
        </p:nvGrpSpPr>
        <p:grpSpPr>
          <a:xfrm>
            <a:off x="56168" y="2414016"/>
            <a:ext cx="232963" cy="1340860"/>
            <a:chOff x="56168" y="2050133"/>
            <a:chExt cx="232963" cy="1340860"/>
          </a:xfrm>
        </p:grpSpPr>
        <p:sp>
          <p:nvSpPr>
            <p:cNvPr id="222" name="Google Shape;222;p16"/>
            <p:cNvSpPr/>
            <p:nvPr/>
          </p:nvSpPr>
          <p:spPr>
            <a:xfrm rot="5400000">
              <a:off x="228600"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6"/>
            <p:cNvSpPr/>
            <p:nvPr/>
          </p:nvSpPr>
          <p:spPr>
            <a:xfrm rot="5400000">
              <a:off x="54864"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6"/>
            <p:cNvSpPr/>
            <p:nvPr/>
          </p:nvSpPr>
          <p:spPr>
            <a:xfrm rot="5400000">
              <a:off x="228600"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6"/>
            <p:cNvSpPr/>
            <p:nvPr/>
          </p:nvSpPr>
          <p:spPr>
            <a:xfrm rot="5400000">
              <a:off x="54864"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6"/>
            <p:cNvSpPr/>
            <p:nvPr/>
          </p:nvSpPr>
          <p:spPr>
            <a:xfrm rot="5400000">
              <a:off x="228600"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6"/>
            <p:cNvSpPr/>
            <p:nvPr/>
          </p:nvSpPr>
          <p:spPr>
            <a:xfrm rot="5400000">
              <a:off x="54864"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6"/>
            <p:cNvSpPr/>
            <p:nvPr/>
          </p:nvSpPr>
          <p:spPr>
            <a:xfrm rot="5400000">
              <a:off x="228600"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6"/>
            <p:cNvSpPr/>
            <p:nvPr/>
          </p:nvSpPr>
          <p:spPr>
            <a:xfrm rot="5400000">
              <a:off x="54864"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6"/>
            <p:cNvSpPr/>
            <p:nvPr/>
          </p:nvSpPr>
          <p:spPr>
            <a:xfrm rot="5400000">
              <a:off x="228600"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6"/>
            <p:cNvSpPr/>
            <p:nvPr/>
          </p:nvSpPr>
          <p:spPr>
            <a:xfrm rot="5400000">
              <a:off x="54864"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6"/>
            <p:cNvSpPr/>
            <p:nvPr/>
          </p:nvSpPr>
          <p:spPr>
            <a:xfrm rot="5400000">
              <a:off x="228600"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6"/>
            <p:cNvSpPr/>
            <p:nvPr/>
          </p:nvSpPr>
          <p:spPr>
            <a:xfrm rot="5400000">
              <a:off x="54864"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6"/>
            <p:cNvSpPr/>
            <p:nvPr/>
          </p:nvSpPr>
          <p:spPr>
            <a:xfrm rot="5400000">
              <a:off x="228600"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6"/>
            <p:cNvSpPr/>
            <p:nvPr/>
          </p:nvSpPr>
          <p:spPr>
            <a:xfrm rot="5400000">
              <a:off x="54864"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6"/>
            <p:cNvSpPr/>
            <p:nvPr/>
          </p:nvSpPr>
          <p:spPr>
            <a:xfrm rot="5400000">
              <a:off x="228600"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6"/>
            <p:cNvSpPr/>
            <p:nvPr/>
          </p:nvSpPr>
          <p:spPr>
            <a:xfrm rot="5400000">
              <a:off x="54864"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6"/>
            <p:cNvSpPr/>
            <p:nvPr/>
          </p:nvSpPr>
          <p:spPr>
            <a:xfrm rot="5400000">
              <a:off x="228600"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6"/>
            <p:cNvSpPr/>
            <p:nvPr/>
          </p:nvSpPr>
          <p:spPr>
            <a:xfrm rot="5400000">
              <a:off x="54864"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6"/>
            <p:cNvSpPr/>
            <p:nvPr/>
          </p:nvSpPr>
          <p:spPr>
            <a:xfrm rot="5400000">
              <a:off x="228600"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6"/>
            <p:cNvSpPr/>
            <p:nvPr/>
          </p:nvSpPr>
          <p:spPr>
            <a:xfrm rot="5400000">
              <a:off x="54864"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2" name="Google Shape;242;p16"/>
          <p:cNvSpPr/>
          <p:nvPr/>
        </p:nvSpPr>
        <p:spPr>
          <a:xfrm>
            <a:off x="0" y="5364472"/>
            <a:ext cx="5291468" cy="14904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6"/>
          <p:cNvSpPr txBox="1"/>
          <p:nvPr>
            <p:ph idx="1" type="body"/>
          </p:nvPr>
        </p:nvSpPr>
        <p:spPr>
          <a:xfrm>
            <a:off x="594360" y="5540035"/>
            <a:ext cx="4376651" cy="7955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1600"/>
              </a:spcAft>
              <a:buClr>
                <a:schemeClr val="dk1"/>
              </a:buClr>
              <a:buSzPts val="1800"/>
              <a:buNone/>
            </a:pPr>
            <a:r>
              <a:rPr lang="en-US" sz="1800">
                <a:solidFill>
                  <a:schemeClr val="dk1"/>
                </a:solidFill>
                <a:latin typeface="Calibri"/>
                <a:ea typeface="Calibri"/>
                <a:cs typeface="Calibri"/>
                <a:sym typeface="Calibri"/>
              </a:rPr>
              <a:t>- RandomForest Classifier.</a:t>
            </a:r>
            <a:endParaRPr/>
          </a:p>
        </p:txBody>
      </p:sp>
      <p:sp>
        <p:nvSpPr>
          <p:cNvPr id="244" name="Google Shape;244;p16"/>
          <p:cNvSpPr/>
          <p:nvPr/>
        </p:nvSpPr>
        <p:spPr>
          <a:xfrm>
            <a:off x="0" y="6501384"/>
            <a:ext cx="5852160" cy="3566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5" name="Google Shape;245;p16"/>
          <p:cNvPicPr preferRelativeResize="0"/>
          <p:nvPr/>
        </p:nvPicPr>
        <p:blipFill>
          <a:blip r:embed="rId3">
            <a:alphaModFix/>
          </a:blip>
          <a:stretch>
            <a:fillRect/>
          </a:stretch>
        </p:blipFill>
        <p:spPr>
          <a:xfrm>
            <a:off x="7231509" y="240159"/>
            <a:ext cx="3601275" cy="618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7"/>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7"/>
          <p:cNvSpPr txBox="1"/>
          <p:nvPr>
            <p:ph type="title"/>
          </p:nvPr>
        </p:nvSpPr>
        <p:spPr>
          <a:xfrm>
            <a:off x="594360" y="1474757"/>
            <a:ext cx="3734698" cy="32102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Calibri"/>
              <a:buNone/>
            </a:pPr>
            <a:r>
              <a:rPr b="1" lang="en-US" sz="4100" u="sng">
                <a:solidFill>
                  <a:schemeClr val="dk1"/>
                </a:solidFill>
                <a:latin typeface="Calibri"/>
                <a:ea typeface="Calibri"/>
                <a:cs typeface="Calibri"/>
                <a:sym typeface="Calibri"/>
              </a:rPr>
              <a:t>Hyperparameter Tuning &amp; Cross-Validation</a:t>
            </a:r>
            <a:endParaRPr b="1" sz="4100">
              <a:solidFill>
                <a:schemeClr val="dk1"/>
              </a:solidFill>
              <a:latin typeface="Calibri"/>
              <a:ea typeface="Calibri"/>
              <a:cs typeface="Calibri"/>
              <a:sym typeface="Calibri"/>
            </a:endParaRPr>
          </a:p>
        </p:txBody>
      </p:sp>
      <p:grpSp>
        <p:nvGrpSpPr>
          <p:cNvPr id="252" name="Google Shape;252;p17"/>
          <p:cNvGrpSpPr/>
          <p:nvPr/>
        </p:nvGrpSpPr>
        <p:grpSpPr>
          <a:xfrm>
            <a:off x="56168" y="2414016"/>
            <a:ext cx="232963" cy="1340860"/>
            <a:chOff x="56168" y="2050133"/>
            <a:chExt cx="232963" cy="1340860"/>
          </a:xfrm>
        </p:grpSpPr>
        <p:sp>
          <p:nvSpPr>
            <p:cNvPr id="253" name="Google Shape;253;p17"/>
            <p:cNvSpPr/>
            <p:nvPr/>
          </p:nvSpPr>
          <p:spPr>
            <a:xfrm rot="5400000">
              <a:off x="228600"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7"/>
            <p:cNvSpPr/>
            <p:nvPr/>
          </p:nvSpPr>
          <p:spPr>
            <a:xfrm rot="5400000">
              <a:off x="54864"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17"/>
            <p:cNvSpPr/>
            <p:nvPr/>
          </p:nvSpPr>
          <p:spPr>
            <a:xfrm rot="5400000">
              <a:off x="228600"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7"/>
            <p:cNvSpPr/>
            <p:nvPr/>
          </p:nvSpPr>
          <p:spPr>
            <a:xfrm rot="5400000">
              <a:off x="54864"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7"/>
            <p:cNvSpPr/>
            <p:nvPr/>
          </p:nvSpPr>
          <p:spPr>
            <a:xfrm rot="5400000">
              <a:off x="228600"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7"/>
            <p:cNvSpPr/>
            <p:nvPr/>
          </p:nvSpPr>
          <p:spPr>
            <a:xfrm rot="5400000">
              <a:off x="54864"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7"/>
            <p:cNvSpPr/>
            <p:nvPr/>
          </p:nvSpPr>
          <p:spPr>
            <a:xfrm rot="5400000">
              <a:off x="228600"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7"/>
            <p:cNvSpPr/>
            <p:nvPr/>
          </p:nvSpPr>
          <p:spPr>
            <a:xfrm rot="5400000">
              <a:off x="54864"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7"/>
            <p:cNvSpPr/>
            <p:nvPr/>
          </p:nvSpPr>
          <p:spPr>
            <a:xfrm rot="5400000">
              <a:off x="228600"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7"/>
            <p:cNvSpPr/>
            <p:nvPr/>
          </p:nvSpPr>
          <p:spPr>
            <a:xfrm rot="5400000">
              <a:off x="54864"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7"/>
            <p:cNvSpPr/>
            <p:nvPr/>
          </p:nvSpPr>
          <p:spPr>
            <a:xfrm rot="5400000">
              <a:off x="228600"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7"/>
            <p:cNvSpPr/>
            <p:nvPr/>
          </p:nvSpPr>
          <p:spPr>
            <a:xfrm rot="5400000">
              <a:off x="54864"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7"/>
            <p:cNvSpPr/>
            <p:nvPr/>
          </p:nvSpPr>
          <p:spPr>
            <a:xfrm rot="5400000">
              <a:off x="228600"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7"/>
            <p:cNvSpPr/>
            <p:nvPr/>
          </p:nvSpPr>
          <p:spPr>
            <a:xfrm rot="5400000">
              <a:off x="54864"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7"/>
            <p:cNvSpPr/>
            <p:nvPr/>
          </p:nvSpPr>
          <p:spPr>
            <a:xfrm rot="5400000">
              <a:off x="228600"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7"/>
            <p:cNvSpPr/>
            <p:nvPr/>
          </p:nvSpPr>
          <p:spPr>
            <a:xfrm rot="5400000">
              <a:off x="54864"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7"/>
            <p:cNvSpPr/>
            <p:nvPr/>
          </p:nvSpPr>
          <p:spPr>
            <a:xfrm rot="5400000">
              <a:off x="228600"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7"/>
            <p:cNvSpPr/>
            <p:nvPr/>
          </p:nvSpPr>
          <p:spPr>
            <a:xfrm rot="5400000">
              <a:off x="54864"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7"/>
            <p:cNvSpPr/>
            <p:nvPr/>
          </p:nvSpPr>
          <p:spPr>
            <a:xfrm rot="5400000">
              <a:off x="228600"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7"/>
            <p:cNvSpPr/>
            <p:nvPr/>
          </p:nvSpPr>
          <p:spPr>
            <a:xfrm rot="5400000">
              <a:off x="54864"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3" name="Google Shape;273;p17"/>
          <p:cNvSpPr/>
          <p:nvPr/>
        </p:nvSpPr>
        <p:spPr>
          <a:xfrm>
            <a:off x="0" y="5364472"/>
            <a:ext cx="5291468" cy="14904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7"/>
          <p:cNvSpPr/>
          <p:nvPr/>
        </p:nvSpPr>
        <p:spPr>
          <a:xfrm>
            <a:off x="0" y="6501384"/>
            <a:ext cx="5852160" cy="3566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5" name="Google Shape;275;p17"/>
          <p:cNvPicPr preferRelativeResize="0"/>
          <p:nvPr/>
        </p:nvPicPr>
        <p:blipFill>
          <a:blip r:embed="rId3">
            <a:alphaModFix/>
          </a:blip>
          <a:stretch>
            <a:fillRect/>
          </a:stretch>
        </p:blipFill>
        <p:spPr>
          <a:xfrm>
            <a:off x="3772550" y="296175"/>
            <a:ext cx="4267200" cy="1638300"/>
          </a:xfrm>
          <a:prstGeom prst="rect">
            <a:avLst/>
          </a:prstGeom>
          <a:noFill/>
          <a:ln>
            <a:noFill/>
          </a:ln>
        </p:spPr>
      </p:pic>
      <p:pic>
        <p:nvPicPr>
          <p:cNvPr id="276" name="Google Shape;276;p17"/>
          <p:cNvPicPr preferRelativeResize="0"/>
          <p:nvPr/>
        </p:nvPicPr>
        <p:blipFill>
          <a:blip r:embed="rId4">
            <a:alphaModFix/>
          </a:blip>
          <a:stretch>
            <a:fillRect/>
          </a:stretch>
        </p:blipFill>
        <p:spPr>
          <a:xfrm>
            <a:off x="8197251" y="213688"/>
            <a:ext cx="3820868" cy="643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2"/>
          <p:cNvSpPr txBox="1"/>
          <p:nvPr>
            <p:ph type="title"/>
          </p:nvPr>
        </p:nvSpPr>
        <p:spPr>
          <a:xfrm>
            <a:off x="1156851" y="637762"/>
            <a:ext cx="9888496" cy="9001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lang="en-US" sz="4000" u="sng">
                <a:solidFill>
                  <a:schemeClr val="lt1"/>
                </a:solidFill>
              </a:rPr>
              <a:t>Data Set Description</a:t>
            </a:r>
            <a:endParaRPr sz="4000">
              <a:solidFill>
                <a:schemeClr val="lt1"/>
              </a:solidFill>
            </a:endParaRPr>
          </a:p>
        </p:txBody>
      </p:sp>
      <p:sp>
        <p:nvSpPr>
          <p:cNvPr id="83" name="Google Shape;83;p2"/>
          <p:cNvSpPr/>
          <p:nvPr/>
        </p:nvSpPr>
        <p:spPr>
          <a:xfrm>
            <a:off x="0" y="1688641"/>
            <a:ext cx="12191990" cy="51693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2"/>
          <p:cNvSpPr/>
          <p:nvPr/>
        </p:nvSpPr>
        <p:spPr>
          <a:xfrm>
            <a:off x="1156851" y="2010758"/>
            <a:ext cx="457190"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2"/>
          <p:cNvSpPr txBox="1"/>
          <p:nvPr>
            <p:ph idx="1" type="body"/>
          </p:nvPr>
        </p:nvSpPr>
        <p:spPr>
          <a:xfrm>
            <a:off x="558891" y="2179504"/>
            <a:ext cx="11074200" cy="46785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None/>
            </a:pPr>
            <a:r>
              <a:rPr lang="en-US" sz="1900"/>
              <a:t>The files contain one message per line. Each line is composed by two columns:</a:t>
            </a:r>
            <a:endParaRPr sz="1900"/>
          </a:p>
          <a:p>
            <a:pPr indent="-349250" lvl="0" marL="457200" rtl="0" algn="l">
              <a:lnSpc>
                <a:spcPct val="107916"/>
              </a:lnSpc>
              <a:spcBef>
                <a:spcPts val="800"/>
              </a:spcBef>
              <a:spcAft>
                <a:spcPts val="0"/>
              </a:spcAft>
              <a:buSzPts val="1900"/>
              <a:buChar char="●"/>
            </a:pPr>
            <a:r>
              <a:rPr lang="en-US" sz="1900"/>
              <a:t>v1 contains the label (ham or spam)</a:t>
            </a:r>
            <a:endParaRPr sz="1900"/>
          </a:p>
          <a:p>
            <a:pPr indent="-349250" lvl="0" marL="457200" rtl="0" algn="l">
              <a:lnSpc>
                <a:spcPct val="107916"/>
              </a:lnSpc>
              <a:spcBef>
                <a:spcPts val="0"/>
              </a:spcBef>
              <a:spcAft>
                <a:spcPts val="0"/>
              </a:spcAft>
              <a:buSzPts val="1900"/>
              <a:buChar char="●"/>
            </a:pPr>
            <a:r>
              <a:rPr lang="en-US" sz="1900"/>
              <a:t>v2 contains the raw text.</a:t>
            </a:r>
            <a:endParaRPr sz="1900"/>
          </a:p>
          <a:p>
            <a:pPr indent="0" lvl="0" marL="457200" rtl="0" algn="l">
              <a:lnSpc>
                <a:spcPct val="90000"/>
              </a:lnSpc>
              <a:spcBef>
                <a:spcPts val="800"/>
              </a:spcBef>
              <a:spcAft>
                <a:spcPts val="0"/>
              </a:spcAft>
              <a:buNone/>
            </a:pPr>
            <a:r>
              <a:t/>
            </a:r>
            <a:endParaRPr sz="1900"/>
          </a:p>
          <a:p>
            <a:pPr indent="-349250" lvl="0" marL="457200" rtl="0" algn="l">
              <a:lnSpc>
                <a:spcPct val="90000"/>
              </a:lnSpc>
              <a:spcBef>
                <a:spcPts val="1600"/>
              </a:spcBef>
              <a:spcAft>
                <a:spcPts val="0"/>
              </a:spcAft>
              <a:buSzPts val="1900"/>
              <a:buChar char="●"/>
            </a:pPr>
            <a:r>
              <a:rPr lang="en-US" sz="1900"/>
              <a:t>A collection of 5573 rows of SMS spam messages was manually extracted from the Grumbletext Web site. This is a UK forum in which cell phone users make public claims about SMS spam messages, most of them without reporting the very spam message received. The identification of the text of spam messages in the claims is a very hard and time-consuming task, and it involves carefully scanning hundreds of web pages.</a:t>
            </a:r>
            <a:endParaRPr sz="1900"/>
          </a:p>
          <a:p>
            <a:pPr indent="-349250" lvl="0" marL="457200" rtl="0" algn="l">
              <a:lnSpc>
                <a:spcPct val="90000"/>
              </a:lnSpc>
              <a:spcBef>
                <a:spcPts val="0"/>
              </a:spcBef>
              <a:spcAft>
                <a:spcPts val="0"/>
              </a:spcAft>
              <a:buSzPts val="1900"/>
              <a:buChar char="●"/>
            </a:pPr>
            <a:r>
              <a:rPr lang="en-US" sz="1900"/>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idx="1" type="body"/>
          </p:nvPr>
        </p:nvSpPr>
        <p:spPr>
          <a:xfrm>
            <a:off x="4313" y="-299"/>
            <a:ext cx="12181667" cy="685689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Font typeface="Noto Sans Symbols"/>
              <a:buChar char="Ø"/>
            </a:pPr>
            <a:r>
              <a:rPr b="1" lang="en-US" u="sng"/>
              <a:t>Model Building Phase</a:t>
            </a:r>
            <a:endParaRPr/>
          </a:p>
          <a:p>
            <a:pPr indent="-228600" lvl="0" marL="228600" rtl="0" algn="l">
              <a:lnSpc>
                <a:spcPct val="90000"/>
              </a:lnSpc>
              <a:spcBef>
                <a:spcPts val="1000"/>
              </a:spcBef>
              <a:spcAft>
                <a:spcPts val="0"/>
              </a:spcAft>
              <a:buClr>
                <a:schemeClr val="dk1"/>
              </a:buClr>
              <a:buSzPts val="2800"/>
              <a:buNone/>
            </a:pPr>
            <a:r>
              <a:rPr lang="en-US"/>
              <a:t>After collecting the data, you need to build a machine learning model. Before model building do all data pre-processing steps. Try different models with different hyper parameters and select the best model. </a:t>
            </a:r>
            <a:endParaRPr/>
          </a:p>
          <a:p>
            <a:pPr indent="-228600" lvl="0" marL="228600" rtl="0" algn="l">
              <a:lnSpc>
                <a:spcPct val="90000"/>
              </a:lnSpc>
              <a:spcBef>
                <a:spcPts val="1000"/>
              </a:spcBef>
              <a:spcAft>
                <a:spcPts val="0"/>
              </a:spcAft>
              <a:buClr>
                <a:schemeClr val="dk1"/>
              </a:buClr>
              <a:buSzPts val="2800"/>
              <a:buNone/>
            </a:pPr>
            <a:r>
              <a:rPr lang="en-US"/>
              <a:t>Follow the complete life cycle of data science. Include all the steps like </a:t>
            </a:r>
            <a:endParaRPr/>
          </a:p>
          <a:p>
            <a:pPr indent="-228600" lvl="0" marL="228600" rtl="0" algn="l">
              <a:lnSpc>
                <a:spcPct val="90000"/>
              </a:lnSpc>
              <a:spcBef>
                <a:spcPts val="1000"/>
              </a:spcBef>
              <a:spcAft>
                <a:spcPts val="0"/>
              </a:spcAft>
              <a:buClr>
                <a:schemeClr val="dk1"/>
              </a:buClr>
              <a:buSzPts val="2800"/>
              <a:buNone/>
            </a:pPr>
            <a:r>
              <a:rPr lang="en-US"/>
              <a:t>1. Data Cleaning </a:t>
            </a:r>
            <a:endParaRPr/>
          </a:p>
          <a:p>
            <a:pPr indent="-228600" lvl="0" marL="228600" rtl="0" algn="l">
              <a:lnSpc>
                <a:spcPct val="90000"/>
              </a:lnSpc>
              <a:spcBef>
                <a:spcPts val="1000"/>
              </a:spcBef>
              <a:spcAft>
                <a:spcPts val="0"/>
              </a:spcAft>
              <a:buClr>
                <a:schemeClr val="dk1"/>
              </a:buClr>
              <a:buSzPts val="2800"/>
              <a:buNone/>
            </a:pPr>
            <a:r>
              <a:rPr lang="en-US"/>
              <a:t>2. Exploratory Data Analysis </a:t>
            </a:r>
            <a:endParaRPr/>
          </a:p>
          <a:p>
            <a:pPr indent="-228600" lvl="0" marL="228600" rtl="0" algn="l">
              <a:lnSpc>
                <a:spcPct val="90000"/>
              </a:lnSpc>
              <a:spcBef>
                <a:spcPts val="1000"/>
              </a:spcBef>
              <a:spcAft>
                <a:spcPts val="0"/>
              </a:spcAft>
              <a:buClr>
                <a:schemeClr val="dk1"/>
              </a:buClr>
              <a:buSzPts val="2800"/>
              <a:buNone/>
            </a:pPr>
            <a:r>
              <a:rPr lang="en-US"/>
              <a:t>3. Data Pre-processing </a:t>
            </a:r>
            <a:endParaRPr/>
          </a:p>
          <a:p>
            <a:pPr indent="-228600" lvl="0" marL="228600" rtl="0" algn="l">
              <a:lnSpc>
                <a:spcPct val="90000"/>
              </a:lnSpc>
              <a:spcBef>
                <a:spcPts val="1000"/>
              </a:spcBef>
              <a:spcAft>
                <a:spcPts val="0"/>
              </a:spcAft>
              <a:buClr>
                <a:schemeClr val="dk1"/>
              </a:buClr>
              <a:buSzPts val="2800"/>
              <a:buNone/>
            </a:pPr>
            <a:r>
              <a:rPr lang="en-US"/>
              <a:t>4. Model Building</a:t>
            </a:r>
            <a:endParaRPr/>
          </a:p>
          <a:p>
            <a:pPr indent="-228600" lvl="0" marL="228600" rtl="0" algn="l">
              <a:lnSpc>
                <a:spcPct val="90000"/>
              </a:lnSpc>
              <a:spcBef>
                <a:spcPts val="1000"/>
              </a:spcBef>
              <a:spcAft>
                <a:spcPts val="0"/>
              </a:spcAft>
              <a:buClr>
                <a:schemeClr val="dk1"/>
              </a:buClr>
              <a:buSzPts val="2800"/>
              <a:buNone/>
            </a:pPr>
            <a:r>
              <a:rPr lang="en-US"/>
              <a:t>5. Model Evaluation </a:t>
            </a:r>
            <a:endParaRPr/>
          </a:p>
          <a:p>
            <a:pPr indent="-228600" lvl="0" marL="228600" rtl="0" algn="l">
              <a:lnSpc>
                <a:spcPct val="90000"/>
              </a:lnSpc>
              <a:spcBef>
                <a:spcPts val="1000"/>
              </a:spcBef>
              <a:spcAft>
                <a:spcPts val="0"/>
              </a:spcAft>
              <a:buClr>
                <a:schemeClr val="dk1"/>
              </a:buClr>
              <a:buSzPts val="2800"/>
              <a:buNone/>
            </a:pPr>
            <a:r>
              <a:rPr lang="en-US"/>
              <a:t>6. Selecting the best model </a:t>
            </a:r>
            <a:endParaRPr/>
          </a:p>
          <a:p>
            <a:pPr indent="0" lvl="0" marL="0" rtl="0" algn="l">
              <a:lnSpc>
                <a:spcPct val="100000"/>
              </a:lnSpc>
              <a:spcBef>
                <a:spcPts val="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EDA</a:t>
            </a:r>
            <a:endParaRPr/>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081237" y="980356"/>
              <a:ext cx="1082812" cy="1082812"/>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75768"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txBox="1"/>
            <p:nvPr/>
          </p:nvSpPr>
          <p:spPr>
            <a:xfrm>
              <a:off x="75768"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SHAPE OF THE DATASET.</a:t>
              </a:r>
              <a:endParaRPr/>
            </a:p>
          </p:txBody>
        </p:sp>
        <p:sp>
          <p:nvSpPr>
            <p:cNvPr id="101" name="Google Shape;101;p4"/>
            <p:cNvSpPr/>
            <p:nvPr/>
          </p:nvSpPr>
          <p:spPr>
            <a:xfrm>
              <a:off x="4314206" y="578169"/>
              <a:ext cx="1887187" cy="1887187"/>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4716393" y="980356"/>
              <a:ext cx="1082812" cy="1082812"/>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710925"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txBox="1"/>
            <p:nvPr/>
          </p:nvSpPr>
          <p:spPr>
            <a:xfrm>
              <a:off x="3710925"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INFORMATION OF THE DATASET.</a:t>
              </a:r>
              <a:endParaRPr/>
            </a:p>
          </p:txBody>
        </p:sp>
        <p:sp>
          <p:nvSpPr>
            <p:cNvPr id="105" name="Google Shape;105;p4"/>
            <p:cNvSpPr/>
            <p:nvPr/>
          </p:nvSpPr>
          <p:spPr>
            <a:xfrm>
              <a:off x="7949362" y="578169"/>
              <a:ext cx="1887187" cy="1887187"/>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8351550" y="980356"/>
              <a:ext cx="1082812" cy="1082812"/>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7346081"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txBox="1"/>
            <p:nvPr/>
          </p:nvSpPr>
          <p:spPr>
            <a:xfrm>
              <a:off x="7346081"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DATA CLEANING.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5"/>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b="1" lang="en-US" sz="5200"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2093603" y="1588203"/>
            <a:ext cx="5451700" cy="351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6"/>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u="sng">
                <a:solidFill>
                  <a:schemeClr val="lt1"/>
                </a:solidFill>
                <a:latin typeface="Calibri"/>
                <a:ea typeface="Calibri"/>
                <a:cs typeface="Calibri"/>
                <a:sym typeface="Calibri"/>
              </a:rPr>
              <a:t>Information of dataset:-</a:t>
            </a:r>
            <a:endParaRPr/>
          </a:p>
        </p:txBody>
      </p:sp>
      <p:pic>
        <p:nvPicPr>
          <p:cNvPr id="122" name="Google Shape;122;p6"/>
          <p:cNvPicPr preferRelativeResize="0"/>
          <p:nvPr>
            <p:ph idx="1" type="body"/>
          </p:nvPr>
        </p:nvPicPr>
        <p:blipFill rotWithShape="1">
          <a:blip r:embed="rId3">
            <a:alphaModFix/>
          </a:blip>
          <a:srcRect b="0" l="8684" r="8684" t="0"/>
          <a:stretch/>
        </p:blipFill>
        <p:spPr>
          <a:xfrm>
            <a:off x="2937129" y="1675227"/>
            <a:ext cx="7151700" cy="481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 name="Google Shape;128;p7"/>
          <p:cNvSpPr txBox="1"/>
          <p:nvPr>
            <p:ph type="title"/>
          </p:nvPr>
        </p:nvSpPr>
        <p:spPr>
          <a:xfrm>
            <a:off x="607325" y="4741948"/>
            <a:ext cx="10825663" cy="8620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cap="flat" cmpd="sng" w="15875">
            <a:solidFill>
              <a:srgbClr val="D9D9D9"/>
            </a:solidFill>
            <a:prstDash val="solid"/>
            <a:miter lim="800000"/>
            <a:headEnd len="sm" w="sm" type="none"/>
            <a:tailEnd len="sm" w="sm" type="none"/>
          </a:ln>
        </p:spPr>
      </p:cxnSp>
      <p:pic>
        <p:nvPicPr>
          <p:cNvPr id="130" name="Google Shape;130;p7"/>
          <p:cNvPicPr preferRelativeResize="0"/>
          <p:nvPr/>
        </p:nvPicPr>
        <p:blipFill>
          <a:blip r:embed="rId3">
            <a:alphaModFix/>
          </a:blip>
          <a:stretch>
            <a:fillRect/>
          </a:stretch>
        </p:blipFill>
        <p:spPr>
          <a:xfrm>
            <a:off x="3050625" y="1244000"/>
            <a:ext cx="4498700" cy="28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8571"/>
              <a:buFont typeface="Calibri"/>
              <a:buNone/>
            </a:pPr>
            <a:r>
              <a:rPr b="1" lang="en-US" u="sng"/>
              <a:t>Natural Language Processing (NLP)</a:t>
            </a:r>
            <a:endParaRPr u="sng"/>
          </a:p>
          <a:p>
            <a:pPr indent="0" lvl="0" marL="0" rtl="0" algn="l">
              <a:lnSpc>
                <a:spcPct val="90000"/>
              </a:lnSpc>
              <a:spcBef>
                <a:spcPts val="0"/>
              </a:spcBef>
              <a:spcAft>
                <a:spcPts val="0"/>
              </a:spcAft>
              <a:buClr>
                <a:schemeClr val="dk1"/>
              </a:buClr>
              <a:buSzPct val="78571"/>
              <a:buFont typeface="Calibri"/>
              <a:buNone/>
            </a:pPr>
            <a:r>
              <a:rPr b="1" lang="en-US" u="sng"/>
              <a:t>Data Preprocessing</a:t>
            </a:r>
            <a:endParaRPr u="sng"/>
          </a:p>
        </p:txBody>
      </p:sp>
      <p:grpSp>
        <p:nvGrpSpPr>
          <p:cNvPr id="136" name="Google Shape;136;p8"/>
          <p:cNvGrpSpPr/>
          <p:nvPr/>
        </p:nvGrpSpPr>
        <p:grpSpPr>
          <a:xfrm>
            <a:off x="1510004" y="2012620"/>
            <a:ext cx="9387651" cy="4523686"/>
            <a:chOff x="671804" y="89"/>
            <a:chExt cx="9387651" cy="4523686"/>
          </a:xfrm>
        </p:grpSpPr>
        <p:sp>
          <p:nvSpPr>
            <p:cNvPr id="137" name="Google Shape;137;p8"/>
            <p:cNvSpPr/>
            <p:nvPr/>
          </p:nvSpPr>
          <p:spPr>
            <a:xfrm>
              <a:off x="2671635" y="554858"/>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txBox="1"/>
            <p:nvPr/>
          </p:nvSpPr>
          <p:spPr>
            <a:xfrm>
              <a:off x="2875013" y="598276"/>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39" name="Google Shape;139;p8"/>
            <p:cNvSpPr/>
            <p:nvPr/>
          </p:nvSpPr>
          <p:spPr>
            <a:xfrm>
              <a:off x="671804"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txBox="1"/>
            <p:nvPr/>
          </p:nvSpPr>
          <p:spPr>
            <a:xfrm>
              <a:off x="671804"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1" name="Google Shape;141;p8"/>
            <p:cNvSpPr/>
            <p:nvPr/>
          </p:nvSpPr>
          <p:spPr>
            <a:xfrm>
              <a:off x="5133642" y="554858"/>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txBox="1"/>
            <p:nvPr/>
          </p:nvSpPr>
          <p:spPr>
            <a:xfrm>
              <a:off x="5337020" y="598276"/>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3" name="Google Shape;143;p8"/>
            <p:cNvSpPr/>
            <p:nvPr/>
          </p:nvSpPr>
          <p:spPr>
            <a:xfrm>
              <a:off x="3133810"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txBox="1"/>
            <p:nvPr/>
          </p:nvSpPr>
          <p:spPr>
            <a:xfrm>
              <a:off x="3133810"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5" name="Google Shape;145;p8"/>
            <p:cNvSpPr/>
            <p:nvPr/>
          </p:nvSpPr>
          <p:spPr>
            <a:xfrm>
              <a:off x="7595649" y="554858"/>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txBox="1"/>
            <p:nvPr/>
          </p:nvSpPr>
          <p:spPr>
            <a:xfrm>
              <a:off x="7799027" y="598276"/>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7" name="Google Shape;147;p8"/>
            <p:cNvSpPr/>
            <p:nvPr/>
          </p:nvSpPr>
          <p:spPr>
            <a:xfrm>
              <a:off x="5595817"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txBox="1"/>
            <p:nvPr/>
          </p:nvSpPr>
          <p:spPr>
            <a:xfrm>
              <a:off x="5595817"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49" name="Google Shape;149;p8"/>
            <p:cNvSpPr/>
            <p:nvPr/>
          </p:nvSpPr>
          <p:spPr>
            <a:xfrm>
              <a:off x="1672619" y="1199268"/>
              <a:ext cx="7386020" cy="429775"/>
            </a:xfrm>
            <a:custGeom>
              <a:rect b="b" l="l" r="r" t="t"/>
              <a:pathLst>
                <a:path extrusionOk="0" h="120000" w="120000">
                  <a:moveTo>
                    <a:pt x="120000" y="0"/>
                  </a:moveTo>
                  <a:lnTo>
                    <a:pt x="120000" y="64774"/>
                  </a:lnTo>
                  <a:lnTo>
                    <a:pt x="0" y="64774"/>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txBox="1"/>
            <p:nvPr/>
          </p:nvSpPr>
          <p:spPr>
            <a:xfrm>
              <a:off x="5180621" y="1411854"/>
              <a:ext cx="370017"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1" name="Google Shape;151;p8"/>
            <p:cNvSpPr/>
            <p:nvPr/>
          </p:nvSpPr>
          <p:spPr>
            <a:xfrm>
              <a:off x="8057824"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txBox="1"/>
            <p:nvPr/>
          </p:nvSpPr>
          <p:spPr>
            <a:xfrm>
              <a:off x="8057824"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3" name="Google Shape;153;p8"/>
            <p:cNvSpPr/>
            <p:nvPr/>
          </p:nvSpPr>
          <p:spPr>
            <a:xfrm>
              <a:off x="2671635" y="2216212"/>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nvSpPr>
          <p:spPr>
            <a:xfrm>
              <a:off x="2875013" y="2259631"/>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5" name="Google Shape;155;p8"/>
            <p:cNvSpPr/>
            <p:nvPr/>
          </p:nvSpPr>
          <p:spPr>
            <a:xfrm>
              <a:off x="671804"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txBox="1"/>
            <p:nvPr/>
          </p:nvSpPr>
          <p:spPr>
            <a:xfrm>
              <a:off x="671804"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Removing the URL's</a:t>
              </a:r>
              <a:endParaRPr b="1" sz="2300">
                <a:solidFill>
                  <a:schemeClr val="lt1"/>
                </a:solidFill>
                <a:latin typeface="Calibri"/>
                <a:ea typeface="Calibri"/>
                <a:cs typeface="Calibri"/>
                <a:sym typeface="Calibri"/>
              </a:endParaRPr>
            </a:p>
          </p:txBody>
        </p:sp>
        <p:sp>
          <p:nvSpPr>
            <p:cNvPr id="157" name="Google Shape;157;p8"/>
            <p:cNvSpPr/>
            <p:nvPr/>
          </p:nvSpPr>
          <p:spPr>
            <a:xfrm>
              <a:off x="5133642" y="2216212"/>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txBox="1"/>
            <p:nvPr/>
          </p:nvSpPr>
          <p:spPr>
            <a:xfrm>
              <a:off x="5337020" y="2259631"/>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9" name="Google Shape;159;p8"/>
            <p:cNvSpPr/>
            <p:nvPr/>
          </p:nvSpPr>
          <p:spPr>
            <a:xfrm>
              <a:off x="3133810"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txBox="1"/>
            <p:nvPr/>
          </p:nvSpPr>
          <p:spPr>
            <a:xfrm>
              <a:off x="3133810"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Removing the numbers</a:t>
              </a:r>
              <a:endParaRPr b="1" sz="2300">
                <a:solidFill>
                  <a:schemeClr val="lt1"/>
                </a:solidFill>
                <a:latin typeface="Calibri"/>
                <a:ea typeface="Calibri"/>
                <a:cs typeface="Calibri"/>
                <a:sym typeface="Calibri"/>
              </a:endParaRPr>
            </a:p>
          </p:txBody>
        </p:sp>
        <p:sp>
          <p:nvSpPr>
            <p:cNvPr id="161" name="Google Shape;161;p8"/>
            <p:cNvSpPr/>
            <p:nvPr/>
          </p:nvSpPr>
          <p:spPr>
            <a:xfrm>
              <a:off x="7595649" y="2216212"/>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txBox="1"/>
            <p:nvPr/>
          </p:nvSpPr>
          <p:spPr>
            <a:xfrm>
              <a:off x="7799027" y="2259631"/>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3" name="Google Shape;163;p8"/>
            <p:cNvSpPr/>
            <p:nvPr/>
          </p:nvSpPr>
          <p:spPr>
            <a:xfrm>
              <a:off x="5595817"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txBox="1"/>
            <p:nvPr/>
          </p:nvSpPr>
          <p:spPr>
            <a:xfrm>
              <a:off x="5595817"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5" name="Google Shape;165;p8"/>
            <p:cNvSpPr/>
            <p:nvPr/>
          </p:nvSpPr>
          <p:spPr>
            <a:xfrm>
              <a:off x="1672619" y="2860622"/>
              <a:ext cx="7386020" cy="429775"/>
            </a:xfrm>
            <a:custGeom>
              <a:rect b="b" l="l" r="r" t="t"/>
              <a:pathLst>
                <a:path extrusionOk="0" h="120000" w="120000">
                  <a:moveTo>
                    <a:pt x="120000" y="0"/>
                  </a:moveTo>
                  <a:lnTo>
                    <a:pt x="120000" y="64774"/>
                  </a:lnTo>
                  <a:lnTo>
                    <a:pt x="0" y="64774"/>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txBox="1"/>
            <p:nvPr/>
          </p:nvSpPr>
          <p:spPr>
            <a:xfrm>
              <a:off x="5180621" y="3073208"/>
              <a:ext cx="370017"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7" name="Google Shape;167;p8"/>
            <p:cNvSpPr/>
            <p:nvPr/>
          </p:nvSpPr>
          <p:spPr>
            <a:xfrm>
              <a:off x="8057824"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txBox="1"/>
            <p:nvPr/>
          </p:nvSpPr>
          <p:spPr>
            <a:xfrm>
              <a:off x="8057824"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Removing Stop word</a:t>
              </a:r>
              <a:endParaRPr b="1" sz="2300">
                <a:solidFill>
                  <a:schemeClr val="lt1"/>
                </a:solidFill>
                <a:latin typeface="Calibri"/>
                <a:ea typeface="Calibri"/>
                <a:cs typeface="Calibri"/>
                <a:sym typeface="Calibri"/>
              </a:endParaRPr>
            </a:p>
          </p:txBody>
        </p:sp>
        <p:sp>
          <p:nvSpPr>
            <p:cNvPr id="169" name="Google Shape;169;p8"/>
            <p:cNvSpPr/>
            <p:nvPr/>
          </p:nvSpPr>
          <p:spPr>
            <a:xfrm>
              <a:off x="671804" y="3322797"/>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txBox="1"/>
            <p:nvPr/>
          </p:nvSpPr>
          <p:spPr>
            <a:xfrm>
              <a:off x="671804" y="3322797"/>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Applying Lemmatization</a:t>
              </a:r>
              <a:endParaRPr b="1" sz="23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Length before and after preprocessing</a:t>
            </a:r>
            <a:endParaRPr/>
          </a:p>
        </p:txBody>
      </p:sp>
      <p:sp>
        <p:nvSpPr>
          <p:cNvPr id="176" name="Google Shape;17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br>
              <a:rPr lang="en-US"/>
            </a:br>
            <a:br>
              <a:rPr lang="en-US"/>
            </a:br>
            <a:endParaRPr/>
          </a:p>
        </p:txBody>
      </p:sp>
      <p:sp>
        <p:nvSpPr>
          <p:cNvPr id="177" name="Google Shape;177;p9"/>
          <p:cNvSpPr/>
          <p:nvPr/>
        </p:nvSpPr>
        <p:spPr>
          <a:xfrm>
            <a:off x="3847923" y="3641588"/>
            <a:ext cx="3752400" cy="11502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Clean Length : </a:t>
            </a:r>
            <a:r>
              <a:rPr lang="en-US" sz="1800">
                <a:solidFill>
                  <a:schemeClr val="lt1"/>
                </a:solidFill>
                <a:latin typeface="Calibri"/>
                <a:ea typeface="Calibri"/>
                <a:cs typeface="Calibri"/>
                <a:sym typeface="Calibri"/>
              </a:rPr>
              <a:t>336896</a:t>
            </a:r>
            <a:endParaRPr sz="1800">
              <a:solidFill>
                <a:schemeClr val="lt1"/>
              </a:solidFill>
              <a:latin typeface="Calibri"/>
              <a:ea typeface="Calibri"/>
              <a:cs typeface="Calibri"/>
              <a:sym typeface="Calibri"/>
            </a:endParaRPr>
          </a:p>
        </p:txBody>
      </p:sp>
      <p:sp>
        <p:nvSpPr>
          <p:cNvPr id="178" name="Google Shape;178;p9"/>
          <p:cNvSpPr/>
          <p:nvPr/>
        </p:nvSpPr>
        <p:spPr>
          <a:xfrm>
            <a:off x="5390913" y="2663930"/>
            <a:ext cx="488830" cy="97766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9"/>
          <p:cNvSpPr/>
          <p:nvPr/>
        </p:nvSpPr>
        <p:spPr>
          <a:xfrm>
            <a:off x="3984505" y="1950109"/>
            <a:ext cx="3479319" cy="10783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Original Length : </a:t>
            </a:r>
            <a:r>
              <a:rPr lang="en-US" sz="1800">
                <a:solidFill>
                  <a:schemeClr val="lt1"/>
                </a:solidFill>
                <a:latin typeface="Calibri"/>
                <a:ea typeface="Calibri"/>
                <a:cs typeface="Calibri"/>
                <a:sym typeface="Calibri"/>
              </a:rPr>
              <a:t>446422</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2022-08-19T21:28:11Z</dcterms:created>
</cp:coreProperties>
</file>