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6" r:id="rId7"/>
    <p:sldId id="287" r:id="rId8"/>
    <p:sldId id="288" r:id="rId9"/>
    <p:sldId id="282" r:id="rId10"/>
    <p:sldId id="283" r:id="rId11"/>
    <p:sldId id="284" r:id="rId12"/>
    <p:sldId id="285" r:id="rId13"/>
    <p:sldId id="289"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29"/>
            <a:ext cx="12191999" cy="1122392"/>
          </a:xfrm>
        </p:spPr>
        <p:txBody>
          <a:bodyPr>
            <a:normAutofit/>
          </a:bodyPr>
          <a:lstStyle/>
          <a:p>
            <a:r>
              <a:rPr lang="en-IN" sz="2800" b="1" u="sng" dirty="0">
                <a:ea typeface="+mj-lt"/>
                <a:cs typeface="+mj-lt"/>
              </a:rPr>
              <a:t>HOUSING: PRICE PREDICTION </a:t>
            </a:r>
            <a:endParaRPr lang="en-US"/>
          </a:p>
        </p:txBody>
      </p:sp>
      <p:sp>
        <p:nvSpPr>
          <p:cNvPr id="3" name="Subtitle 2"/>
          <p:cNvSpPr>
            <a:spLocks noGrp="1"/>
          </p:cNvSpPr>
          <p:nvPr>
            <p:ph type="subTitle" idx="1"/>
          </p:nvPr>
        </p:nvSpPr>
        <p:spPr>
          <a:xfrm>
            <a:off x="1" y="1718605"/>
            <a:ext cx="12191999" cy="5005685"/>
          </a:xfrm>
        </p:spPr>
        <p:txBody>
          <a:bodyPr vert="horz" lIns="91440" tIns="45720" rIns="91440" bIns="45720" rtlCol="0" anchor="t">
            <a:normAutofit/>
          </a:bodyPr>
          <a:lstStyle/>
          <a:p>
            <a:pPr algn="just"/>
            <a:r>
              <a:rPr lang="en-IN" dirty="0">
                <a:ea typeface="+mn-lt"/>
                <a:cs typeface="+mn-l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a:ea typeface="+mn-lt"/>
              <a:cs typeface="+mn-lt"/>
            </a:endParaRPr>
          </a:p>
          <a:p>
            <a:pPr algn="just"/>
            <a:r>
              <a:rPr lang="en-IN" dirty="0">
                <a:ea typeface="+mn-lt"/>
                <a:cs typeface="+mn-lt"/>
              </a:rPr>
              <a:t>A US-based housing company named </a:t>
            </a:r>
            <a:r>
              <a:rPr lang="en-IN" b="1" dirty="0">
                <a:ea typeface="+mn-lt"/>
                <a:cs typeface="+mn-lt"/>
              </a:rPr>
              <a:t>Surprise Housing </a:t>
            </a:r>
            <a:r>
              <a:rPr lang="en-IN" dirty="0">
                <a:ea typeface="+mn-lt"/>
                <a:cs typeface="+mn-lt"/>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Calendar&#10;&#10;Description automatically generated">
            <a:extLst>
              <a:ext uri="{FF2B5EF4-FFF2-40B4-BE49-F238E27FC236}">
                <a16:creationId xmlns:a16="http://schemas.microsoft.com/office/drawing/2014/main" id="{765D29D3-9746-2107-E0BB-BF803409A339}"/>
              </a:ext>
            </a:extLst>
          </p:cNvPr>
          <p:cNvPicPr>
            <a:picLocks noChangeAspect="1"/>
          </p:cNvPicPr>
          <p:nvPr/>
        </p:nvPicPr>
        <p:blipFill>
          <a:blip r:embed="rId2"/>
          <a:stretch>
            <a:fillRect/>
          </a:stretch>
        </p:blipFill>
        <p:spPr>
          <a:xfrm>
            <a:off x="3855065" y="366538"/>
            <a:ext cx="7958145" cy="5946483"/>
          </a:xfrm>
          <a:prstGeom prst="rect">
            <a:avLst/>
          </a:prstGeom>
        </p:spPr>
      </p:pic>
    </p:spTree>
    <p:extLst>
      <p:ext uri="{BB962C8B-B14F-4D97-AF65-F5344CB8AC3E}">
        <p14:creationId xmlns:p14="http://schemas.microsoft.com/office/powerpoint/2010/main" val="193726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rossword puzzle&#10;&#10;Description automatically generated">
            <a:extLst>
              <a:ext uri="{FF2B5EF4-FFF2-40B4-BE49-F238E27FC236}">
                <a16:creationId xmlns:a16="http://schemas.microsoft.com/office/drawing/2014/main" id="{0E68B4A2-5533-42EF-6782-41F7B51B6859}"/>
              </a:ext>
            </a:extLst>
          </p:cNvPr>
          <p:cNvPicPr>
            <a:picLocks noChangeAspect="1"/>
          </p:cNvPicPr>
          <p:nvPr/>
        </p:nvPicPr>
        <p:blipFill rotWithShape="1">
          <a:blip r:embed="rId2"/>
          <a:srcRect t="26798" r="-1" b="26796"/>
          <a:stretch/>
        </p:blipFill>
        <p:spPr>
          <a:xfrm>
            <a:off x="20" y="10"/>
            <a:ext cx="12191980" cy="6857990"/>
          </a:xfrm>
          <a:prstGeom prst="rect">
            <a:avLst/>
          </a:prstGeom>
        </p:spPr>
      </p:pic>
      <p:sp>
        <p:nvSpPr>
          <p:cNvPr id="67"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5C2080BF-A098-1F70-1E9E-45E44D72BBB2}"/>
              </a:ext>
            </a:extLst>
          </p:cNvPr>
          <p:cNvSpPr>
            <a:spLocks noGrp="1"/>
          </p:cNvSpPr>
          <p:nvPr>
            <p:ph type="title"/>
          </p:nvPr>
        </p:nvSpPr>
        <p:spPr>
          <a:xfrm>
            <a:off x="8022021" y="3231931"/>
            <a:ext cx="3852041" cy="1834056"/>
          </a:xfrm>
          <a:prstGeom prst="ellipse">
            <a:avLst/>
          </a:prstGeom>
        </p:spPr>
        <p:txBody>
          <a:bodyPr vert="horz" lIns="91440" tIns="45720" rIns="91440" bIns="45720" rtlCol="0" anchor="b">
            <a:normAutofit/>
          </a:bodyPr>
          <a:lstStyle/>
          <a:p>
            <a:pPr algn="ctr"/>
            <a:r>
              <a:rPr lang="en-US" sz="4000" b="1" u="sng"/>
              <a:t>Outliers:</a:t>
            </a:r>
          </a:p>
        </p:txBody>
      </p:sp>
      <p:cxnSp>
        <p:nvCxnSpPr>
          <p:cNvPr id="69" name="Straight Connector 68">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marL="0" indent="0" algn="just">
              <a:buNone/>
            </a:pPr>
            <a:r>
              <a:rPr lang="en-US" dirty="0">
                <a:ea typeface="+mn-lt"/>
                <a:cs typeface="+mn-lt"/>
              </a:rPr>
              <a:t>Almost all the columns are categorical columns as they are encoded ones. So we will be getting these kind of plots.</a:t>
            </a:r>
            <a:endParaRPr lang="en-US" dirty="0"/>
          </a:p>
          <a:p>
            <a:endParaRPr lang="en-US" sz="2000">
              <a:ea typeface="Calibri"/>
              <a:cs typeface="Calibri"/>
            </a:endParaRPr>
          </a:p>
        </p:txBody>
      </p:sp>
    </p:spTree>
    <p:extLst>
      <p:ext uri="{BB962C8B-B14F-4D97-AF65-F5344CB8AC3E}">
        <p14:creationId xmlns:p14="http://schemas.microsoft.com/office/powerpoint/2010/main" val="352597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histogram&#10;&#10;Description automatically generated">
            <a:extLst>
              <a:ext uri="{FF2B5EF4-FFF2-40B4-BE49-F238E27FC236}">
                <a16:creationId xmlns:a16="http://schemas.microsoft.com/office/drawing/2014/main" id="{E19BB200-3B99-15A0-9188-54AB115F9742}"/>
              </a:ext>
            </a:extLst>
          </p:cNvPr>
          <p:cNvPicPr>
            <a:picLocks noGrp="1" noChangeAspect="1"/>
          </p:cNvPicPr>
          <p:nvPr>
            <p:ph idx="1"/>
          </p:nvPr>
        </p:nvPicPr>
        <p:blipFill>
          <a:blip r:embed="rId2"/>
          <a:stretch>
            <a:fillRect/>
          </a:stretch>
        </p:blipFill>
        <p:spPr>
          <a:xfrm>
            <a:off x="838200" y="2187575"/>
            <a:ext cx="5221288" cy="2544763"/>
          </a:xfrm>
        </p:spPr>
      </p:pic>
      <p:pic>
        <p:nvPicPr>
          <p:cNvPr id="5" name="Picture 5" descr="Chart, histogram&#10;&#10;Description automatically generated">
            <a:extLst>
              <a:ext uri="{FF2B5EF4-FFF2-40B4-BE49-F238E27FC236}">
                <a16:creationId xmlns:a16="http://schemas.microsoft.com/office/drawing/2014/main" id="{B1BD5EC7-1714-F7B2-C833-4D04497F4149}"/>
              </a:ext>
            </a:extLst>
          </p:cNvPr>
          <p:cNvPicPr>
            <a:picLocks noChangeAspect="1"/>
          </p:cNvPicPr>
          <p:nvPr/>
        </p:nvPicPr>
        <p:blipFill>
          <a:blip r:embed="rId3"/>
          <a:stretch>
            <a:fillRect/>
          </a:stretch>
        </p:blipFill>
        <p:spPr>
          <a:xfrm>
            <a:off x="6130925" y="2187575"/>
            <a:ext cx="5221288" cy="2544763"/>
          </a:xfrm>
          <a:prstGeom prst="rect">
            <a:avLst/>
          </a:prstGeom>
        </p:spPr>
      </p:pic>
      <p:pic>
        <p:nvPicPr>
          <p:cNvPr id="6" name="Picture 6">
            <a:extLst>
              <a:ext uri="{FF2B5EF4-FFF2-40B4-BE49-F238E27FC236}">
                <a16:creationId xmlns:a16="http://schemas.microsoft.com/office/drawing/2014/main" id="{E6EF4D71-5F7D-10A3-5EF8-0CEB00773CBD}"/>
              </a:ext>
            </a:extLst>
          </p:cNvPr>
          <p:cNvPicPr>
            <a:picLocks noChangeAspect="1"/>
          </p:cNvPicPr>
          <p:nvPr/>
        </p:nvPicPr>
        <p:blipFill>
          <a:blip r:embed="rId4"/>
          <a:stretch>
            <a:fillRect/>
          </a:stretch>
        </p:blipFill>
        <p:spPr>
          <a:xfrm>
            <a:off x="838200" y="4803775"/>
            <a:ext cx="1692275" cy="801688"/>
          </a:xfrm>
          <a:prstGeom prst="rect">
            <a:avLst/>
          </a:prstGeom>
        </p:spPr>
      </p:pic>
      <p:pic>
        <p:nvPicPr>
          <p:cNvPr id="7" name="Picture 7" descr="Chart&#10;&#10;Description automatically generated">
            <a:extLst>
              <a:ext uri="{FF2B5EF4-FFF2-40B4-BE49-F238E27FC236}">
                <a16:creationId xmlns:a16="http://schemas.microsoft.com/office/drawing/2014/main" id="{AD0CC1A2-2DAB-D4E8-9964-3E1AF3D14064}"/>
              </a:ext>
            </a:extLst>
          </p:cNvPr>
          <p:cNvPicPr>
            <a:picLocks noChangeAspect="1"/>
          </p:cNvPicPr>
          <p:nvPr/>
        </p:nvPicPr>
        <p:blipFill>
          <a:blip r:embed="rId5"/>
          <a:stretch>
            <a:fillRect/>
          </a:stretch>
        </p:blipFill>
        <p:spPr>
          <a:xfrm>
            <a:off x="2601913" y="4803775"/>
            <a:ext cx="1692275" cy="801688"/>
          </a:xfrm>
          <a:prstGeom prst="rect">
            <a:avLst/>
          </a:prstGeom>
        </p:spPr>
      </p:pic>
      <p:pic>
        <p:nvPicPr>
          <p:cNvPr id="8" name="Picture 8" descr="Chart&#10;&#10;Description automatically generated">
            <a:extLst>
              <a:ext uri="{FF2B5EF4-FFF2-40B4-BE49-F238E27FC236}">
                <a16:creationId xmlns:a16="http://schemas.microsoft.com/office/drawing/2014/main" id="{911662AC-4A7F-1994-D1F5-65D6D3CB6A9C}"/>
              </a:ext>
            </a:extLst>
          </p:cNvPr>
          <p:cNvPicPr>
            <a:picLocks noChangeAspect="1"/>
          </p:cNvPicPr>
          <p:nvPr/>
        </p:nvPicPr>
        <p:blipFill>
          <a:blip r:embed="rId6"/>
          <a:stretch>
            <a:fillRect/>
          </a:stretch>
        </p:blipFill>
        <p:spPr>
          <a:xfrm>
            <a:off x="4367213" y="4803775"/>
            <a:ext cx="1692275" cy="801688"/>
          </a:xfrm>
          <a:prstGeom prst="rect">
            <a:avLst/>
          </a:prstGeom>
        </p:spPr>
      </p:pic>
      <p:pic>
        <p:nvPicPr>
          <p:cNvPr id="9" name="Picture 9" descr="A picture containing graphical user interface&#10;&#10;Description automatically generated">
            <a:extLst>
              <a:ext uri="{FF2B5EF4-FFF2-40B4-BE49-F238E27FC236}">
                <a16:creationId xmlns:a16="http://schemas.microsoft.com/office/drawing/2014/main" id="{643DE0BC-3DC5-731A-6458-408FB18E851D}"/>
              </a:ext>
            </a:extLst>
          </p:cNvPr>
          <p:cNvPicPr>
            <a:picLocks noChangeAspect="1"/>
          </p:cNvPicPr>
          <p:nvPr/>
        </p:nvPicPr>
        <p:blipFill>
          <a:blip r:embed="rId7"/>
          <a:stretch>
            <a:fillRect/>
          </a:stretch>
        </p:blipFill>
        <p:spPr>
          <a:xfrm>
            <a:off x="6130925" y="4803775"/>
            <a:ext cx="1692275" cy="801688"/>
          </a:xfrm>
          <a:prstGeom prst="rect">
            <a:avLst/>
          </a:prstGeom>
        </p:spPr>
      </p:pic>
      <p:pic>
        <p:nvPicPr>
          <p:cNvPr id="10" name="Picture 10" descr="Chart, histogram&#10;&#10;Description automatically generated">
            <a:extLst>
              <a:ext uri="{FF2B5EF4-FFF2-40B4-BE49-F238E27FC236}">
                <a16:creationId xmlns:a16="http://schemas.microsoft.com/office/drawing/2014/main" id="{DEB03C74-E96A-F8B7-D44A-8DCBFB0089A9}"/>
              </a:ext>
            </a:extLst>
          </p:cNvPr>
          <p:cNvPicPr>
            <a:picLocks noChangeAspect="1"/>
          </p:cNvPicPr>
          <p:nvPr/>
        </p:nvPicPr>
        <p:blipFill>
          <a:blip r:embed="rId8"/>
          <a:stretch>
            <a:fillRect/>
          </a:stretch>
        </p:blipFill>
        <p:spPr>
          <a:xfrm>
            <a:off x="7896225" y="4803775"/>
            <a:ext cx="1692275" cy="801688"/>
          </a:xfrm>
          <a:prstGeom prst="rect">
            <a:avLst/>
          </a:prstGeom>
        </p:spPr>
      </p:pic>
      <p:pic>
        <p:nvPicPr>
          <p:cNvPr id="11" name="Picture 11">
            <a:extLst>
              <a:ext uri="{FF2B5EF4-FFF2-40B4-BE49-F238E27FC236}">
                <a16:creationId xmlns:a16="http://schemas.microsoft.com/office/drawing/2014/main" id="{4F06C559-9157-B0C3-2A02-6C51CBA1D81C}"/>
              </a:ext>
            </a:extLst>
          </p:cNvPr>
          <p:cNvPicPr>
            <a:picLocks noChangeAspect="1"/>
          </p:cNvPicPr>
          <p:nvPr/>
        </p:nvPicPr>
        <p:blipFill>
          <a:blip r:embed="rId9"/>
          <a:stretch>
            <a:fillRect/>
          </a:stretch>
        </p:blipFill>
        <p:spPr>
          <a:xfrm>
            <a:off x="9659938" y="4803775"/>
            <a:ext cx="1692275" cy="801688"/>
          </a:xfrm>
          <a:prstGeom prst="rect">
            <a:avLst/>
          </a:prstGeom>
        </p:spPr>
      </p:pic>
      <p:sp>
        <p:nvSpPr>
          <p:cNvPr id="2" name="Title 1">
            <a:extLst>
              <a:ext uri="{FF2B5EF4-FFF2-40B4-BE49-F238E27FC236}">
                <a16:creationId xmlns:a16="http://schemas.microsoft.com/office/drawing/2014/main" id="{69A0C4FB-89B6-7AEF-B6BD-95A179CC34A3}"/>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cs typeface="Calibri Light"/>
              </a:rPr>
              <a:t>After Removal of oultiers:</a:t>
            </a:r>
            <a:endParaRPr lang="en-US" sz="3200">
              <a:solidFill>
                <a:schemeClr val="bg1"/>
              </a:solidFill>
            </a:endParaRPr>
          </a:p>
        </p:txBody>
      </p:sp>
    </p:spTree>
    <p:extLst>
      <p:ext uri="{BB962C8B-B14F-4D97-AF65-F5344CB8AC3E}">
        <p14:creationId xmlns:p14="http://schemas.microsoft.com/office/powerpoint/2010/main" val="395842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0B821-B997-1B76-14F1-B46B6BCD8CC8}"/>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3700"/>
              <a:t>Best Model, Parameters &amp; Score:</a:t>
            </a:r>
          </a:p>
        </p:txBody>
      </p:sp>
      <p:pic>
        <p:nvPicPr>
          <p:cNvPr id="4" name="Picture 4" descr="Chart, scatter chart&#10;&#10;Description automatically generated">
            <a:extLst>
              <a:ext uri="{FF2B5EF4-FFF2-40B4-BE49-F238E27FC236}">
                <a16:creationId xmlns:a16="http://schemas.microsoft.com/office/drawing/2014/main" id="{DEFB381B-701E-2D01-D78E-2B5E1C561532}"/>
              </a:ext>
            </a:extLst>
          </p:cNvPr>
          <p:cNvPicPr>
            <a:picLocks noChangeAspect="1"/>
          </p:cNvPicPr>
          <p:nvPr/>
        </p:nvPicPr>
        <p:blipFill rotWithShape="1">
          <a:blip r:embed="rId2"/>
          <a:srcRect r="22434" b="-1"/>
          <a:stretch/>
        </p:blipFill>
        <p:spPr>
          <a:xfrm>
            <a:off x="20" y="431"/>
            <a:ext cx="8115280" cy="6408311"/>
          </a:xfrm>
          <a:prstGeom prst="rect">
            <a:avLst/>
          </a:prstGeom>
        </p:spPr>
      </p:pic>
      <p:sp>
        <p:nvSpPr>
          <p:cNvPr id="18" name="Content Placeholder 7">
            <a:extLst>
              <a:ext uri="{FF2B5EF4-FFF2-40B4-BE49-F238E27FC236}">
                <a16:creationId xmlns:a16="http://schemas.microsoft.com/office/drawing/2014/main" id="{D811AF08-A6FD-05AB-C995-4C40F529E301}"/>
              </a:ext>
            </a:extLst>
          </p:cNvPr>
          <p:cNvSpPr>
            <a:spLocks noGrp="1"/>
          </p:cNvSpPr>
          <p:nvPr>
            <p:ph idx="1"/>
          </p:nvPr>
        </p:nvSpPr>
        <p:spPr>
          <a:xfrm>
            <a:off x="8643193" y="2418408"/>
            <a:ext cx="2942813" cy="3540265"/>
          </a:xfrm>
        </p:spPr>
        <p:txBody>
          <a:bodyPr vert="horz" lIns="91440" tIns="45720" rIns="91440" bIns="45720" rtlCol="0">
            <a:normAutofit/>
          </a:bodyPr>
          <a:lstStyle/>
          <a:p>
            <a:pPr marL="0" indent="0">
              <a:buNone/>
            </a:pPr>
            <a:r>
              <a:rPr lang="en-US" sz="2000" dirty="0" err="1"/>
              <a:t>GradientBoosting</a:t>
            </a:r>
            <a:r>
              <a:rPr lang="en-US" sz="2000" dirty="0"/>
              <a:t> Regressor</a:t>
            </a:r>
            <a:endParaRPr lang="en-US" sz="2000">
              <a:cs typeface="Calibri"/>
            </a:endParaRPr>
          </a:p>
        </p:txBody>
      </p:sp>
      <p:sp>
        <p:nvSpPr>
          <p:cNvPr id="36" name="Rectangle 3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89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0188D-C738-65B7-16AD-B52E989CDA02}"/>
              </a:ext>
            </a:extLst>
          </p:cNvPr>
          <p:cNvSpPr txBox="1"/>
          <p:nvPr/>
        </p:nvSpPr>
        <p:spPr>
          <a:xfrm>
            <a:off x="201283" y="445697"/>
            <a:ext cx="11783501"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Technical Requirements: </a:t>
            </a:r>
            <a:endParaRPr lang="en-US" sz="2400" b="1">
              <a:cs typeface="Calibri"/>
            </a:endParaRPr>
          </a:p>
          <a:p>
            <a:endParaRPr lang="en-US" sz="2400" b="1" dirty="0">
              <a:ea typeface="+mn-lt"/>
              <a:cs typeface="+mn-lt"/>
            </a:endParaRPr>
          </a:p>
          <a:p>
            <a:pPr marL="742950" lvl="1" indent="-285750">
              <a:buFont typeface="Arial"/>
              <a:buChar char="•"/>
            </a:pPr>
            <a:r>
              <a:rPr lang="en-US" sz="2400" dirty="0">
                <a:ea typeface="+mn-lt"/>
                <a:cs typeface="+mn-lt"/>
              </a:rPr>
              <a:t>Data contains 1460 entries each having 81 variables. </a:t>
            </a:r>
            <a:endParaRPr lang="en-US" sz="2400">
              <a:cs typeface="Calibri"/>
            </a:endParaRPr>
          </a:p>
          <a:p>
            <a:pPr marL="742950" lvl="1" indent="-285750">
              <a:buFont typeface="Arial"/>
              <a:buChar char="•"/>
            </a:pPr>
            <a:r>
              <a:rPr lang="en-US" sz="2400" dirty="0">
                <a:ea typeface="+mn-lt"/>
                <a:cs typeface="+mn-lt"/>
              </a:rPr>
              <a:t>Data contains Null values. You need to treat them using the domain knowledge and your own understanding. </a:t>
            </a:r>
            <a:endParaRPr lang="en-US" sz="2400">
              <a:cs typeface="Calibri"/>
            </a:endParaRPr>
          </a:p>
          <a:p>
            <a:pPr marL="742950" lvl="1" indent="-285750">
              <a:buFont typeface="Arial"/>
              <a:buChar char="•"/>
            </a:pPr>
            <a:r>
              <a:rPr lang="en-US" sz="2400" dirty="0">
                <a:ea typeface="+mn-lt"/>
                <a:cs typeface="+mn-lt"/>
              </a:rPr>
              <a:t>Extensive EDA has to be performed to gain relationships of important variable and price. </a:t>
            </a:r>
            <a:endParaRPr lang="en-US" sz="2400">
              <a:cs typeface="Calibri"/>
            </a:endParaRPr>
          </a:p>
          <a:p>
            <a:pPr marL="742950" lvl="1" indent="-285750">
              <a:buFont typeface="Arial"/>
              <a:buChar char="•"/>
            </a:pPr>
            <a:r>
              <a:rPr lang="en-US" sz="2400" dirty="0">
                <a:ea typeface="+mn-lt"/>
                <a:cs typeface="+mn-lt"/>
              </a:rPr>
              <a:t>Data contains numerical as well as categorical variable. You need to handle them accordingly. </a:t>
            </a:r>
            <a:endParaRPr lang="en-US" sz="2400">
              <a:cs typeface="Calibri"/>
            </a:endParaRPr>
          </a:p>
          <a:p>
            <a:pPr marL="742950" lvl="1" indent="-285750">
              <a:buFont typeface="Arial"/>
              <a:buChar char="•"/>
            </a:pPr>
            <a:r>
              <a:rPr lang="en-US" sz="2400" dirty="0">
                <a:ea typeface="+mn-lt"/>
                <a:cs typeface="+mn-lt"/>
              </a:rPr>
              <a:t>You have to build Machine Learning models, apply regularization and determine the optimal values of Hyper </a:t>
            </a:r>
            <a:endParaRPr lang="en-US" sz="2400">
              <a:cs typeface="Calibri"/>
            </a:endParaRPr>
          </a:p>
          <a:p>
            <a:pPr lvl="1"/>
            <a:r>
              <a:rPr lang="en-US" sz="2400" dirty="0">
                <a:ea typeface="+mn-lt"/>
                <a:cs typeface="+mn-lt"/>
              </a:rPr>
              <a:t>Parameters. </a:t>
            </a:r>
            <a:endParaRPr lang="en-US" sz="2400">
              <a:cs typeface="Calibri"/>
            </a:endParaRPr>
          </a:p>
          <a:p>
            <a:pPr marL="742950" lvl="1" indent="-285750">
              <a:buFont typeface="Arial"/>
              <a:buChar char="•"/>
            </a:pPr>
            <a:r>
              <a:rPr lang="en-US" sz="2400" dirty="0">
                <a:ea typeface="+mn-lt"/>
                <a:cs typeface="+mn-lt"/>
              </a:rPr>
              <a:t>You need to find important features which affect the price positively or negatively. </a:t>
            </a:r>
            <a:endParaRPr lang="en-US" sz="2400">
              <a:cs typeface="Calibri"/>
            </a:endParaRPr>
          </a:p>
          <a:p>
            <a:pPr marL="742950" lvl="1" indent="-285750">
              <a:buFont typeface="Arial"/>
              <a:buChar char="•"/>
            </a:pPr>
            <a:r>
              <a:rPr lang="en-US" sz="2400" dirty="0">
                <a:ea typeface="+mn-lt"/>
                <a:cs typeface="+mn-lt"/>
              </a:rPr>
              <a:t>Two datasets are being provided to you (test.csv, train.csv). You will train on train.csv dataset and predict on test.csv file.</a:t>
            </a:r>
            <a:br>
              <a:rPr lang="en-US" sz="2400" dirty="0">
                <a:ea typeface="+mn-lt"/>
                <a:cs typeface="+mn-lt"/>
              </a:rPr>
            </a:br>
            <a:r>
              <a:rPr lang="en-US" sz="2400" dirty="0">
                <a:ea typeface="+mn-lt"/>
                <a:cs typeface="+mn-lt"/>
              </a:rPr>
              <a:t> </a:t>
            </a:r>
            <a:endParaRPr lang="en-US" sz="240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US" sz="2400">
              <a:ea typeface="+mn-lt"/>
              <a:cs typeface="Calibri"/>
            </a:endParaRPr>
          </a:p>
          <a:p>
            <a:r>
              <a:rPr lang="en-US" sz="2400" dirty="0">
                <a:ea typeface="+mn-lt"/>
                <a:cs typeface="+mn-lt"/>
              </a:rPr>
              <a:t>Which variables are important to predict the price of variable? </a:t>
            </a:r>
            <a:endParaRPr lang="en-US" sz="2400">
              <a:cs typeface="Calibri"/>
            </a:endParaRPr>
          </a:p>
          <a:p>
            <a:r>
              <a:rPr lang="en-US" sz="2400" dirty="0">
                <a:ea typeface="+mn-lt"/>
                <a:cs typeface="+mn-lt"/>
              </a:rPr>
              <a:t>How do these variables describe the price of the house? </a:t>
            </a:r>
            <a:endParaRPr lang="en-US" sz="2400">
              <a:cs typeface="Calibri"/>
            </a:endParaRPr>
          </a:p>
          <a:p>
            <a:endParaRPr lang="en-US" sz="24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126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032C4-B9B2-5DA9-A903-33446C64AEA8}"/>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There are 2 csv file in the dataset that has been shared.</a:t>
            </a:r>
          </a:p>
          <a:p>
            <a:r>
              <a:rPr lang="en-US" sz="2000" dirty="0">
                <a:ea typeface="Calibri"/>
                <a:cs typeface="Calibri"/>
              </a:rPr>
              <a:t>First, csv file is the train.csv where data are for the training.</a:t>
            </a:r>
          </a:p>
          <a:p>
            <a:r>
              <a:rPr lang="en-US" sz="2000" dirty="0">
                <a:ea typeface="Calibri"/>
                <a:cs typeface="Calibri"/>
              </a:rPr>
              <a:t>Second, csv file is test.csv where data are for testing.</a:t>
            </a:r>
          </a:p>
          <a:p>
            <a:r>
              <a:rPr lang="en-US" sz="2000" dirty="0">
                <a:ea typeface="Calibri"/>
                <a:cs typeface="Calibri"/>
              </a:rPr>
              <a:t>There are information of Houses in Australia.</a:t>
            </a:r>
          </a:p>
          <a:p>
            <a:r>
              <a:rPr lang="en-US" sz="2000" dirty="0">
                <a:ea typeface="Calibri"/>
                <a:cs typeface="Calibri"/>
              </a:rPr>
              <a:t>The information can be good as well as bad feedbacks.</a:t>
            </a:r>
          </a:p>
          <a:p>
            <a:r>
              <a:rPr lang="en-US" sz="2000" dirty="0">
                <a:ea typeface="Calibri"/>
                <a:cs typeface="Calibri"/>
              </a:rPr>
              <a:t>The dataset is about the house:</a:t>
            </a:r>
          </a:p>
          <a:p>
            <a:pPr>
              <a:buFont typeface="Wingdings" panose="020B0604020202020204" pitchFamily="34" charset="0"/>
              <a:buChar char="Ø"/>
            </a:pPr>
            <a:r>
              <a:rPr lang="en-US" sz="2000" dirty="0">
                <a:ea typeface="Calibri"/>
                <a:cs typeface="Calibri"/>
              </a:rPr>
              <a:t>Year built</a:t>
            </a:r>
          </a:p>
          <a:p>
            <a:pPr>
              <a:buFont typeface="Wingdings" panose="020B0604020202020204" pitchFamily="34" charset="0"/>
              <a:buChar char="Ø"/>
            </a:pPr>
            <a:r>
              <a:rPr lang="en-US" sz="2000" dirty="0">
                <a:ea typeface="Calibri"/>
                <a:cs typeface="Calibri"/>
              </a:rPr>
              <a:t>Condition</a:t>
            </a:r>
          </a:p>
          <a:p>
            <a:pPr>
              <a:buFont typeface="Wingdings" panose="020B0604020202020204" pitchFamily="34" charset="0"/>
              <a:buChar char="Ø"/>
            </a:pPr>
            <a:r>
              <a:rPr lang="en-US" sz="2000" dirty="0">
                <a:ea typeface="Calibri"/>
                <a:cs typeface="Calibri"/>
              </a:rPr>
              <a:t>Area</a:t>
            </a:r>
          </a:p>
          <a:p>
            <a:pPr>
              <a:buFont typeface="Wingdings" panose="020B0604020202020204" pitchFamily="34" charset="0"/>
              <a:buChar char="Ø"/>
            </a:pPr>
            <a:r>
              <a:rPr lang="en-US" sz="2000" dirty="0">
                <a:ea typeface="Calibri"/>
                <a:cs typeface="Calibri"/>
              </a:rPr>
              <a:t>Style </a:t>
            </a:r>
          </a:p>
          <a:p>
            <a:pPr>
              <a:buFont typeface="Wingdings" panose="020B0604020202020204" pitchFamily="34" charset="0"/>
              <a:buChar char="Ø"/>
            </a:pPr>
            <a:r>
              <a:rPr lang="en-US" sz="2000" dirty="0">
                <a:ea typeface="Calibri"/>
                <a:cs typeface="Calibri"/>
              </a:rPr>
              <a:t>Garage and all other stuffs.</a:t>
            </a:r>
          </a:p>
          <a:p>
            <a:pPr marL="0" indent="0">
              <a:buNone/>
            </a:pPr>
            <a:endParaRPr lang="en-US"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2075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5CDABF-47C2-4DEB-B66B-692F0551F375}"/>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EDA:</a:t>
            </a:r>
            <a:endParaRPr lang="en-US" sz="3600" b="1" u="sng" dirty="0"/>
          </a:p>
        </p:txBody>
      </p:sp>
      <p:sp>
        <p:nvSpPr>
          <p:cNvPr id="3" name="Content Placeholder 2">
            <a:extLst>
              <a:ext uri="{FF2B5EF4-FFF2-40B4-BE49-F238E27FC236}">
                <a16:creationId xmlns:a16="http://schemas.microsoft.com/office/drawing/2014/main" id="{62050EC7-D20E-26E2-39F8-8A75F55FD1EC}"/>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dirty="0">
                <a:ea typeface="Calibri"/>
                <a:cs typeface="Calibri"/>
              </a:rPr>
              <a:t>Shape of first dataset is </a:t>
            </a:r>
            <a:r>
              <a:rPr lang="en-US" sz="2000" dirty="0">
                <a:ea typeface="+mn-lt"/>
                <a:cs typeface="+mn-lt"/>
              </a:rPr>
              <a:t>1168, 81.</a:t>
            </a:r>
            <a:endParaRPr lang="en-US" sz="2000" dirty="0">
              <a:ea typeface="Calibri"/>
              <a:cs typeface="Calibri"/>
            </a:endParaRPr>
          </a:p>
          <a:p>
            <a:pPr marL="0" indent="0">
              <a:buNone/>
            </a:pPr>
            <a:endParaRPr lang="en-US" sz="2000" dirty="0">
              <a:ea typeface="+mn-lt"/>
              <a:cs typeface="+mn-lt"/>
            </a:endParaRPr>
          </a:p>
          <a:p>
            <a:r>
              <a:rPr lang="en-US" sz="2000" b="1" dirty="0">
                <a:ea typeface="+mn-lt"/>
                <a:cs typeface="+mn-lt"/>
              </a:rPr>
              <a:t>Information of dataset:</a:t>
            </a:r>
            <a:endParaRPr lang="en-US" dirty="0">
              <a:ea typeface="+mn-lt"/>
              <a:cs typeface="+mn-lt"/>
            </a:endParaRPr>
          </a:p>
          <a:p>
            <a:pPr>
              <a:buFont typeface="Wingdings" panose="020B0604020202020204" pitchFamily="34" charset="0"/>
              <a:buChar char="Ø"/>
            </a:pPr>
            <a:r>
              <a:rPr lang="en-US" sz="2000" dirty="0">
                <a:ea typeface="+mn-lt"/>
                <a:cs typeface="+mn-lt"/>
              </a:rPr>
              <a:t> </a:t>
            </a:r>
            <a:r>
              <a:rPr lang="en-US" sz="2000" dirty="0" err="1">
                <a:ea typeface="+mn-lt"/>
                <a:cs typeface="+mn-lt"/>
              </a:rPr>
              <a:t>RangeIndex</a:t>
            </a:r>
            <a:r>
              <a:rPr lang="en-US" sz="2000" dirty="0">
                <a:ea typeface="+mn-lt"/>
                <a:cs typeface="+mn-lt"/>
              </a:rPr>
              <a:t>: 0 to 1167.</a:t>
            </a:r>
            <a:endParaRPr lang="en-US" dirty="0">
              <a:ea typeface="+mn-lt"/>
              <a:cs typeface="+mn-lt"/>
            </a:endParaRPr>
          </a:p>
          <a:p>
            <a:pPr>
              <a:buFont typeface="Wingdings" panose="020B0604020202020204" pitchFamily="34" charset="0"/>
              <a:buChar char="Ø"/>
            </a:pPr>
            <a:r>
              <a:rPr lang="en-US" sz="2000" dirty="0">
                <a:ea typeface="+mn-lt"/>
                <a:cs typeface="+mn-lt"/>
              </a:rPr>
              <a:t>Data columns: 81.</a:t>
            </a:r>
            <a:endParaRPr lang="en-US" dirty="0">
              <a:ea typeface="+mn-lt"/>
              <a:cs typeface="+mn-lt"/>
            </a:endParaRPr>
          </a:p>
          <a:p>
            <a:pPr>
              <a:buFont typeface="Wingdings" panose="020B0604020202020204" pitchFamily="34" charset="0"/>
              <a:buChar char="Ø"/>
            </a:pPr>
            <a:r>
              <a:rPr lang="en-US" sz="2000" dirty="0" err="1">
                <a:ea typeface="+mn-lt"/>
                <a:cs typeface="+mn-lt"/>
              </a:rPr>
              <a:t>dtypes</a:t>
            </a:r>
            <a:r>
              <a:rPr lang="en-US" sz="2000" dirty="0">
                <a:ea typeface="+mn-lt"/>
                <a:cs typeface="+mn-lt"/>
              </a:rPr>
              <a:t>: float64(3), int64(35), object(43).</a:t>
            </a:r>
            <a:endParaRPr lang="en-US" dirty="0">
              <a:ea typeface="+mn-lt"/>
              <a:cs typeface="+mn-lt"/>
            </a:endParaRPr>
          </a:p>
          <a:p>
            <a:endParaRPr lang="en-US" sz="2000" dirty="0">
              <a:ea typeface="Calibri"/>
              <a:cs typeface="Calibri"/>
            </a:endParaRPr>
          </a:p>
          <a:p>
            <a:endParaRPr lang="en-US"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94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4951578" y="-3515"/>
            <a:ext cx="7107911" cy="6747682"/>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0" name="Freeform: Shape 1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3D4C79F7-CD8A-83E9-4EFA-F10FAD702895}"/>
              </a:ext>
            </a:extLst>
          </p:cNvPr>
          <p:cNvSpPr>
            <a:spLocks noGrp="1"/>
          </p:cNvSpPr>
          <p:nvPr>
            <p:ph idx="1"/>
          </p:nvPr>
        </p:nvSpPr>
        <p:spPr>
          <a:xfrm>
            <a:off x="765051" y="2286000"/>
            <a:ext cx="3384000" cy="3844800"/>
          </a:xfrm>
        </p:spPr>
        <p:txBody>
          <a:bodyPr vert="horz" lIns="91440" tIns="45720" rIns="91440" bIns="45720" rtlCol="0">
            <a:normAutofit/>
          </a:bodyPr>
          <a:lstStyle/>
          <a:p>
            <a:pPr marL="0" indent="0">
              <a:buNone/>
            </a:pPr>
            <a:r>
              <a:rPr lang="en-US" sz="2000">
                <a:solidFill>
                  <a:schemeClr val="bg1">
                    <a:alpha val="60000"/>
                  </a:schemeClr>
                </a:solidFill>
                <a:cs typeface="Calibri"/>
              </a:rPr>
              <a:t>Null Values.</a:t>
            </a:r>
          </a:p>
        </p:txBody>
      </p:sp>
      <p:pic>
        <p:nvPicPr>
          <p:cNvPr id="2" name="Picture 4" descr="A picture containing background pattern&#10;&#10;Description automatically generated">
            <a:extLst>
              <a:ext uri="{FF2B5EF4-FFF2-40B4-BE49-F238E27FC236}">
                <a16:creationId xmlns:a16="http://schemas.microsoft.com/office/drawing/2014/main" id="{DADEC664-7D36-99AF-EBD4-50304DF82A21}"/>
              </a:ext>
            </a:extLst>
          </p:cNvPr>
          <p:cNvPicPr>
            <a:picLocks noChangeAspect="1"/>
          </p:cNvPicPr>
          <p:nvPr/>
        </p:nvPicPr>
        <p:blipFill>
          <a:blip r:embed="rId2"/>
          <a:stretch>
            <a:fillRect/>
          </a:stretch>
        </p:blipFill>
        <p:spPr>
          <a:xfrm>
            <a:off x="5085825" y="39620"/>
            <a:ext cx="6765281" cy="6793137"/>
          </a:xfrm>
          <a:prstGeom prst="rect">
            <a:avLst/>
          </a:prstGeom>
        </p:spPr>
      </p:pic>
    </p:spTree>
    <p:extLst>
      <p:ext uri="{BB962C8B-B14F-4D97-AF65-F5344CB8AC3E}">
        <p14:creationId xmlns:p14="http://schemas.microsoft.com/office/powerpoint/2010/main" val="324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F7F535-7BA7-EE8C-E7D7-57CC694FA8F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TOP 40 FEATURES:</a:t>
            </a:r>
          </a:p>
        </p:txBody>
      </p:sp>
      <p:pic>
        <p:nvPicPr>
          <p:cNvPr id="4" name="Picture 4" descr="Chart&#10;&#10;Description automatically generated">
            <a:extLst>
              <a:ext uri="{FF2B5EF4-FFF2-40B4-BE49-F238E27FC236}">
                <a16:creationId xmlns:a16="http://schemas.microsoft.com/office/drawing/2014/main" id="{989F937D-1AD2-B178-A304-CE9D2989B02D}"/>
              </a:ext>
            </a:extLst>
          </p:cNvPr>
          <p:cNvPicPr>
            <a:picLocks noGrp="1" noChangeAspect="1"/>
          </p:cNvPicPr>
          <p:nvPr>
            <p:ph idx="1"/>
          </p:nvPr>
        </p:nvPicPr>
        <p:blipFill>
          <a:blip r:embed="rId2"/>
          <a:stretch>
            <a:fillRect/>
          </a:stretch>
        </p:blipFill>
        <p:spPr>
          <a:xfrm>
            <a:off x="3686233" y="113548"/>
            <a:ext cx="7864177" cy="6469364"/>
          </a:xfrm>
          <a:prstGeom prst="rect">
            <a:avLst/>
          </a:prstGeom>
        </p:spPr>
      </p:pic>
    </p:spTree>
    <p:extLst>
      <p:ext uri="{BB962C8B-B14F-4D97-AF65-F5344CB8AC3E}">
        <p14:creationId xmlns:p14="http://schemas.microsoft.com/office/powerpoint/2010/main" val="262320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8" name="Content Placeholder 7">
            <a:extLst>
              <a:ext uri="{FF2B5EF4-FFF2-40B4-BE49-F238E27FC236}">
                <a16:creationId xmlns:a16="http://schemas.microsoft.com/office/drawing/2014/main" id="{965A2E05-19A1-3E83-118D-B8D8D041E466}"/>
              </a:ext>
            </a:extLst>
          </p:cNvPr>
          <p:cNvSpPr>
            <a:spLocks noGrp="1"/>
          </p:cNvSpPr>
          <p:nvPr>
            <p:ph idx="1"/>
          </p:nvPr>
        </p:nvSpPr>
        <p:spPr>
          <a:xfrm>
            <a:off x="334994" y="2091419"/>
            <a:ext cx="3888528" cy="2820336"/>
          </a:xfrm>
        </p:spPr>
        <p:txBody>
          <a:bodyPr vert="horz" lIns="91440" tIns="45720" rIns="91440" bIns="45720" rtlCol="0" anchor="t">
            <a:normAutofit/>
          </a:bodyPr>
          <a:lstStyle/>
          <a:p>
            <a:pPr marL="0" indent="0">
              <a:buNone/>
            </a:pPr>
            <a:r>
              <a:rPr lang="en-US" sz="2000" b="1" dirty="0">
                <a:ea typeface="+mn-lt"/>
                <a:cs typeface="+mn-lt"/>
              </a:rPr>
              <a:t>There are multicollinearity problem present in our dataset. </a:t>
            </a:r>
            <a:endParaRPr lang="en-US" sz="2000" b="1">
              <a:ea typeface="+mn-lt"/>
              <a:cs typeface="+mn-lt"/>
            </a:endParaRPr>
          </a:p>
          <a:p>
            <a:r>
              <a:rPr lang="en-US" sz="2000" dirty="0" err="1">
                <a:ea typeface="+mn-lt"/>
                <a:cs typeface="+mn-lt"/>
              </a:rPr>
              <a:t>TotRmsAbvGrd</a:t>
            </a:r>
            <a:r>
              <a:rPr lang="en-US" sz="2000" dirty="0">
                <a:ea typeface="+mn-lt"/>
                <a:cs typeface="+mn-lt"/>
              </a:rPr>
              <a:t> &amp; </a:t>
            </a:r>
            <a:r>
              <a:rPr lang="en-US" sz="2000" dirty="0" err="1">
                <a:ea typeface="+mn-lt"/>
                <a:cs typeface="+mn-lt"/>
              </a:rPr>
              <a:t>GrLivArea</a:t>
            </a:r>
            <a:r>
              <a:rPr lang="en-US" sz="2000" dirty="0">
                <a:ea typeface="+mn-lt"/>
                <a:cs typeface="+mn-lt"/>
              </a:rPr>
              <a:t>, has the correlation of 82%.</a:t>
            </a:r>
            <a:endParaRPr lang="en-US" sz="2000" b="1" dirty="0">
              <a:ea typeface="+mn-lt"/>
              <a:cs typeface="Calibri" panose="020F0502020204030204"/>
            </a:endParaRPr>
          </a:p>
          <a:p>
            <a:r>
              <a:rPr lang="en-US" sz="2000" dirty="0" err="1">
                <a:ea typeface="+mn-lt"/>
                <a:cs typeface="+mn-lt"/>
              </a:rPr>
              <a:t>GarageArea</a:t>
            </a:r>
            <a:r>
              <a:rPr lang="en-US" sz="2000" dirty="0">
                <a:ea typeface="+mn-lt"/>
                <a:cs typeface="+mn-lt"/>
              </a:rPr>
              <a:t> &amp; </a:t>
            </a:r>
            <a:r>
              <a:rPr lang="en-US" sz="2000" dirty="0" err="1">
                <a:ea typeface="+mn-lt"/>
                <a:cs typeface="+mn-lt"/>
              </a:rPr>
              <a:t>GarageCars</a:t>
            </a:r>
            <a:r>
              <a:rPr lang="en-US" sz="2000" dirty="0">
                <a:ea typeface="+mn-lt"/>
                <a:cs typeface="+mn-lt"/>
              </a:rPr>
              <a:t>, has the correlation of 88%.</a:t>
            </a:r>
            <a:endParaRPr lang="en-US" dirty="0"/>
          </a:p>
          <a:p>
            <a:r>
              <a:rPr lang="en-US" sz="2000" dirty="0" err="1">
                <a:ea typeface="+mn-lt"/>
                <a:cs typeface="+mn-lt"/>
              </a:rPr>
              <a:t>TotalBsmtSF</a:t>
            </a:r>
            <a:r>
              <a:rPr lang="en-US" sz="2000" dirty="0">
                <a:ea typeface="+mn-lt"/>
                <a:cs typeface="+mn-lt"/>
              </a:rPr>
              <a:t> &amp; 1stFlrSF, has the correlation of 81%.</a:t>
            </a:r>
            <a:endParaRPr lang="en-US" dirty="0"/>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id="{DBA8E943-5A3D-87D9-D590-FBBC3D3B794C}"/>
              </a:ext>
            </a:extLst>
          </p:cNvPr>
          <p:cNvPicPr>
            <a:picLocks noChangeAspect="1"/>
          </p:cNvPicPr>
          <p:nvPr/>
        </p:nvPicPr>
        <p:blipFill rotWithShape="1">
          <a:blip r:embed="rId2"/>
          <a:srcRect t="4789" r="-1" b="-1"/>
          <a:stretch/>
        </p:blipFill>
        <p:spPr>
          <a:xfrm>
            <a:off x="5852081" y="832167"/>
            <a:ext cx="5653320" cy="5638955"/>
          </a:xfrm>
          <a:prstGeom prst="rect">
            <a:avLst/>
          </a:prstGeom>
        </p:spPr>
      </p:pic>
    </p:spTree>
    <p:extLst>
      <p:ext uri="{BB962C8B-B14F-4D97-AF65-F5344CB8AC3E}">
        <p14:creationId xmlns:p14="http://schemas.microsoft.com/office/powerpoint/2010/main" val="3261455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HOUSING: PRICE PREDICTION </vt:lpstr>
      <vt:lpstr>PowerPoint Presentation</vt:lpstr>
      <vt:lpstr>Problem Statement:</vt:lpstr>
      <vt:lpstr>Understanding:</vt:lpstr>
      <vt:lpstr>EDA:</vt:lpstr>
      <vt:lpstr>Descriptive Statistic:</vt:lpstr>
      <vt:lpstr>PowerPoint Presentation</vt:lpstr>
      <vt:lpstr>TOP 40 FEATURES:</vt:lpstr>
      <vt:lpstr>PowerPoint Presentation</vt:lpstr>
      <vt:lpstr>Normal Distribution:</vt:lpstr>
      <vt:lpstr>Outliers:</vt:lpstr>
      <vt:lpstr>Normal Distribution &amp; Outliers. </vt:lpstr>
      <vt:lpstr>After Removal of oultiers:</vt:lpstr>
      <vt:lpstr>Best Model, Parameters &amp; 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777</cp:revision>
  <dcterms:created xsi:type="dcterms:W3CDTF">2022-08-19T21:28:11Z</dcterms:created>
  <dcterms:modified xsi:type="dcterms:W3CDTF">2022-09-02T22:37:33Z</dcterms:modified>
</cp:coreProperties>
</file>