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6" r:id="rId7"/>
    <p:sldId id="287" r:id="rId8"/>
    <p:sldId id="261" r:id="rId9"/>
    <p:sldId id="262" r:id="rId10"/>
    <p:sldId id="263" r:id="rId11"/>
    <p:sldId id="264" r:id="rId12"/>
    <p:sldId id="265" r:id="rId13"/>
    <p:sldId id="269" r:id="rId14"/>
    <p:sldId id="266" r:id="rId15"/>
    <p:sldId id="267"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42A9E117-E811-4262-90CA-19FC02E67A18}" v="189" dt="2022-08-20T09:10:42.180"/>
    <p1510:client id="{5C53AAB6-0E63-4760-9941-04CC329890C3}" v="29" dt="2022-08-20T09:15:16.06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45344"/>
            <a:ext cx="12191999" cy="1122392"/>
          </a:xfrm>
        </p:spPr>
        <p:txBody>
          <a:bodyPr>
            <a:normAutofit/>
          </a:bodyPr>
          <a:lstStyle/>
          <a:p>
            <a:r>
              <a:rPr lang="en-IN" sz="2800" b="1" u="sng" dirty="0">
                <a:ea typeface="+mj-lt"/>
                <a:cs typeface="+mj-lt"/>
                <a:hlinkClick r:id="rId2"/>
              </a:rPr>
              <a:t>E-retail factors for customer activation and retention: </a:t>
            </a:r>
            <a:br>
              <a:rPr lang="en-IN" sz="2800" b="1" u="sng" dirty="0">
                <a:ea typeface="+mj-lt"/>
                <a:cs typeface="+mj-lt"/>
                <a:hlinkClick r:id="rId2"/>
              </a:rPr>
            </a:br>
            <a:r>
              <a:rPr lang="en-IN" sz="2800" b="1" u="sng" dirty="0">
                <a:ea typeface="+mj-lt"/>
                <a:cs typeface="+mj-lt"/>
                <a:hlinkClick r:id="rId2"/>
              </a:rPr>
              <a:t>A case study from Indian e-commerce customers</a:t>
            </a:r>
            <a:endParaRPr lang="en-US" sz="2800" dirty="0">
              <a:ea typeface="+mj-lt"/>
              <a:cs typeface="+mj-lt"/>
            </a:endParaRPr>
          </a:p>
        </p:txBody>
      </p:sp>
      <p:sp>
        <p:nvSpPr>
          <p:cNvPr id="3" name="Subtitle 2"/>
          <p:cNvSpPr>
            <a:spLocks noGrp="1"/>
          </p:cNvSpPr>
          <p:nvPr>
            <p:ph type="subTitle" idx="1"/>
          </p:nvPr>
        </p:nvSpPr>
        <p:spPr>
          <a:xfrm>
            <a:off x="1" y="2121171"/>
            <a:ext cx="12191999" cy="5005685"/>
          </a:xfrm>
        </p:spPr>
        <p:txBody>
          <a:bodyPr vert="horz" lIns="91440" tIns="45720" rIns="91440" bIns="45720" rtlCol="0" anchor="t">
            <a:normAutofit/>
          </a:bodyPr>
          <a:lstStyle/>
          <a:p>
            <a:pPr algn="just"/>
            <a:r>
              <a:rPr lang="en-IN" dirty="0">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4630-A5BE-1D00-C65A-D5421586F118}"/>
              </a:ext>
            </a:extLst>
          </p:cNvPr>
          <p:cNvSpPr>
            <a:spLocks noGrp="1"/>
          </p:cNvSpPr>
          <p:nvPr>
            <p:ph type="title"/>
          </p:nvPr>
        </p:nvSpPr>
        <p:spPr>
          <a:xfrm>
            <a:off x="4313" y="34446"/>
            <a:ext cx="5972355" cy="6788958"/>
          </a:xfrm>
        </p:spPr>
        <p:txBody>
          <a:bodyPr>
            <a:normAutofit/>
          </a:bodyPr>
          <a:lstStyle/>
          <a:p>
            <a:r>
              <a:rPr lang="en-US" sz="2800" b="1" dirty="0">
                <a:ea typeface="+mj-lt"/>
                <a:cs typeface="+mj-lt"/>
              </a:rPr>
              <a:t>How do you access the internet while shopping on-line?.</a:t>
            </a:r>
            <a:endParaRPr lang="en-US" sz="2800" dirty="0"/>
          </a:p>
          <a:p>
            <a:pPr lvl="1"/>
            <a:r>
              <a:rPr lang="en-US" sz="2800" b="1" dirty="0">
                <a:latin typeface="+mj-lt"/>
                <a:ea typeface="+mj-lt"/>
                <a:cs typeface="+mj-lt"/>
              </a:rPr>
              <a:t>1. Mobile Internet.</a:t>
            </a:r>
            <a:endParaRPr lang="en-US" sz="2800" b="1" dirty="0"/>
          </a:p>
          <a:p>
            <a:pPr lvl="1"/>
            <a:r>
              <a:rPr lang="en-US" sz="2800" b="1" dirty="0">
                <a:latin typeface="+mj-lt"/>
                <a:ea typeface="+mj-lt"/>
                <a:cs typeface="+mj-lt"/>
              </a:rPr>
              <a:t>2. Wi-fi</a:t>
            </a:r>
            <a:endParaRPr lang="en-US" sz="2800" b="1" dirty="0"/>
          </a:p>
          <a:p>
            <a:pPr lvl="1"/>
            <a:r>
              <a:rPr lang="en-US" sz="2800" b="1" dirty="0">
                <a:latin typeface="+mj-lt"/>
                <a:ea typeface="+mj-lt"/>
                <a:cs typeface="+mj-lt"/>
              </a:rPr>
              <a:t>3. Dial-up</a:t>
            </a:r>
            <a:br>
              <a:rPr lang="en-US" dirty="0"/>
            </a:br>
            <a:br>
              <a:rPr lang="en-US" dirty="0"/>
            </a:br>
            <a:br>
              <a:rPr lang="en-US" dirty="0"/>
            </a:br>
            <a:br>
              <a:rPr lang="en-US" dirty="0"/>
            </a:br>
            <a:br>
              <a:rPr lang="en-US" dirty="0"/>
            </a:br>
            <a:endParaRPr lang="en-US" sz="2800" b="1">
              <a:latin typeface="Calibri Light"/>
              <a:ea typeface="Calibri Light"/>
              <a:cs typeface="Calibri Light"/>
            </a:endParaRPr>
          </a:p>
          <a:p>
            <a:r>
              <a:rPr lang="en-US" sz="2800" b="1" dirty="0">
                <a:ea typeface="+mj-lt"/>
                <a:cs typeface="+mj-lt"/>
              </a:rPr>
              <a:t>Which device do you use to access the online shopping?</a:t>
            </a:r>
            <a:endParaRPr lang="en-US" sz="2800" dirty="0"/>
          </a:p>
          <a:p>
            <a:pPr lvl="1"/>
            <a:r>
              <a:rPr lang="en-US" sz="2800" b="1" dirty="0">
                <a:latin typeface="+mj-lt"/>
                <a:ea typeface="+mj-lt"/>
                <a:cs typeface="+mj-lt"/>
              </a:rPr>
              <a:t>1. Smartphones.</a:t>
            </a:r>
            <a:endParaRPr lang="en-US" sz="2800" b="1" dirty="0"/>
          </a:p>
          <a:p>
            <a:pPr lvl="1"/>
            <a:r>
              <a:rPr lang="en-US" sz="2800" b="1" dirty="0">
                <a:latin typeface="+mj-lt"/>
                <a:ea typeface="+mj-lt"/>
                <a:cs typeface="+mj-lt"/>
              </a:rPr>
              <a:t>2. Laptop.</a:t>
            </a:r>
            <a:endParaRPr lang="en-US" sz="2800" b="1" dirty="0"/>
          </a:p>
          <a:p>
            <a:pPr lvl="1"/>
            <a:r>
              <a:rPr lang="en-US" sz="2800" b="1" dirty="0">
                <a:latin typeface="+mj-lt"/>
                <a:ea typeface="+mj-lt"/>
                <a:cs typeface="+mj-lt"/>
              </a:rPr>
              <a:t>3. Desktop.</a:t>
            </a:r>
            <a:endParaRPr lang="en-US" sz="2800" b="1" dirty="0"/>
          </a:p>
          <a:p>
            <a:pPr lvl="1"/>
            <a:r>
              <a:rPr lang="en-US" sz="2800" b="1" dirty="0">
                <a:latin typeface="+mj-lt"/>
                <a:ea typeface="+mj-lt"/>
                <a:cs typeface="+mj-lt"/>
              </a:rPr>
              <a:t>4. Tablet.</a:t>
            </a:r>
            <a:endParaRPr lang="en-US" sz="2800" b="1" dirty="0"/>
          </a:p>
          <a:p>
            <a:endParaRPr lang="en-US" dirty="0">
              <a:ea typeface="Calibri Light"/>
              <a:cs typeface="Calibri Light"/>
            </a:endParaRPr>
          </a:p>
        </p:txBody>
      </p:sp>
      <p:pic>
        <p:nvPicPr>
          <p:cNvPr id="4" name="Picture 4" descr="Chart, bar chart&#10;&#10;Description automatically generated">
            <a:extLst>
              <a:ext uri="{FF2B5EF4-FFF2-40B4-BE49-F238E27FC236}">
                <a16:creationId xmlns:a16="http://schemas.microsoft.com/office/drawing/2014/main" id="{30F4AAE6-51E7-3490-43D5-090FEAC30516}"/>
              </a:ext>
            </a:extLst>
          </p:cNvPr>
          <p:cNvPicPr>
            <a:picLocks noGrp="1" noChangeAspect="1"/>
          </p:cNvPicPr>
          <p:nvPr>
            <p:ph idx="1"/>
          </p:nvPr>
        </p:nvPicPr>
        <p:blipFill>
          <a:blip r:embed="rId2"/>
          <a:stretch>
            <a:fillRect/>
          </a:stretch>
        </p:blipFill>
        <p:spPr>
          <a:xfrm>
            <a:off x="6564826" y="28455"/>
            <a:ext cx="6797368" cy="6795488"/>
          </a:xfrm>
        </p:spPr>
      </p:pic>
    </p:spTree>
    <p:extLst>
      <p:ext uri="{BB962C8B-B14F-4D97-AF65-F5344CB8AC3E}">
        <p14:creationId xmlns:p14="http://schemas.microsoft.com/office/powerpoint/2010/main" val="428073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0FFA-9207-6386-F775-29BCD03C4B8E}"/>
              </a:ext>
            </a:extLst>
          </p:cNvPr>
          <p:cNvSpPr>
            <a:spLocks noGrp="1"/>
          </p:cNvSpPr>
          <p:nvPr>
            <p:ph type="title"/>
          </p:nvPr>
        </p:nvSpPr>
        <p:spPr>
          <a:xfrm>
            <a:off x="277483" y="5282182"/>
            <a:ext cx="11910203" cy="1512468"/>
          </a:xfrm>
        </p:spPr>
        <p:txBody>
          <a:bodyPr vert="horz" lIns="91440" tIns="45720" rIns="91440" bIns="45720" rtlCol="0" anchor="ctr">
            <a:noAutofit/>
          </a:bodyPr>
          <a:lstStyle/>
          <a:p>
            <a:r>
              <a:rPr lang="en-US" sz="2400" b="1" dirty="0">
                <a:ea typeface="+mj-lt"/>
                <a:cs typeface="+mj-lt"/>
              </a:rPr>
              <a:t>After first visit, how do you reach the online retail store?</a:t>
            </a:r>
            <a:endParaRPr lang="en-US" sz="2400" b="1">
              <a:ea typeface="Calibri Light"/>
              <a:cs typeface="Calibri Light"/>
            </a:endParaRPr>
          </a:p>
          <a:p>
            <a:r>
              <a:rPr lang="en-US" sz="2400" b="1" dirty="0">
                <a:ea typeface="+mj-lt"/>
                <a:cs typeface="+mj-lt"/>
              </a:rPr>
              <a:t>1. Via Application.</a:t>
            </a:r>
            <a:endParaRPr lang="en-US" sz="2400" b="1">
              <a:ea typeface="Calibri Light"/>
              <a:cs typeface="Calibri Light"/>
            </a:endParaRPr>
          </a:p>
          <a:p>
            <a:r>
              <a:rPr lang="en-US" sz="2400" b="1" dirty="0">
                <a:ea typeface="+mj-lt"/>
                <a:cs typeface="+mj-lt"/>
              </a:rPr>
              <a:t>2. Search Engine.</a:t>
            </a:r>
            <a:endParaRPr lang="en-US" sz="2400" b="1">
              <a:ea typeface="Calibri Light"/>
              <a:cs typeface="Calibri Light"/>
            </a:endParaRPr>
          </a:p>
          <a:p>
            <a:r>
              <a:rPr lang="en-US" sz="2400" b="1" dirty="0">
                <a:ea typeface="+mj-lt"/>
                <a:cs typeface="+mj-lt"/>
              </a:rPr>
              <a:t>3. Direct URL.</a:t>
            </a:r>
            <a:endParaRPr lang="en-US" sz="2400" b="1">
              <a:ea typeface="Calibri Light"/>
              <a:cs typeface="Calibri Light"/>
            </a:endParaRPr>
          </a:p>
          <a:p>
            <a:r>
              <a:rPr lang="en-US" sz="2400" b="1" dirty="0">
                <a:ea typeface="+mj-lt"/>
                <a:cs typeface="+mj-lt"/>
              </a:rPr>
              <a:t>4. E-mail.</a:t>
            </a:r>
            <a:endParaRPr lang="en-US" sz="2400" b="1">
              <a:ea typeface="Calibri Light"/>
              <a:cs typeface="Calibri Light"/>
            </a:endParaRPr>
          </a:p>
          <a:p>
            <a:r>
              <a:rPr lang="en-US" sz="2400" b="1" dirty="0">
                <a:ea typeface="+mj-lt"/>
                <a:cs typeface="+mj-lt"/>
              </a:rPr>
              <a:t>5. Social Media.</a:t>
            </a:r>
            <a:endParaRPr lang="en-US" sz="2400" b="1" dirty="0">
              <a:ea typeface="Calibri Light" panose="020F0302020204030204"/>
              <a:cs typeface="Calibri Light" panose="020F0302020204030204"/>
            </a:endParaRPr>
          </a:p>
          <a:p>
            <a:endParaRPr lang="en-US" dirty="0">
              <a:ea typeface="Calibri Light"/>
              <a:cs typeface="Calibri Light"/>
            </a:endParaRPr>
          </a:p>
        </p:txBody>
      </p:sp>
      <p:pic>
        <p:nvPicPr>
          <p:cNvPr id="4" name="Picture 4" descr="Chart, bar chart&#10;&#10;Description automatically generated">
            <a:extLst>
              <a:ext uri="{FF2B5EF4-FFF2-40B4-BE49-F238E27FC236}">
                <a16:creationId xmlns:a16="http://schemas.microsoft.com/office/drawing/2014/main" id="{F3E9472D-684E-A400-5B11-0B4A77D64A66}"/>
              </a:ext>
            </a:extLst>
          </p:cNvPr>
          <p:cNvPicPr>
            <a:picLocks noGrp="1" noChangeAspect="1"/>
          </p:cNvPicPr>
          <p:nvPr>
            <p:ph idx="1"/>
          </p:nvPr>
        </p:nvPicPr>
        <p:blipFill>
          <a:blip r:embed="rId2"/>
          <a:stretch>
            <a:fillRect/>
          </a:stretch>
        </p:blipFill>
        <p:spPr>
          <a:xfrm>
            <a:off x="275326" y="111770"/>
            <a:ext cx="8248290" cy="4299728"/>
          </a:xfrm>
        </p:spPr>
      </p:pic>
    </p:spTree>
    <p:extLst>
      <p:ext uri="{BB962C8B-B14F-4D97-AF65-F5344CB8AC3E}">
        <p14:creationId xmlns:p14="http://schemas.microsoft.com/office/powerpoint/2010/main" val="79396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7EDAA-4954-743A-E2A5-7ACCC3BD16F8}"/>
              </a:ext>
            </a:extLst>
          </p:cNvPr>
          <p:cNvSpPr>
            <a:spLocks noGrp="1"/>
          </p:cNvSpPr>
          <p:nvPr>
            <p:ph type="title"/>
          </p:nvPr>
        </p:nvSpPr>
        <p:spPr>
          <a:xfrm>
            <a:off x="594360" y="741512"/>
            <a:ext cx="3734698" cy="4015400"/>
          </a:xfrm>
        </p:spPr>
        <p:txBody>
          <a:bodyPr vert="horz" lIns="91440" tIns="45720" rIns="91440" bIns="45720" rtlCol="0" anchor="ctr">
            <a:noAutofit/>
          </a:bodyPr>
          <a:lstStyle/>
          <a:p>
            <a:r>
              <a:rPr lang="en-US" sz="2400" b="1" kern="1200" dirty="0">
                <a:latin typeface="+mj-lt"/>
                <a:ea typeface="+mj-ea"/>
                <a:cs typeface="+mj-cs"/>
              </a:rPr>
              <a:t>How frequently do you abandon (selecting an items and leaving without making payment) your shopping cart?</a:t>
            </a:r>
            <a:endParaRPr lang="en-US" sz="2400" b="1" kern="1200">
              <a:latin typeface="+mj-lt"/>
              <a:ea typeface="Calibri Light"/>
              <a:cs typeface="Calibri Light"/>
            </a:endParaRPr>
          </a:p>
          <a:p>
            <a:r>
              <a:rPr lang="en-US" sz="2400" b="1" kern="1200" dirty="0">
                <a:latin typeface="+mj-lt"/>
                <a:ea typeface="+mj-ea"/>
                <a:cs typeface="+mj-cs"/>
              </a:rPr>
              <a:t>1. There are more number of customer, who abandon the shopping cart, Sometimes.</a:t>
            </a:r>
            <a:endParaRPr lang="en-US" sz="2400" b="1" kern="1200">
              <a:latin typeface="+mj-lt"/>
              <a:ea typeface="Calibri Light"/>
              <a:cs typeface="Calibri Light"/>
            </a:endParaRPr>
          </a:p>
          <a:p>
            <a:r>
              <a:rPr lang="en-US" sz="2400" b="1" kern="1200" dirty="0">
                <a:latin typeface="+mj-lt"/>
                <a:ea typeface="+mj-ea"/>
                <a:cs typeface="+mj-cs"/>
              </a:rPr>
              <a:t>2. Never.</a:t>
            </a:r>
            <a:endParaRPr lang="en-US" sz="2400" b="1" kern="1200">
              <a:latin typeface="+mj-lt"/>
              <a:ea typeface="Calibri Light"/>
              <a:cs typeface="Calibri Light"/>
            </a:endParaRPr>
          </a:p>
          <a:p>
            <a:r>
              <a:rPr lang="en-US" sz="2400" b="1" kern="1200" dirty="0">
                <a:latin typeface="+mj-lt"/>
                <a:ea typeface="+mj-ea"/>
                <a:cs typeface="+mj-cs"/>
              </a:rPr>
              <a:t>3. Frequently.</a:t>
            </a:r>
            <a:endParaRPr lang="en-US" sz="2400" b="1" kern="1200">
              <a:latin typeface="+mj-lt"/>
              <a:ea typeface="Calibri Light"/>
              <a:cs typeface="Calibri Light"/>
            </a:endParaRPr>
          </a:p>
          <a:p>
            <a:r>
              <a:rPr lang="en-US" sz="2400" b="1" kern="1200" dirty="0">
                <a:latin typeface="+mj-lt"/>
                <a:ea typeface="+mj-ea"/>
                <a:cs typeface="+mj-cs"/>
              </a:rPr>
              <a:t>4. Very less number of customer abandon the shopping cart, very frequently.</a:t>
            </a:r>
            <a:endParaRPr lang="en-US" sz="2400" b="1" kern="1200">
              <a:latin typeface="+mj-lt"/>
              <a:ea typeface="Calibri Light"/>
              <a:cs typeface="Calibri Light"/>
            </a:endParaRPr>
          </a:p>
          <a:p>
            <a:endParaRPr lang="en-US" sz="1600" b="1" kern="1200">
              <a:solidFill>
                <a:schemeClr val="tx1"/>
              </a:solidFill>
              <a:latin typeface="+mj-lt"/>
              <a:ea typeface="+mj-ea"/>
              <a:cs typeface="+mj-cs"/>
            </a:endParaRPr>
          </a:p>
        </p:txBody>
      </p:sp>
      <p:grpSp>
        <p:nvGrpSpPr>
          <p:cNvPr id="7" name="Group 10">
            <a:extLst>
              <a:ext uri="{FF2B5EF4-FFF2-40B4-BE49-F238E27FC236}">
                <a16:creationId xmlns:a16="http://schemas.microsoft.com/office/drawing/2014/main" id="{BEB2E44E-30A6-416E-A45D-B1E328629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414016"/>
            <a:ext cx="232963" cy="1340860"/>
            <a:chOff x="56167" y="2050133"/>
            <a:chExt cx="232963" cy="1340860"/>
          </a:xfrm>
        </p:grpSpPr>
        <p:sp>
          <p:nvSpPr>
            <p:cNvPr id="12" name="Rectangle 2">
              <a:extLst>
                <a:ext uri="{FF2B5EF4-FFF2-40B4-BE49-F238E27FC236}">
                  <a16:creationId xmlns:a16="http://schemas.microsoft.com/office/drawing/2014/main" id="{FC3F1FAE-BAA2-4238-87B4-F57CD6E0D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9">
              <a:extLst>
                <a:ext uri="{FF2B5EF4-FFF2-40B4-BE49-F238E27FC236}">
                  <a16:creationId xmlns:a16="http://schemas.microsoft.com/office/drawing/2014/main" id="{089CF776-26E3-443A-9B0A-EBD6CE7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
              <a:extLst>
                <a:ext uri="{FF2B5EF4-FFF2-40B4-BE49-F238E27FC236}">
                  <a16:creationId xmlns:a16="http://schemas.microsoft.com/office/drawing/2014/main" id="{1F6F9BAB-A8A1-4A62-86FC-5B3157A6E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7A2B6B81-FF9A-43F6-A1AE-917DAA4B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49817315-151B-4CB1-A230-5A36AF7F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6CC335AB-9541-4183-93A8-9687D50AB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ED940D30-BF06-4C7A-8790-F0D99824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A52173BB-5BB4-4AB9-AC66-79CF7406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CD8A6114-D58C-4BB6-9AFE-064C927F3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B4E88F94-25A1-4836-8BB3-4271B636B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25A83C54-E0E4-4E8A-9EE6-C17D2641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0675818B-7A46-4DED-BBFC-4697A4C04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AF3B1214-DA5A-4076-BE6B-3D9D3ECC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9E008EA5-BFDE-4E41-A137-7528BC706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46544C80-52A4-45E4-BFA9-EF2DF3498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905E3B05-2EB1-44FB-ADE8-F4CD5217A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02542866-00BE-41E8-955D-E3B4E6E0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ADC9572A-D4F6-4C5A-B2C8-C00E855CB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BF83543-D986-4CD0-A24E-9802847B8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15E8B8C4-D90E-4DC6-BA2D-D21C3331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2992CD70-3127-A3EB-62F8-B0BA4D637A2B}"/>
              </a:ext>
            </a:extLst>
          </p:cNvPr>
          <p:cNvPicPr>
            <a:picLocks noGrp="1" noChangeAspect="1"/>
          </p:cNvPicPr>
          <p:nvPr>
            <p:ph idx="1"/>
          </p:nvPr>
        </p:nvPicPr>
        <p:blipFill>
          <a:blip r:embed="rId2"/>
          <a:stretch>
            <a:fillRect/>
          </a:stretch>
        </p:blipFill>
        <p:spPr>
          <a:xfrm>
            <a:off x="5594168" y="828090"/>
            <a:ext cx="6251468" cy="4813577"/>
          </a:xfrm>
          <a:prstGeom prst="rect">
            <a:avLst/>
          </a:prstGeom>
        </p:spPr>
      </p:pic>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59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E76D8-A260-C4FB-365E-D75131CB2D0B}"/>
              </a:ext>
            </a:extLst>
          </p:cNvPr>
          <p:cNvSpPr>
            <a:spLocks noGrp="1"/>
          </p:cNvSpPr>
          <p:nvPr>
            <p:ph type="title"/>
          </p:nvPr>
        </p:nvSpPr>
        <p:spPr>
          <a:xfrm>
            <a:off x="686834" y="1153572"/>
            <a:ext cx="3200400" cy="4461163"/>
          </a:xfrm>
        </p:spPr>
        <p:txBody>
          <a:bodyPr>
            <a:normAutofit/>
          </a:bodyPr>
          <a:lstStyle/>
          <a:p>
            <a:r>
              <a:rPr lang="en-US" b="1" u="sng">
                <a:solidFill>
                  <a:srgbClr val="FFFFFF"/>
                </a:solidFill>
                <a:cs typeface="Calibri Light"/>
              </a:rPr>
              <a:t>Poll Columns:</a:t>
            </a:r>
            <a:endParaRPr lang="en-US" b="1" u="sng">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9419C91-8F63-9169-6395-D965AB9D9066}"/>
              </a:ext>
            </a:extLst>
          </p:cNvPr>
          <p:cNvSpPr>
            <a:spLocks noGrp="1"/>
          </p:cNvSpPr>
          <p:nvPr>
            <p:ph idx="1"/>
          </p:nvPr>
        </p:nvSpPr>
        <p:spPr>
          <a:xfrm>
            <a:off x="4001610" y="1872"/>
            <a:ext cx="8186075" cy="6850826"/>
          </a:xfrm>
        </p:spPr>
        <p:txBody>
          <a:bodyPr vert="horz" lIns="91440" tIns="45720" rIns="91440" bIns="45720" rtlCol="0" anchor="ctr">
            <a:noAutofit/>
          </a:bodyPr>
          <a:lstStyle/>
          <a:p>
            <a:pPr marL="0" indent="0">
              <a:buNone/>
            </a:pPr>
            <a:r>
              <a:rPr lang="en-US" sz="1400" dirty="0">
                <a:ea typeface="+mn-lt"/>
                <a:cs typeface="+mn-lt"/>
              </a:rPr>
              <a:t>       '18 The content on the website must be easy to read and understand',
       '19 Information on similar product to the one highlighted  is important for product comparison',
       '20 Complete information on listed seller and product being offered is important for purchase decision.',
       '21 All relevant information on listed products must be stated clearly',
       '22 Ease of navigation in website', '23 Loading and processing speed',
       '24 User friendly Interface of the website',
       '25 Convenient Payment methods',
       '26 Trust that the online retail store will fulfill its part of the transaction at the stipulated time',
       '27 Empathy (readiness to assist with queries) towards the customers',
       '28 Being able to guarantee the privacy of the customer',
       '29 Responsiveness, availability of several communication channels (email, online rep, twitter, phone etc.)',
       '30 Online shopping gives monetary benefit and discounts',
       '31 Enjoyment is derived from shopping online',
       '32 Shopping online is convenient and flexible',
       '33 Return and replacement policy of the e-tailer is important for purchase decision',
       '34 Gaining access to loyalty programs is a benefit of shopping online',
       '35 Displaying quality Information on the website improves satisfaction of customers',
       '36 User derive satisfaction while shopping on a good quality website or application',
       '37 Net Benefit derived from shopping online can lead to users satisfaction',
       '38 User satisfaction cannot exist without trust',
       '39 Offering a wide variety of listed product in several category',
       '40 Provision of complete and relevant product information',
       '41 Monetary savings',
       '42 The Convenience of patronizing the online retailer',
       '43 Shopping on the website gives you the sense of adventure',
       '44 Shopping on your preferred e-tailer enhances your social status',
       '45 You feel gratification shopping on your favorite e-tailer',
       '46 Shopping on the website helps you fulfill certain roles',
       '47 Getting value for money spent'</a:t>
            </a:r>
            <a:endParaRPr lang="en-US" sz="1400">
              <a:cs typeface="Calibri" panose="020F0502020204030204"/>
            </a:endParaRPr>
          </a:p>
        </p:txBody>
      </p:sp>
    </p:spTree>
    <p:extLst>
      <p:ext uri="{BB962C8B-B14F-4D97-AF65-F5344CB8AC3E}">
        <p14:creationId xmlns:p14="http://schemas.microsoft.com/office/powerpoint/2010/main" val="395846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7" descr="Chart, bar chart&#10;&#10;Description automatically generated">
            <a:extLst>
              <a:ext uri="{FF2B5EF4-FFF2-40B4-BE49-F238E27FC236}">
                <a16:creationId xmlns:a16="http://schemas.microsoft.com/office/drawing/2014/main" id="{FFF28EAF-0FD2-2629-699A-E8EB1CB22DC3}"/>
              </a:ext>
            </a:extLst>
          </p:cNvPr>
          <p:cNvPicPr>
            <a:picLocks noChangeAspect="1"/>
          </p:cNvPicPr>
          <p:nvPr/>
        </p:nvPicPr>
        <p:blipFill>
          <a:blip r:embed="rId2"/>
          <a:stretch>
            <a:fillRect/>
          </a:stretch>
        </p:blipFill>
        <p:spPr>
          <a:xfrm>
            <a:off x="228600" y="403225"/>
            <a:ext cx="2268538" cy="2262188"/>
          </a:xfrm>
          <a:prstGeom prst="rect">
            <a:avLst/>
          </a:prstGeom>
        </p:spPr>
      </p:pic>
      <p:pic>
        <p:nvPicPr>
          <p:cNvPr id="13" name="Picture 13" descr="Chart, bar chart&#10;&#10;Description automatically generated">
            <a:extLst>
              <a:ext uri="{FF2B5EF4-FFF2-40B4-BE49-F238E27FC236}">
                <a16:creationId xmlns:a16="http://schemas.microsoft.com/office/drawing/2014/main" id="{0CAFA7D3-4677-DF39-51A4-AE3135139120}"/>
              </a:ext>
            </a:extLst>
          </p:cNvPr>
          <p:cNvPicPr>
            <a:picLocks noChangeAspect="1"/>
          </p:cNvPicPr>
          <p:nvPr/>
        </p:nvPicPr>
        <p:blipFill>
          <a:blip r:embed="rId3"/>
          <a:stretch>
            <a:fillRect/>
          </a:stretch>
        </p:blipFill>
        <p:spPr>
          <a:xfrm>
            <a:off x="228600" y="2744788"/>
            <a:ext cx="2268538" cy="2262188"/>
          </a:xfrm>
          <a:prstGeom prst="rect">
            <a:avLst/>
          </a:prstGeom>
        </p:spPr>
      </p:pic>
      <p:pic>
        <p:nvPicPr>
          <p:cNvPr id="16" name="Picture 16" descr="Chart, bar chart&#10;&#10;Description automatically generated">
            <a:extLst>
              <a:ext uri="{FF2B5EF4-FFF2-40B4-BE49-F238E27FC236}">
                <a16:creationId xmlns:a16="http://schemas.microsoft.com/office/drawing/2014/main" id="{C5EC8D28-662E-77A5-F132-2B39759099ED}"/>
              </a:ext>
            </a:extLst>
          </p:cNvPr>
          <p:cNvPicPr>
            <a:picLocks noChangeAspect="1"/>
          </p:cNvPicPr>
          <p:nvPr/>
        </p:nvPicPr>
        <p:blipFill>
          <a:blip r:embed="rId4"/>
          <a:stretch>
            <a:fillRect/>
          </a:stretch>
        </p:blipFill>
        <p:spPr>
          <a:xfrm>
            <a:off x="2576513" y="403225"/>
            <a:ext cx="2268538" cy="2262188"/>
          </a:xfrm>
          <a:prstGeom prst="rect">
            <a:avLst/>
          </a:prstGeom>
        </p:spPr>
      </p:pic>
      <p:pic>
        <p:nvPicPr>
          <p:cNvPr id="18" name="Picture 18" descr="Chart, bar chart&#10;&#10;Description automatically generated">
            <a:extLst>
              <a:ext uri="{FF2B5EF4-FFF2-40B4-BE49-F238E27FC236}">
                <a16:creationId xmlns:a16="http://schemas.microsoft.com/office/drawing/2014/main" id="{44AA7B6F-7C33-A5FE-FE92-3720E98A8B89}"/>
              </a:ext>
            </a:extLst>
          </p:cNvPr>
          <p:cNvPicPr>
            <a:picLocks noChangeAspect="1"/>
          </p:cNvPicPr>
          <p:nvPr/>
        </p:nvPicPr>
        <p:blipFill>
          <a:blip r:embed="rId5"/>
          <a:stretch>
            <a:fillRect/>
          </a:stretch>
        </p:blipFill>
        <p:spPr>
          <a:xfrm>
            <a:off x="2576513" y="2744788"/>
            <a:ext cx="2268538" cy="2262188"/>
          </a:xfrm>
          <a:prstGeom prst="rect">
            <a:avLst/>
          </a:prstGeom>
        </p:spPr>
      </p:pic>
      <p:pic>
        <p:nvPicPr>
          <p:cNvPr id="15" name="Picture 15" descr="Chart, bar chart&#10;&#10;Description automatically generated">
            <a:extLst>
              <a:ext uri="{FF2B5EF4-FFF2-40B4-BE49-F238E27FC236}">
                <a16:creationId xmlns:a16="http://schemas.microsoft.com/office/drawing/2014/main" id="{7F89C9F6-90A3-DE0A-6E98-ADD715CF29F4}"/>
              </a:ext>
            </a:extLst>
          </p:cNvPr>
          <p:cNvPicPr>
            <a:picLocks noChangeAspect="1"/>
          </p:cNvPicPr>
          <p:nvPr/>
        </p:nvPicPr>
        <p:blipFill>
          <a:blip r:embed="rId6"/>
          <a:stretch>
            <a:fillRect/>
          </a:stretch>
        </p:blipFill>
        <p:spPr>
          <a:xfrm>
            <a:off x="4924425" y="403225"/>
            <a:ext cx="2268538" cy="2262188"/>
          </a:xfrm>
          <a:prstGeom prst="rect">
            <a:avLst/>
          </a:prstGeom>
        </p:spPr>
      </p:pic>
      <p:pic>
        <p:nvPicPr>
          <p:cNvPr id="12" name="Picture 12" descr="Chart, bar chart&#10;&#10;Description automatically generated">
            <a:extLst>
              <a:ext uri="{FF2B5EF4-FFF2-40B4-BE49-F238E27FC236}">
                <a16:creationId xmlns:a16="http://schemas.microsoft.com/office/drawing/2014/main" id="{E8FE292A-867F-F075-B956-33892146AA37}"/>
              </a:ext>
            </a:extLst>
          </p:cNvPr>
          <p:cNvPicPr>
            <a:picLocks noChangeAspect="1"/>
          </p:cNvPicPr>
          <p:nvPr/>
        </p:nvPicPr>
        <p:blipFill>
          <a:blip r:embed="rId7"/>
          <a:stretch>
            <a:fillRect/>
          </a:stretch>
        </p:blipFill>
        <p:spPr>
          <a:xfrm>
            <a:off x="4924425" y="2744788"/>
            <a:ext cx="2268538" cy="2262188"/>
          </a:xfrm>
          <a:prstGeom prst="rect">
            <a:avLst/>
          </a:prstGeom>
        </p:spPr>
      </p:pic>
      <p:pic>
        <p:nvPicPr>
          <p:cNvPr id="14" name="Picture 14" descr="Chart, bar chart&#10;&#10;Description automatically generated">
            <a:extLst>
              <a:ext uri="{FF2B5EF4-FFF2-40B4-BE49-F238E27FC236}">
                <a16:creationId xmlns:a16="http://schemas.microsoft.com/office/drawing/2014/main" id="{CABE4488-91B6-322D-DC66-ABF1FB871370}"/>
              </a:ext>
            </a:extLst>
          </p:cNvPr>
          <p:cNvPicPr>
            <a:picLocks noChangeAspect="1"/>
          </p:cNvPicPr>
          <p:nvPr/>
        </p:nvPicPr>
        <p:blipFill>
          <a:blip r:embed="rId8"/>
          <a:stretch>
            <a:fillRect/>
          </a:stretch>
        </p:blipFill>
        <p:spPr>
          <a:xfrm>
            <a:off x="7270750" y="403225"/>
            <a:ext cx="4616450" cy="4603750"/>
          </a:xfrm>
          <a:prstGeom prst="rect">
            <a:avLst/>
          </a:prstGeom>
        </p:spPr>
      </p:pic>
    </p:spTree>
    <p:extLst>
      <p:ext uri="{BB962C8B-B14F-4D97-AF65-F5344CB8AC3E}">
        <p14:creationId xmlns:p14="http://schemas.microsoft.com/office/powerpoint/2010/main" val="162336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21BA1B1C-0EAA-71F2-86FC-DC7840979DC6}"/>
              </a:ext>
            </a:extLst>
          </p:cNvPr>
          <p:cNvPicPr>
            <a:picLocks noChangeAspect="1"/>
          </p:cNvPicPr>
          <p:nvPr/>
        </p:nvPicPr>
        <p:blipFill>
          <a:blip r:embed="rId2"/>
          <a:stretch>
            <a:fillRect/>
          </a:stretch>
        </p:blipFill>
        <p:spPr>
          <a:xfrm>
            <a:off x="1085850" y="914400"/>
            <a:ext cx="2432050" cy="2449513"/>
          </a:xfrm>
          <a:prstGeom prst="rect">
            <a:avLst/>
          </a:prstGeom>
        </p:spPr>
      </p:pic>
      <p:pic>
        <p:nvPicPr>
          <p:cNvPr id="8" name="Picture 8" descr="Chart, bar chart&#10;&#10;Description automatically generated">
            <a:extLst>
              <a:ext uri="{FF2B5EF4-FFF2-40B4-BE49-F238E27FC236}">
                <a16:creationId xmlns:a16="http://schemas.microsoft.com/office/drawing/2014/main" id="{552FBF2A-E2FB-A683-7BC1-634162AB8237}"/>
              </a:ext>
            </a:extLst>
          </p:cNvPr>
          <p:cNvPicPr>
            <a:picLocks noChangeAspect="1"/>
          </p:cNvPicPr>
          <p:nvPr/>
        </p:nvPicPr>
        <p:blipFill>
          <a:blip r:embed="rId3"/>
          <a:stretch>
            <a:fillRect/>
          </a:stretch>
        </p:blipFill>
        <p:spPr>
          <a:xfrm>
            <a:off x="3586163" y="914400"/>
            <a:ext cx="2432050" cy="2449513"/>
          </a:xfrm>
          <a:prstGeom prst="rect">
            <a:avLst/>
          </a:prstGeom>
        </p:spPr>
      </p:pic>
      <p:pic>
        <p:nvPicPr>
          <p:cNvPr id="5" name="Picture 5" descr="Chart, bar chart&#10;&#10;Description automatically generated">
            <a:extLst>
              <a:ext uri="{FF2B5EF4-FFF2-40B4-BE49-F238E27FC236}">
                <a16:creationId xmlns:a16="http://schemas.microsoft.com/office/drawing/2014/main" id="{168F249B-5473-9FD7-97E4-F154A293A95D}"/>
              </a:ext>
            </a:extLst>
          </p:cNvPr>
          <p:cNvPicPr>
            <a:picLocks noChangeAspect="1"/>
          </p:cNvPicPr>
          <p:nvPr/>
        </p:nvPicPr>
        <p:blipFill>
          <a:blip r:embed="rId4"/>
          <a:stretch>
            <a:fillRect/>
          </a:stretch>
        </p:blipFill>
        <p:spPr>
          <a:xfrm>
            <a:off x="1085850" y="3432175"/>
            <a:ext cx="2432050" cy="2449513"/>
          </a:xfrm>
          <a:prstGeom prst="rect">
            <a:avLst/>
          </a:prstGeom>
        </p:spPr>
      </p:pic>
      <p:pic>
        <p:nvPicPr>
          <p:cNvPr id="6" name="Picture 6" descr="Chart, bar chart&#10;&#10;Description automatically generated">
            <a:extLst>
              <a:ext uri="{FF2B5EF4-FFF2-40B4-BE49-F238E27FC236}">
                <a16:creationId xmlns:a16="http://schemas.microsoft.com/office/drawing/2014/main" id="{BE706CED-18AF-15E4-8710-D6F109621251}"/>
              </a:ext>
            </a:extLst>
          </p:cNvPr>
          <p:cNvPicPr>
            <a:picLocks noChangeAspect="1"/>
          </p:cNvPicPr>
          <p:nvPr/>
        </p:nvPicPr>
        <p:blipFill>
          <a:blip r:embed="rId5"/>
          <a:stretch>
            <a:fillRect/>
          </a:stretch>
        </p:blipFill>
        <p:spPr>
          <a:xfrm>
            <a:off x="3587750" y="3432175"/>
            <a:ext cx="2432050" cy="2449513"/>
          </a:xfrm>
          <a:prstGeom prst="rect">
            <a:avLst/>
          </a:prstGeom>
        </p:spPr>
      </p:pic>
      <p:pic>
        <p:nvPicPr>
          <p:cNvPr id="9" name="Picture 9" descr="Chart, bar chart&#10;&#10;Description automatically generated">
            <a:extLst>
              <a:ext uri="{FF2B5EF4-FFF2-40B4-BE49-F238E27FC236}">
                <a16:creationId xmlns:a16="http://schemas.microsoft.com/office/drawing/2014/main" id="{14CE010E-F011-BFD7-AF65-20D9581A221C}"/>
              </a:ext>
            </a:extLst>
          </p:cNvPr>
          <p:cNvPicPr>
            <a:picLocks noChangeAspect="1"/>
          </p:cNvPicPr>
          <p:nvPr/>
        </p:nvPicPr>
        <p:blipFill>
          <a:blip r:embed="rId6"/>
          <a:stretch>
            <a:fillRect/>
          </a:stretch>
        </p:blipFill>
        <p:spPr>
          <a:xfrm>
            <a:off x="6088063" y="914400"/>
            <a:ext cx="2432050" cy="2449513"/>
          </a:xfrm>
          <a:prstGeom prst="rect">
            <a:avLst/>
          </a:prstGeom>
        </p:spPr>
      </p:pic>
      <p:pic>
        <p:nvPicPr>
          <p:cNvPr id="10" name="Picture 10" descr="Chart, bar chart&#10;&#10;Description automatically generated">
            <a:extLst>
              <a:ext uri="{FF2B5EF4-FFF2-40B4-BE49-F238E27FC236}">
                <a16:creationId xmlns:a16="http://schemas.microsoft.com/office/drawing/2014/main" id="{FA402446-6637-FB02-7328-24D6AC246CDA}"/>
              </a:ext>
            </a:extLst>
          </p:cNvPr>
          <p:cNvPicPr>
            <a:picLocks noChangeAspect="1"/>
          </p:cNvPicPr>
          <p:nvPr/>
        </p:nvPicPr>
        <p:blipFill>
          <a:blip r:embed="rId7"/>
          <a:stretch>
            <a:fillRect/>
          </a:stretch>
        </p:blipFill>
        <p:spPr>
          <a:xfrm>
            <a:off x="8591550" y="914400"/>
            <a:ext cx="2439988" cy="2455863"/>
          </a:xfrm>
          <a:prstGeom prst="rect">
            <a:avLst/>
          </a:prstGeom>
        </p:spPr>
      </p:pic>
      <p:pic>
        <p:nvPicPr>
          <p:cNvPr id="7" name="Picture 7" descr="Chart, bar chart&#10;&#10;Description automatically generated">
            <a:extLst>
              <a:ext uri="{FF2B5EF4-FFF2-40B4-BE49-F238E27FC236}">
                <a16:creationId xmlns:a16="http://schemas.microsoft.com/office/drawing/2014/main" id="{FEC57A96-427E-486D-8AE1-1BDF07F669DA}"/>
              </a:ext>
            </a:extLst>
          </p:cNvPr>
          <p:cNvPicPr>
            <a:picLocks noChangeAspect="1"/>
          </p:cNvPicPr>
          <p:nvPr/>
        </p:nvPicPr>
        <p:blipFill>
          <a:blip r:embed="rId8"/>
          <a:stretch>
            <a:fillRect/>
          </a:stretch>
        </p:blipFill>
        <p:spPr>
          <a:xfrm>
            <a:off x="6086475" y="3438525"/>
            <a:ext cx="2427288" cy="2443163"/>
          </a:xfrm>
          <a:prstGeom prst="rect">
            <a:avLst/>
          </a:prstGeom>
        </p:spPr>
      </p:pic>
      <p:pic>
        <p:nvPicPr>
          <p:cNvPr id="11" name="Picture 11" descr="Chart, bar chart&#10;&#10;Description automatically generated">
            <a:extLst>
              <a:ext uri="{FF2B5EF4-FFF2-40B4-BE49-F238E27FC236}">
                <a16:creationId xmlns:a16="http://schemas.microsoft.com/office/drawing/2014/main" id="{18D191A4-93C0-C017-D4C7-7F30F6AE37CE}"/>
              </a:ext>
            </a:extLst>
          </p:cNvPr>
          <p:cNvPicPr>
            <a:picLocks noChangeAspect="1"/>
          </p:cNvPicPr>
          <p:nvPr/>
        </p:nvPicPr>
        <p:blipFill>
          <a:blip r:embed="rId9"/>
          <a:stretch>
            <a:fillRect/>
          </a:stretch>
        </p:blipFill>
        <p:spPr>
          <a:xfrm>
            <a:off x="8582025" y="3438525"/>
            <a:ext cx="2449513" cy="2443163"/>
          </a:xfrm>
          <a:prstGeom prst="rect">
            <a:avLst/>
          </a:prstGeom>
        </p:spPr>
      </p:pic>
    </p:spTree>
    <p:extLst>
      <p:ext uri="{BB962C8B-B14F-4D97-AF65-F5344CB8AC3E}">
        <p14:creationId xmlns:p14="http://schemas.microsoft.com/office/powerpoint/2010/main" val="339709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7B97F748-1F4B-0293-3E39-E7830ED26737}"/>
              </a:ext>
            </a:extLst>
          </p:cNvPr>
          <p:cNvSpPr>
            <a:spLocks noGrp="1"/>
          </p:cNvSpPr>
          <p:nvPr>
            <p:ph idx="1"/>
          </p:nvPr>
        </p:nvSpPr>
        <p:spPr>
          <a:xfrm>
            <a:off x="871015" y="880235"/>
            <a:ext cx="10682644" cy="4864600"/>
          </a:xfrm>
        </p:spPr>
        <p:txBody>
          <a:bodyPr vert="horz" lIns="91440" tIns="45720" rIns="91440" bIns="45720" rtlCol="0" anchor="t">
            <a:noAutofit/>
          </a:bodyPr>
          <a:lstStyle/>
          <a:p>
            <a:pPr>
              <a:buNone/>
            </a:pPr>
            <a:r>
              <a:rPr lang="en-US" sz="1800" b="1" dirty="0">
                <a:ea typeface="+mn-lt"/>
                <a:cs typeface="+mn-lt"/>
              </a:rPr>
              <a:t>Strongly agree/Agree/Disagree/Strongly disagree/Indifferent Poll.</a:t>
            </a:r>
            <a:endParaRPr lang="en-US" sz="1800">
              <a:cs typeface="Calibri"/>
            </a:endParaRPr>
          </a:p>
          <a:p>
            <a:pPr>
              <a:buFont typeface="Arial"/>
              <a:buChar char="•"/>
            </a:pPr>
            <a:r>
              <a:rPr lang="en-US" sz="1800" dirty="0">
                <a:ea typeface="+mn-lt"/>
                <a:cs typeface="+mn-lt"/>
              </a:rPr>
              <a:t>Strongly agree/Agree, can be considered as Agreed.</a:t>
            </a:r>
            <a:endParaRPr lang="en-US" sz="1800">
              <a:cs typeface="Calibri"/>
            </a:endParaRPr>
          </a:p>
          <a:p>
            <a:pPr>
              <a:buFont typeface="Arial"/>
              <a:buChar char="•"/>
            </a:pPr>
            <a:r>
              <a:rPr lang="en-US" sz="1800" dirty="0">
                <a:ea typeface="+mn-lt"/>
                <a:cs typeface="+mn-lt"/>
              </a:rPr>
              <a:t>Disagree/Strongly disagree, can be considered as Disagree.</a:t>
            </a:r>
            <a:endParaRPr lang="en-US" sz="1800">
              <a:cs typeface="Calibri"/>
            </a:endParaRPr>
          </a:p>
          <a:p>
            <a:pPr indent="0">
              <a:buNone/>
            </a:pPr>
            <a:r>
              <a:rPr lang="en-US" sz="1800" b="1" dirty="0">
                <a:ea typeface="+mn-lt"/>
                <a:cs typeface="+mn-lt"/>
              </a:rPr>
              <a:t>*</a:t>
            </a:r>
            <a:r>
              <a:rPr lang="en-US" sz="1800" dirty="0">
                <a:ea typeface="+mn-lt"/>
                <a:cs typeface="+mn-lt"/>
              </a:rPr>
              <a:t> All the columns in previous 2 slides are like the poll columns for the customers, where they have to agree or disagree with the question of poll with their own experience on website they shop at ... </a:t>
            </a:r>
            <a:r>
              <a:rPr lang="en-US" sz="1800" b="1" dirty="0">
                <a:ea typeface="+mn-lt"/>
                <a:cs typeface="+mn-lt"/>
              </a:rPr>
              <a:t>*</a:t>
            </a:r>
            <a:endParaRPr lang="en-US" sz="1800">
              <a:cs typeface="Calibri"/>
            </a:endParaRPr>
          </a:p>
          <a:p>
            <a:pPr>
              <a:buFont typeface="Arial"/>
              <a:buChar char="•"/>
            </a:pPr>
            <a:r>
              <a:rPr lang="en-US" sz="1800" dirty="0">
                <a:ea typeface="+mn-lt"/>
                <a:cs typeface="+mn-lt"/>
              </a:rPr>
              <a:t>Most of the customers are agreed with the question and giving their opinions on the website.</a:t>
            </a:r>
            <a:endParaRPr lang="en-US" sz="1800">
              <a:cs typeface="Calibri"/>
            </a:endParaRPr>
          </a:p>
          <a:p>
            <a:pPr>
              <a:buFont typeface="Arial"/>
              <a:buChar char="•"/>
            </a:pPr>
            <a:r>
              <a:rPr lang="en-US" sz="1800" dirty="0">
                <a:ea typeface="+mn-lt"/>
                <a:cs typeface="+mn-lt"/>
              </a:rPr>
              <a:t>There are very less number of customers who have voted for disagreed the conditions or question.</a:t>
            </a:r>
            <a:endParaRPr lang="en-US" sz="1800">
              <a:cs typeface="Calibri"/>
            </a:endParaRPr>
          </a:p>
          <a:p>
            <a:pPr indent="0">
              <a:buNone/>
            </a:pPr>
            <a:r>
              <a:rPr lang="en-US" sz="1800" b="1" dirty="0">
                <a:ea typeface="+mn-lt"/>
                <a:cs typeface="+mn-lt"/>
              </a:rPr>
              <a:t>- In some of the columns the preference have been given to the Indifferent, like:</a:t>
            </a:r>
            <a:endParaRPr lang="en-US" sz="1800">
              <a:cs typeface="Calibri"/>
            </a:endParaRPr>
          </a:p>
          <a:p>
            <a:pPr>
              <a:buFont typeface="Arial"/>
              <a:buChar char="•"/>
            </a:pPr>
            <a:r>
              <a:rPr lang="en-US" sz="1800" dirty="0">
                <a:ea typeface="+mn-lt"/>
                <a:cs typeface="+mn-lt"/>
              </a:rPr>
              <a:t>Shopping on your preferred e-tailer enhances your social status.</a:t>
            </a:r>
            <a:endParaRPr lang="en-US" sz="1800">
              <a:cs typeface="Calibri"/>
            </a:endParaRPr>
          </a:p>
          <a:p>
            <a:pPr>
              <a:buFont typeface="Arial"/>
              <a:buChar char="•"/>
            </a:pPr>
            <a:r>
              <a:rPr lang="en-US" sz="1800" dirty="0">
                <a:ea typeface="+mn-lt"/>
                <a:cs typeface="+mn-lt"/>
              </a:rPr>
              <a:t>You feel gratification shopping on your favorite e-tailer.</a:t>
            </a:r>
            <a:endParaRPr lang="en-US" sz="1800">
              <a:cs typeface="Calibri"/>
            </a:endParaRPr>
          </a:p>
          <a:p>
            <a:pPr>
              <a:buFont typeface="Arial"/>
              <a:buChar char="•"/>
            </a:pPr>
            <a:r>
              <a:rPr lang="en-US" sz="1800" dirty="0">
                <a:ea typeface="+mn-lt"/>
                <a:cs typeface="+mn-lt"/>
              </a:rPr>
              <a:t>Shopping on the website helps you fulfill certain roles.</a:t>
            </a:r>
            <a:endParaRPr lang="en-US" sz="1800" dirty="0"/>
          </a:p>
          <a:p>
            <a:pPr marL="0" indent="0">
              <a:buNone/>
            </a:pPr>
            <a:endParaRPr lang="en-US" sz="1400">
              <a:ea typeface="Calibri" panose="020F0502020204030204"/>
              <a:cs typeface="Calibri" panose="020F0502020204030204"/>
            </a:endParaRPr>
          </a:p>
        </p:txBody>
      </p:sp>
    </p:spTree>
    <p:extLst>
      <p:ext uri="{BB962C8B-B14F-4D97-AF65-F5344CB8AC3E}">
        <p14:creationId xmlns:p14="http://schemas.microsoft.com/office/powerpoint/2010/main" val="334643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C66A7-1878-248E-7D47-84F9E4785228}"/>
              </a:ext>
            </a:extLst>
          </p:cNvPr>
          <p:cNvSpPr>
            <a:spLocks noGrp="1"/>
          </p:cNvSpPr>
          <p:nvPr>
            <p:ph type="title"/>
          </p:nvPr>
        </p:nvSpPr>
        <p:spPr>
          <a:xfrm>
            <a:off x="838200" y="365125"/>
            <a:ext cx="10515600" cy="1325563"/>
          </a:xfrm>
        </p:spPr>
        <p:txBody>
          <a:bodyPr>
            <a:normAutofit/>
          </a:bodyPr>
          <a:lstStyle/>
          <a:p>
            <a:r>
              <a:rPr lang="en-US" sz="5400" b="1" u="sng">
                <a:cs typeface="Calibri Light"/>
              </a:rPr>
              <a:t>Positive Feedback:</a:t>
            </a:r>
            <a:endParaRPr lang="en-US" sz="5400" b="1" u="sng"/>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547C44-6708-100C-63D3-FF2628ABAE31}"/>
              </a:ext>
            </a:extLst>
          </p:cNvPr>
          <p:cNvSpPr>
            <a:spLocks noGrp="1"/>
          </p:cNvSpPr>
          <p:nvPr>
            <p:ph idx="1"/>
          </p:nvPr>
        </p:nvSpPr>
        <p:spPr>
          <a:xfrm>
            <a:off x="4314" y="1929384"/>
            <a:ext cx="12183372" cy="4927695"/>
          </a:xfrm>
        </p:spPr>
        <p:txBody>
          <a:bodyPr vert="horz" lIns="91440" tIns="45720" rIns="91440" bIns="45720" rtlCol="0" anchor="t">
            <a:noAutofit/>
          </a:bodyPr>
          <a:lstStyle/>
          <a:p>
            <a:pPr marL="0" indent="0">
              <a:buNone/>
            </a:pPr>
            <a:r>
              <a:rPr lang="en-US" sz="2000" dirty="0">
                <a:ea typeface="+mn-lt"/>
                <a:cs typeface="+mn-lt"/>
              </a:rPr>
              <a: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a:t>
            </a:r>
            <a:endParaRPr lang="en-US" sz="2000">
              <a:cs typeface="Calibri"/>
            </a:endParaRPr>
          </a:p>
        </p:txBody>
      </p:sp>
    </p:spTree>
    <p:extLst>
      <p:ext uri="{BB962C8B-B14F-4D97-AF65-F5344CB8AC3E}">
        <p14:creationId xmlns:p14="http://schemas.microsoft.com/office/powerpoint/2010/main" val="142660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8" name="Picture 18" descr="Chart, bar chart&#10;&#10;Description automatically generated">
            <a:extLst>
              <a:ext uri="{FF2B5EF4-FFF2-40B4-BE49-F238E27FC236}">
                <a16:creationId xmlns:a16="http://schemas.microsoft.com/office/drawing/2014/main" id="{5ADE9C61-A78F-0EEF-3E52-F2574D5B2B93}"/>
              </a:ext>
            </a:extLst>
          </p:cNvPr>
          <p:cNvPicPr>
            <a:picLocks noChangeAspect="1"/>
          </p:cNvPicPr>
          <p:nvPr/>
        </p:nvPicPr>
        <p:blipFill>
          <a:blip r:embed="rId2"/>
          <a:stretch>
            <a:fillRect/>
          </a:stretch>
        </p:blipFill>
        <p:spPr>
          <a:xfrm>
            <a:off x="642938" y="828675"/>
            <a:ext cx="2601913" cy="1747838"/>
          </a:xfrm>
          <a:prstGeom prst="rect">
            <a:avLst/>
          </a:prstGeom>
        </p:spPr>
      </p:pic>
      <p:pic>
        <p:nvPicPr>
          <p:cNvPr id="17" name="Picture 17" descr="Chart, bar chart&#10;&#10;Description automatically generated">
            <a:extLst>
              <a:ext uri="{FF2B5EF4-FFF2-40B4-BE49-F238E27FC236}">
                <a16:creationId xmlns:a16="http://schemas.microsoft.com/office/drawing/2014/main" id="{C9630A7A-7ED5-1FA2-4229-F90662966645}"/>
              </a:ext>
            </a:extLst>
          </p:cNvPr>
          <p:cNvPicPr>
            <a:picLocks noChangeAspect="1"/>
          </p:cNvPicPr>
          <p:nvPr/>
        </p:nvPicPr>
        <p:blipFill>
          <a:blip r:embed="rId3"/>
          <a:stretch>
            <a:fillRect/>
          </a:stretch>
        </p:blipFill>
        <p:spPr>
          <a:xfrm>
            <a:off x="642938" y="2640013"/>
            <a:ext cx="2601913" cy="1616075"/>
          </a:xfrm>
          <a:prstGeom prst="rect">
            <a:avLst/>
          </a:prstGeom>
        </p:spPr>
      </p:pic>
      <p:pic>
        <p:nvPicPr>
          <p:cNvPr id="16" name="Picture 16" descr="Chart, bar chart&#10;&#10;Description automatically generated">
            <a:extLst>
              <a:ext uri="{FF2B5EF4-FFF2-40B4-BE49-F238E27FC236}">
                <a16:creationId xmlns:a16="http://schemas.microsoft.com/office/drawing/2014/main" id="{21B29181-7794-5045-30EB-3ACAD4F55C49}"/>
              </a:ext>
            </a:extLst>
          </p:cNvPr>
          <p:cNvPicPr>
            <a:picLocks noChangeAspect="1"/>
          </p:cNvPicPr>
          <p:nvPr/>
        </p:nvPicPr>
        <p:blipFill>
          <a:blip r:embed="rId4"/>
          <a:stretch>
            <a:fillRect/>
          </a:stretch>
        </p:blipFill>
        <p:spPr>
          <a:xfrm>
            <a:off x="3308350" y="828675"/>
            <a:ext cx="2708275" cy="1682750"/>
          </a:xfrm>
          <a:prstGeom prst="rect">
            <a:avLst/>
          </a:prstGeom>
        </p:spPr>
      </p:pic>
      <p:pic>
        <p:nvPicPr>
          <p:cNvPr id="15" name="Picture 15" descr="Chart, bar chart&#10;&#10;Description automatically generated">
            <a:extLst>
              <a:ext uri="{FF2B5EF4-FFF2-40B4-BE49-F238E27FC236}">
                <a16:creationId xmlns:a16="http://schemas.microsoft.com/office/drawing/2014/main" id="{C5CEB0A5-18CD-A2BF-8FCE-00D5DD0DBBD5}"/>
              </a:ext>
            </a:extLst>
          </p:cNvPr>
          <p:cNvPicPr>
            <a:picLocks noChangeAspect="1"/>
          </p:cNvPicPr>
          <p:nvPr/>
        </p:nvPicPr>
        <p:blipFill>
          <a:blip r:embed="rId5"/>
          <a:stretch>
            <a:fillRect/>
          </a:stretch>
        </p:blipFill>
        <p:spPr>
          <a:xfrm>
            <a:off x="3308350" y="2574925"/>
            <a:ext cx="2708275" cy="1681163"/>
          </a:xfrm>
          <a:prstGeom prst="rect">
            <a:avLst/>
          </a:prstGeom>
        </p:spPr>
      </p:pic>
      <p:pic>
        <p:nvPicPr>
          <p:cNvPr id="13" name="Picture 13" descr="Chart, bar chart&#10;&#10;Description automatically generated">
            <a:extLst>
              <a:ext uri="{FF2B5EF4-FFF2-40B4-BE49-F238E27FC236}">
                <a16:creationId xmlns:a16="http://schemas.microsoft.com/office/drawing/2014/main" id="{93C8F541-9BFB-5FF3-C6BB-E0BC7D7B51F5}"/>
              </a:ext>
            </a:extLst>
          </p:cNvPr>
          <p:cNvPicPr>
            <a:picLocks noChangeAspect="1"/>
          </p:cNvPicPr>
          <p:nvPr/>
        </p:nvPicPr>
        <p:blipFill>
          <a:blip r:embed="rId6"/>
          <a:stretch>
            <a:fillRect/>
          </a:stretch>
        </p:blipFill>
        <p:spPr>
          <a:xfrm>
            <a:off x="642938" y="4319588"/>
            <a:ext cx="2671763" cy="1708150"/>
          </a:xfrm>
          <a:prstGeom prst="rect">
            <a:avLst/>
          </a:prstGeom>
        </p:spPr>
      </p:pic>
      <p:pic>
        <p:nvPicPr>
          <p:cNvPr id="12" name="Picture 12" descr="Chart, bar chart&#10;&#10;Description automatically generated">
            <a:extLst>
              <a:ext uri="{FF2B5EF4-FFF2-40B4-BE49-F238E27FC236}">
                <a16:creationId xmlns:a16="http://schemas.microsoft.com/office/drawing/2014/main" id="{F02706CA-4099-0CEC-F211-3DEDFC8A6024}"/>
              </a:ext>
            </a:extLst>
          </p:cNvPr>
          <p:cNvPicPr>
            <a:picLocks noChangeAspect="1"/>
          </p:cNvPicPr>
          <p:nvPr/>
        </p:nvPicPr>
        <p:blipFill>
          <a:blip r:embed="rId7"/>
          <a:stretch>
            <a:fillRect/>
          </a:stretch>
        </p:blipFill>
        <p:spPr>
          <a:xfrm>
            <a:off x="3376613" y="4319588"/>
            <a:ext cx="2638425" cy="1708150"/>
          </a:xfrm>
          <a:prstGeom prst="rect">
            <a:avLst/>
          </a:prstGeom>
        </p:spPr>
      </p:pic>
      <p:pic>
        <p:nvPicPr>
          <p:cNvPr id="11" name="Picture 11" descr="Chart, bar chart&#10;&#10;Description automatically generated">
            <a:extLst>
              <a:ext uri="{FF2B5EF4-FFF2-40B4-BE49-F238E27FC236}">
                <a16:creationId xmlns:a16="http://schemas.microsoft.com/office/drawing/2014/main" id="{EAFECFA8-895B-7AFF-0175-223E428878C8}"/>
              </a:ext>
            </a:extLst>
          </p:cNvPr>
          <p:cNvPicPr>
            <a:picLocks noChangeAspect="1"/>
          </p:cNvPicPr>
          <p:nvPr/>
        </p:nvPicPr>
        <p:blipFill>
          <a:blip r:embed="rId8"/>
          <a:stretch>
            <a:fillRect/>
          </a:stretch>
        </p:blipFill>
        <p:spPr>
          <a:xfrm>
            <a:off x="6078538" y="828675"/>
            <a:ext cx="3803650" cy="2471738"/>
          </a:xfrm>
          <a:prstGeom prst="rect">
            <a:avLst/>
          </a:prstGeom>
        </p:spPr>
      </p:pic>
      <p:pic>
        <p:nvPicPr>
          <p:cNvPr id="14" name="Picture 14" descr="Chart, funnel chart&#10;&#10;Description automatically generated">
            <a:extLst>
              <a:ext uri="{FF2B5EF4-FFF2-40B4-BE49-F238E27FC236}">
                <a16:creationId xmlns:a16="http://schemas.microsoft.com/office/drawing/2014/main" id="{18B432F7-C4B6-B844-1532-8DB18B2F9408}"/>
              </a:ext>
            </a:extLst>
          </p:cNvPr>
          <p:cNvPicPr>
            <a:picLocks noChangeAspect="1"/>
          </p:cNvPicPr>
          <p:nvPr/>
        </p:nvPicPr>
        <p:blipFill>
          <a:blip r:embed="rId9"/>
          <a:stretch>
            <a:fillRect/>
          </a:stretch>
        </p:blipFill>
        <p:spPr>
          <a:xfrm>
            <a:off x="6078538" y="3363913"/>
            <a:ext cx="3803650" cy="2663825"/>
          </a:xfrm>
          <a:prstGeom prst="rect">
            <a:avLst/>
          </a:prstGeom>
        </p:spPr>
      </p:pic>
    </p:spTree>
    <p:extLst>
      <p:ext uri="{BB962C8B-B14F-4D97-AF65-F5344CB8AC3E}">
        <p14:creationId xmlns:p14="http://schemas.microsoft.com/office/powerpoint/2010/main" val="309383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E7F7952E-4536-9234-EF7A-114AEEE0EA04}"/>
              </a:ext>
            </a:extLst>
          </p:cNvPr>
          <p:cNvPicPr>
            <a:picLocks noChangeAspect="1"/>
          </p:cNvPicPr>
          <p:nvPr/>
        </p:nvPicPr>
        <p:blipFill>
          <a:blip r:embed="rId2"/>
          <a:stretch>
            <a:fillRect/>
          </a:stretch>
        </p:blipFill>
        <p:spPr>
          <a:xfrm>
            <a:off x="649288" y="642938"/>
            <a:ext cx="3521075" cy="2155825"/>
          </a:xfrm>
          <a:prstGeom prst="rect">
            <a:avLst/>
          </a:prstGeom>
        </p:spPr>
      </p:pic>
      <p:pic>
        <p:nvPicPr>
          <p:cNvPr id="6" name="Picture 6" descr="Chart, bar chart&#10;&#10;Description automatically generated">
            <a:extLst>
              <a:ext uri="{FF2B5EF4-FFF2-40B4-BE49-F238E27FC236}">
                <a16:creationId xmlns:a16="http://schemas.microsoft.com/office/drawing/2014/main" id="{0910C2A2-7B23-5602-0A4F-123CE15327E4}"/>
              </a:ext>
            </a:extLst>
          </p:cNvPr>
          <p:cNvPicPr>
            <a:picLocks noChangeAspect="1"/>
          </p:cNvPicPr>
          <p:nvPr/>
        </p:nvPicPr>
        <p:blipFill>
          <a:blip r:embed="rId3"/>
          <a:stretch>
            <a:fillRect/>
          </a:stretch>
        </p:blipFill>
        <p:spPr>
          <a:xfrm>
            <a:off x="649288" y="2867025"/>
            <a:ext cx="3521075" cy="2201863"/>
          </a:xfrm>
          <a:prstGeom prst="rect">
            <a:avLst/>
          </a:prstGeom>
        </p:spPr>
      </p:pic>
      <p:pic>
        <p:nvPicPr>
          <p:cNvPr id="5" name="Picture 5" descr="Chart, bar chart&#10;&#10;Description automatically generated">
            <a:extLst>
              <a:ext uri="{FF2B5EF4-FFF2-40B4-BE49-F238E27FC236}">
                <a16:creationId xmlns:a16="http://schemas.microsoft.com/office/drawing/2014/main" id="{3CD70315-A706-5FC4-3229-2FCE29106B87}"/>
              </a:ext>
            </a:extLst>
          </p:cNvPr>
          <p:cNvPicPr>
            <a:picLocks noChangeAspect="1"/>
          </p:cNvPicPr>
          <p:nvPr/>
        </p:nvPicPr>
        <p:blipFill>
          <a:blip r:embed="rId4"/>
          <a:stretch>
            <a:fillRect/>
          </a:stretch>
        </p:blipFill>
        <p:spPr>
          <a:xfrm>
            <a:off x="649288" y="5135563"/>
            <a:ext cx="1752600" cy="1077913"/>
          </a:xfrm>
          <a:prstGeom prst="rect">
            <a:avLst/>
          </a:prstGeom>
        </p:spPr>
      </p:pic>
      <p:pic>
        <p:nvPicPr>
          <p:cNvPr id="7" name="Picture 7" descr="Chart, bar chart&#10;&#10;Description automatically generated">
            <a:extLst>
              <a:ext uri="{FF2B5EF4-FFF2-40B4-BE49-F238E27FC236}">
                <a16:creationId xmlns:a16="http://schemas.microsoft.com/office/drawing/2014/main" id="{096F62AA-62C3-6848-EEFC-C06B1C409900}"/>
              </a:ext>
            </a:extLst>
          </p:cNvPr>
          <p:cNvPicPr>
            <a:picLocks noChangeAspect="1"/>
          </p:cNvPicPr>
          <p:nvPr/>
        </p:nvPicPr>
        <p:blipFill>
          <a:blip r:embed="rId5"/>
          <a:stretch>
            <a:fillRect/>
          </a:stretch>
        </p:blipFill>
        <p:spPr>
          <a:xfrm>
            <a:off x="2470150" y="5135563"/>
            <a:ext cx="1700213" cy="1077913"/>
          </a:xfrm>
          <a:prstGeom prst="rect">
            <a:avLst/>
          </a:prstGeom>
        </p:spPr>
      </p:pic>
      <p:pic>
        <p:nvPicPr>
          <p:cNvPr id="8" name="Picture 8" descr="Chart, bar chart&#10;&#10;Description automatically generated">
            <a:extLst>
              <a:ext uri="{FF2B5EF4-FFF2-40B4-BE49-F238E27FC236}">
                <a16:creationId xmlns:a16="http://schemas.microsoft.com/office/drawing/2014/main" id="{B6450598-B1D0-8238-CAE9-F5B4BD777647}"/>
              </a:ext>
            </a:extLst>
          </p:cNvPr>
          <p:cNvPicPr>
            <a:picLocks noChangeAspect="1"/>
          </p:cNvPicPr>
          <p:nvPr/>
        </p:nvPicPr>
        <p:blipFill>
          <a:blip r:embed="rId6"/>
          <a:stretch>
            <a:fillRect/>
          </a:stretch>
        </p:blipFill>
        <p:spPr>
          <a:xfrm>
            <a:off x="4238625" y="642938"/>
            <a:ext cx="2844800" cy="1692275"/>
          </a:xfrm>
          <a:prstGeom prst="rect">
            <a:avLst/>
          </a:prstGeom>
        </p:spPr>
      </p:pic>
      <p:pic>
        <p:nvPicPr>
          <p:cNvPr id="9" name="Picture 9" descr="Chart, bar chart&#10;&#10;Description automatically generated">
            <a:extLst>
              <a:ext uri="{FF2B5EF4-FFF2-40B4-BE49-F238E27FC236}">
                <a16:creationId xmlns:a16="http://schemas.microsoft.com/office/drawing/2014/main" id="{FF96662E-CEA2-CF06-5BE7-E987CE98B7BC}"/>
              </a:ext>
            </a:extLst>
          </p:cNvPr>
          <p:cNvPicPr>
            <a:picLocks noChangeAspect="1"/>
          </p:cNvPicPr>
          <p:nvPr/>
        </p:nvPicPr>
        <p:blipFill>
          <a:blip r:embed="rId7"/>
          <a:stretch>
            <a:fillRect/>
          </a:stretch>
        </p:blipFill>
        <p:spPr>
          <a:xfrm>
            <a:off x="7150100" y="642938"/>
            <a:ext cx="2727325" cy="1692275"/>
          </a:xfrm>
          <a:prstGeom prst="rect">
            <a:avLst/>
          </a:prstGeom>
        </p:spPr>
      </p:pic>
      <p:pic>
        <p:nvPicPr>
          <p:cNvPr id="10" name="Picture 10" descr="Chart, bar chart&#10;&#10;Description automatically generated">
            <a:extLst>
              <a:ext uri="{FF2B5EF4-FFF2-40B4-BE49-F238E27FC236}">
                <a16:creationId xmlns:a16="http://schemas.microsoft.com/office/drawing/2014/main" id="{8150E045-206B-0400-D88A-8628F6733EDC}"/>
              </a:ext>
            </a:extLst>
          </p:cNvPr>
          <p:cNvPicPr>
            <a:picLocks noChangeAspect="1"/>
          </p:cNvPicPr>
          <p:nvPr/>
        </p:nvPicPr>
        <p:blipFill>
          <a:blip r:embed="rId8"/>
          <a:stretch>
            <a:fillRect/>
          </a:stretch>
        </p:blipFill>
        <p:spPr>
          <a:xfrm>
            <a:off x="4238625" y="2403475"/>
            <a:ext cx="5638800" cy="3811588"/>
          </a:xfrm>
          <a:prstGeom prst="rect">
            <a:avLst/>
          </a:prstGeom>
        </p:spPr>
      </p:pic>
    </p:spTree>
    <p:extLst>
      <p:ext uri="{BB962C8B-B14F-4D97-AF65-F5344CB8AC3E}">
        <p14:creationId xmlns:p14="http://schemas.microsoft.com/office/powerpoint/2010/main" val="27885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CA06521-D6C1-3151-B3C5-4B9C8530CF56}"/>
              </a:ext>
            </a:extLst>
          </p:cNvPr>
          <p:cNvPicPr>
            <a:picLocks noChangeAspect="1"/>
          </p:cNvPicPr>
          <p:nvPr/>
        </p:nvPicPr>
        <p:blipFill>
          <a:blip r:embed="rId2"/>
          <a:stretch>
            <a:fillRect/>
          </a:stretch>
        </p:blipFill>
        <p:spPr>
          <a:xfrm>
            <a:off x="643467" y="934465"/>
            <a:ext cx="10905066" cy="4989068"/>
          </a:xfrm>
          <a:prstGeom prst="rect">
            <a:avLst/>
          </a:prstGeom>
        </p:spPr>
      </p:pic>
    </p:spTree>
    <p:extLst>
      <p:ext uri="{BB962C8B-B14F-4D97-AF65-F5344CB8AC3E}">
        <p14:creationId xmlns:p14="http://schemas.microsoft.com/office/powerpoint/2010/main" val="283377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DD40-6872-8101-8599-1EE3E106E508}"/>
              </a:ext>
            </a:extLst>
          </p:cNvPr>
          <p:cNvSpPr>
            <a:spLocks noGrp="1"/>
          </p:cNvSpPr>
          <p:nvPr>
            <p:ph type="title"/>
          </p:nvPr>
        </p:nvSpPr>
        <p:spPr>
          <a:xfrm>
            <a:off x="76200" y="3341238"/>
            <a:ext cx="12111486" cy="3510921"/>
          </a:xfrm>
        </p:spPr>
        <p:txBody>
          <a:bodyPr>
            <a:normAutofit/>
          </a:bodyPr>
          <a:lstStyle/>
          <a:p>
            <a:r>
              <a:rPr lang="en-US" sz="2000" b="1" dirty="0">
                <a:ea typeface="+mj-lt"/>
                <a:cs typeface="+mj-lt"/>
              </a:rPr>
              <a:t>Questions, that can be considered as a Positive for the website.</a:t>
            </a:r>
            <a:endParaRPr lang="en-US" sz="2000" dirty="0">
              <a:cs typeface="Calibri Light"/>
            </a:endParaRPr>
          </a:p>
          <a:p>
            <a:r>
              <a:rPr lang="en-US" sz="2000" dirty="0">
                <a:ea typeface="+mj-lt"/>
                <a:cs typeface="+mj-lt"/>
              </a:rPr>
              <a:t>Based on customers experience, they have voted for the website and these questions are the positive feedback       for every website.
- Amazon.in
- Flipkart.com
- Myntra.com
are on the top in vote for every questions asked to the customers.
So, we can considered that these websites are the shopping website, which is loved by customers, and having
a lot of happy customers with it.</a:t>
            </a:r>
            <a:endParaRPr lang="en-US" sz="2000" dirty="0">
              <a:cs typeface="Calibri Light"/>
            </a:endParaRPr>
          </a:p>
          <a:p>
            <a:endParaRPr lang="en-US" sz="2000" dirty="0">
              <a:cs typeface="Calibri Light"/>
            </a:endParaRPr>
          </a:p>
        </p:txBody>
      </p:sp>
      <p:pic>
        <p:nvPicPr>
          <p:cNvPr id="4" name="Picture 4" descr="Table&#10;&#10;Description automatically generated">
            <a:extLst>
              <a:ext uri="{FF2B5EF4-FFF2-40B4-BE49-F238E27FC236}">
                <a16:creationId xmlns:a16="http://schemas.microsoft.com/office/drawing/2014/main" id="{E23EECAA-51FC-AE11-82BA-868770A41503}"/>
              </a:ext>
            </a:extLst>
          </p:cNvPr>
          <p:cNvPicPr>
            <a:picLocks noGrp="1" noChangeAspect="1"/>
          </p:cNvPicPr>
          <p:nvPr>
            <p:ph idx="1"/>
          </p:nvPr>
        </p:nvPicPr>
        <p:blipFill>
          <a:blip r:embed="rId2"/>
          <a:stretch>
            <a:fillRect/>
          </a:stretch>
        </p:blipFill>
        <p:spPr>
          <a:xfrm>
            <a:off x="4313" y="4058"/>
            <a:ext cx="12183373" cy="3336210"/>
          </a:xfrm>
        </p:spPr>
      </p:pic>
    </p:spTree>
    <p:extLst>
      <p:ext uri="{BB962C8B-B14F-4D97-AF65-F5344CB8AC3E}">
        <p14:creationId xmlns:p14="http://schemas.microsoft.com/office/powerpoint/2010/main" val="153514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341D5-0DB6-AE38-4D93-312B83260DBC}"/>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cs typeface="Calibri Light"/>
              </a:rPr>
              <a:t>Negative Feedback:</a:t>
            </a:r>
            <a:endParaRPr lang="en-US" sz="4000" b="1" u="sng">
              <a:solidFill>
                <a:srgbClr val="FFFFFF"/>
              </a:solidFill>
            </a:endParaRPr>
          </a:p>
        </p:txBody>
      </p:sp>
      <p:sp>
        <p:nvSpPr>
          <p:cNvPr id="3" name="Content Placeholder 2">
            <a:extLst>
              <a:ext uri="{FF2B5EF4-FFF2-40B4-BE49-F238E27FC236}">
                <a16:creationId xmlns:a16="http://schemas.microsoft.com/office/drawing/2014/main" id="{CC7898DD-7AE0-ADF0-439F-0609D9F64415}"/>
              </a:ext>
            </a:extLst>
          </p:cNvPr>
          <p:cNvSpPr>
            <a:spLocks noGrp="1"/>
          </p:cNvSpPr>
          <p:nvPr>
            <p:ph idx="1"/>
          </p:nvPr>
        </p:nvSpPr>
        <p:spPr>
          <a:xfrm>
            <a:off x="5750" y="1656839"/>
            <a:ext cx="12182559" cy="5149848"/>
          </a:xfrm>
        </p:spPr>
        <p:txBody>
          <a:bodyPr vert="horz" lIns="91440" tIns="45720" rIns="91440" bIns="45720" rtlCol="0" anchor="ctr">
            <a:normAutofit/>
          </a:bodyPr>
          <a:lstStyle/>
          <a:p>
            <a:pPr marL="0" indent="0">
              <a:buNone/>
            </a:pPr>
            <a:r>
              <a:rPr lang="en-US" dirty="0">
                <a:ea typeface="+mn-lt"/>
                <a:cs typeface="+mn-lt"/>
              </a:rPr>
              <a:t>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a:t>
            </a:r>
            <a:endParaRPr lang="en-US">
              <a:cs typeface="Calibri"/>
            </a:endParaRPr>
          </a:p>
        </p:txBody>
      </p:sp>
    </p:spTree>
    <p:extLst>
      <p:ext uri="{BB962C8B-B14F-4D97-AF65-F5344CB8AC3E}">
        <p14:creationId xmlns:p14="http://schemas.microsoft.com/office/powerpoint/2010/main" val="738757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1" name="Picture 11" descr="Chart, bar chart&#10;&#10;Description automatically generated">
            <a:extLst>
              <a:ext uri="{FF2B5EF4-FFF2-40B4-BE49-F238E27FC236}">
                <a16:creationId xmlns:a16="http://schemas.microsoft.com/office/drawing/2014/main" id="{6176CE97-31B2-262A-6D17-2D6FD5CC1B48}"/>
              </a:ext>
            </a:extLst>
          </p:cNvPr>
          <p:cNvPicPr>
            <a:picLocks noChangeAspect="1"/>
          </p:cNvPicPr>
          <p:nvPr/>
        </p:nvPicPr>
        <p:blipFill>
          <a:blip r:embed="rId2"/>
          <a:stretch>
            <a:fillRect/>
          </a:stretch>
        </p:blipFill>
        <p:spPr>
          <a:xfrm>
            <a:off x="1262063" y="1601788"/>
            <a:ext cx="2355850" cy="1741488"/>
          </a:xfrm>
          <a:prstGeom prst="rect">
            <a:avLst/>
          </a:prstGeom>
        </p:spPr>
      </p:pic>
      <p:pic>
        <p:nvPicPr>
          <p:cNvPr id="6" name="Picture 6">
            <a:extLst>
              <a:ext uri="{FF2B5EF4-FFF2-40B4-BE49-F238E27FC236}">
                <a16:creationId xmlns:a16="http://schemas.microsoft.com/office/drawing/2014/main" id="{3A16E791-3401-21A2-406D-9C4938729988}"/>
              </a:ext>
            </a:extLst>
          </p:cNvPr>
          <p:cNvPicPr>
            <a:picLocks noChangeAspect="1"/>
          </p:cNvPicPr>
          <p:nvPr/>
        </p:nvPicPr>
        <p:blipFill>
          <a:blip r:embed="rId3"/>
          <a:stretch>
            <a:fillRect/>
          </a:stretch>
        </p:blipFill>
        <p:spPr>
          <a:xfrm>
            <a:off x="1262063" y="3408363"/>
            <a:ext cx="2355850" cy="1684338"/>
          </a:xfrm>
          <a:prstGeom prst="rect">
            <a:avLst/>
          </a:prstGeom>
        </p:spPr>
      </p:pic>
      <p:pic>
        <p:nvPicPr>
          <p:cNvPr id="4" name="Picture 4" descr="Chart, bar chart, funnel chart&#10;&#10;Description automatically generated">
            <a:extLst>
              <a:ext uri="{FF2B5EF4-FFF2-40B4-BE49-F238E27FC236}">
                <a16:creationId xmlns:a16="http://schemas.microsoft.com/office/drawing/2014/main" id="{39D67BC5-072A-C52B-043C-FC9DF43ACB7A}"/>
              </a:ext>
            </a:extLst>
          </p:cNvPr>
          <p:cNvPicPr>
            <a:picLocks noGrp="1" noChangeAspect="1"/>
          </p:cNvPicPr>
          <p:nvPr>
            <p:ph idx="1"/>
          </p:nvPr>
        </p:nvPicPr>
        <p:blipFill>
          <a:blip r:embed="rId4"/>
          <a:stretch>
            <a:fillRect/>
          </a:stretch>
        </p:blipFill>
        <p:spPr>
          <a:xfrm>
            <a:off x="3684588" y="1601788"/>
            <a:ext cx="2406650" cy="1703388"/>
          </a:xfrm>
        </p:spPr>
      </p:pic>
      <p:pic>
        <p:nvPicPr>
          <p:cNvPr id="5" name="Picture 5" descr="Chart, funnel chart&#10;&#10;Description automatically generated">
            <a:extLst>
              <a:ext uri="{FF2B5EF4-FFF2-40B4-BE49-F238E27FC236}">
                <a16:creationId xmlns:a16="http://schemas.microsoft.com/office/drawing/2014/main" id="{328663DC-FD60-65D2-5684-35785EDDC1BF}"/>
              </a:ext>
            </a:extLst>
          </p:cNvPr>
          <p:cNvPicPr>
            <a:picLocks noChangeAspect="1"/>
          </p:cNvPicPr>
          <p:nvPr/>
        </p:nvPicPr>
        <p:blipFill>
          <a:blip r:embed="rId5"/>
          <a:stretch>
            <a:fillRect/>
          </a:stretch>
        </p:blipFill>
        <p:spPr>
          <a:xfrm>
            <a:off x="3683000" y="3371850"/>
            <a:ext cx="2406650" cy="1722438"/>
          </a:xfrm>
          <a:prstGeom prst="rect">
            <a:avLst/>
          </a:prstGeom>
        </p:spPr>
      </p:pic>
      <p:pic>
        <p:nvPicPr>
          <p:cNvPr id="9" name="Picture 9" descr="Chart, funnel chart&#10;&#10;Description automatically generated">
            <a:extLst>
              <a:ext uri="{FF2B5EF4-FFF2-40B4-BE49-F238E27FC236}">
                <a16:creationId xmlns:a16="http://schemas.microsoft.com/office/drawing/2014/main" id="{ADD129F0-9E68-2201-F2C4-977489EA0753}"/>
              </a:ext>
            </a:extLst>
          </p:cNvPr>
          <p:cNvPicPr>
            <a:picLocks noChangeAspect="1"/>
          </p:cNvPicPr>
          <p:nvPr/>
        </p:nvPicPr>
        <p:blipFill>
          <a:blip r:embed="rId6"/>
          <a:stretch>
            <a:fillRect/>
          </a:stretch>
        </p:blipFill>
        <p:spPr>
          <a:xfrm>
            <a:off x="6156325" y="1601788"/>
            <a:ext cx="2297113" cy="1703388"/>
          </a:xfrm>
          <a:prstGeom prst="rect">
            <a:avLst/>
          </a:prstGeom>
        </p:spPr>
      </p:pic>
      <p:pic>
        <p:nvPicPr>
          <p:cNvPr id="7" name="Picture 7">
            <a:extLst>
              <a:ext uri="{FF2B5EF4-FFF2-40B4-BE49-F238E27FC236}">
                <a16:creationId xmlns:a16="http://schemas.microsoft.com/office/drawing/2014/main" id="{FA520A3F-FD30-AB91-A1FE-4D04FCEE6362}"/>
              </a:ext>
            </a:extLst>
          </p:cNvPr>
          <p:cNvPicPr>
            <a:picLocks noChangeAspect="1"/>
          </p:cNvPicPr>
          <p:nvPr/>
        </p:nvPicPr>
        <p:blipFill>
          <a:blip r:embed="rId7"/>
          <a:stretch>
            <a:fillRect/>
          </a:stretch>
        </p:blipFill>
        <p:spPr>
          <a:xfrm>
            <a:off x="8518525" y="1601788"/>
            <a:ext cx="2406650" cy="1703388"/>
          </a:xfrm>
          <a:prstGeom prst="rect">
            <a:avLst/>
          </a:prstGeom>
        </p:spPr>
      </p:pic>
      <p:pic>
        <p:nvPicPr>
          <p:cNvPr id="10" name="Picture 10" descr="Chart, funnel chart&#10;&#10;Description automatically generated">
            <a:extLst>
              <a:ext uri="{FF2B5EF4-FFF2-40B4-BE49-F238E27FC236}">
                <a16:creationId xmlns:a16="http://schemas.microsoft.com/office/drawing/2014/main" id="{938674BF-6A38-3A53-9B80-E1384BDCE85D}"/>
              </a:ext>
            </a:extLst>
          </p:cNvPr>
          <p:cNvPicPr>
            <a:picLocks noChangeAspect="1"/>
          </p:cNvPicPr>
          <p:nvPr/>
        </p:nvPicPr>
        <p:blipFill>
          <a:blip r:embed="rId8"/>
          <a:stretch>
            <a:fillRect/>
          </a:stretch>
        </p:blipFill>
        <p:spPr>
          <a:xfrm>
            <a:off x="6156325" y="3370263"/>
            <a:ext cx="2297113" cy="1704975"/>
          </a:xfrm>
          <a:prstGeom prst="rect">
            <a:avLst/>
          </a:prstGeom>
        </p:spPr>
      </p:pic>
      <p:pic>
        <p:nvPicPr>
          <p:cNvPr id="8" name="Picture 8" descr="Chart, bar chart&#10;&#10;Description automatically generated">
            <a:extLst>
              <a:ext uri="{FF2B5EF4-FFF2-40B4-BE49-F238E27FC236}">
                <a16:creationId xmlns:a16="http://schemas.microsoft.com/office/drawing/2014/main" id="{F9837C8A-4B1E-2F87-BA2A-CB26AB78C6EA}"/>
              </a:ext>
            </a:extLst>
          </p:cNvPr>
          <p:cNvPicPr>
            <a:picLocks noChangeAspect="1"/>
          </p:cNvPicPr>
          <p:nvPr/>
        </p:nvPicPr>
        <p:blipFill>
          <a:blip r:embed="rId9"/>
          <a:stretch>
            <a:fillRect/>
          </a:stretch>
        </p:blipFill>
        <p:spPr>
          <a:xfrm>
            <a:off x="8518525" y="3370263"/>
            <a:ext cx="2406650" cy="1704975"/>
          </a:xfrm>
          <a:prstGeom prst="rect">
            <a:avLst/>
          </a:prstGeom>
        </p:spPr>
      </p:pic>
    </p:spTree>
    <p:extLst>
      <p:ext uri="{BB962C8B-B14F-4D97-AF65-F5344CB8AC3E}">
        <p14:creationId xmlns:p14="http://schemas.microsoft.com/office/powerpoint/2010/main" val="27834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51FF2-C9FD-F907-BADB-1674ABC2E3AE}"/>
              </a:ext>
            </a:extLst>
          </p:cNvPr>
          <p:cNvSpPr>
            <a:spLocks noGrp="1"/>
          </p:cNvSpPr>
          <p:nvPr>
            <p:ph type="title"/>
          </p:nvPr>
        </p:nvSpPr>
        <p:spPr>
          <a:xfrm>
            <a:off x="1191380" y="3256014"/>
            <a:ext cx="10678580" cy="2792151"/>
          </a:xfrm>
        </p:spPr>
        <p:txBody>
          <a:bodyPr vert="horz" lIns="91440" tIns="45720" rIns="91440" bIns="45720" rtlCol="0">
            <a:normAutofit/>
          </a:bodyPr>
          <a:lstStyle/>
          <a:p>
            <a:r>
              <a:rPr lang="en-US" sz="1800" b="1" dirty="0">
                <a:ea typeface="+mj-lt"/>
                <a:cs typeface="+mj-lt"/>
              </a:rPr>
              <a:t>Questions, that can be considered as a Negative for the website.</a:t>
            </a:r>
            <a:endParaRPr lang="en-US" sz="1800">
              <a:cs typeface="Calibri Light"/>
            </a:endParaRPr>
          </a:p>
          <a:p>
            <a:r>
              <a:rPr lang="en-US" sz="1800" dirty="0">
                <a:ea typeface="+mj-lt"/>
                <a:cs typeface="+mj-lt"/>
              </a:rPr>
              <a:t>Based on customers experience, they have voted for the website and these questions are the Negative feedback for every website.
- Amazon.in
- Flipkart.com
- Myntra.com
- Paytm.com
are on the top in vote for every questions asked to the customers.
So, we can considered that these websites are the shopping website, which has the most negative feedback by the customers. And have most of the negative feedback.</a:t>
            </a:r>
            <a:endParaRPr lang="en-US" sz="1800">
              <a:cs typeface="Calibri Light"/>
            </a:endParaRPr>
          </a:p>
        </p:txBody>
      </p:sp>
      <p:sp>
        <p:nvSpPr>
          <p:cNvPr id="13" name="Rectangle 12">
            <a:extLst>
              <a:ext uri="{FF2B5EF4-FFF2-40B4-BE49-F238E27FC236}">
                <a16:creationId xmlns:a16="http://schemas.microsoft.com/office/drawing/2014/main" id="{C70C3B59-DE2C-4611-8148-812575C5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C267A8A4-1ADE-444C-D464-ECC326C7A52B}"/>
              </a:ext>
            </a:extLst>
          </p:cNvPr>
          <p:cNvPicPr>
            <a:picLocks noChangeAspect="1"/>
          </p:cNvPicPr>
          <p:nvPr/>
        </p:nvPicPr>
        <p:blipFill>
          <a:blip r:embed="rId2"/>
          <a:stretch>
            <a:fillRect/>
          </a:stretch>
        </p:blipFill>
        <p:spPr>
          <a:xfrm>
            <a:off x="1191380" y="264637"/>
            <a:ext cx="10228659" cy="2685023"/>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400810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funnel chart&#10;&#10;Description automatically generated">
            <a:extLst>
              <a:ext uri="{FF2B5EF4-FFF2-40B4-BE49-F238E27FC236}">
                <a16:creationId xmlns:a16="http://schemas.microsoft.com/office/drawing/2014/main" id="{516FB19D-88B6-7C9A-9CE2-D7A5263EFA9C}"/>
              </a:ext>
            </a:extLst>
          </p:cNvPr>
          <p:cNvPicPr>
            <a:picLocks noChangeAspect="1"/>
          </p:cNvPicPr>
          <p:nvPr/>
        </p:nvPicPr>
        <p:blipFill rotWithShape="1">
          <a:blip r:embed="rId2"/>
          <a:srcRect b="4158"/>
          <a:stretch/>
        </p:blipFill>
        <p:spPr>
          <a:xfrm>
            <a:off x="2953677"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9228DDFA-6563-EA4C-6F3C-278F886A69D2}"/>
              </a:ext>
            </a:extLst>
          </p:cNvPr>
          <p:cNvSpPr>
            <a:spLocks noGrp="1"/>
          </p:cNvSpPr>
          <p:nvPr>
            <p:ph idx="1"/>
          </p:nvPr>
        </p:nvSpPr>
        <p:spPr>
          <a:xfrm>
            <a:off x="4313" y="2549221"/>
            <a:ext cx="4713585" cy="3742762"/>
          </a:xfrm>
        </p:spPr>
        <p:txBody>
          <a:bodyPr vert="horz" lIns="91440" tIns="45720" rIns="91440" bIns="45720" rtlCol="0" anchor="t">
            <a:normAutofit/>
          </a:bodyPr>
          <a:lstStyle/>
          <a:p>
            <a:pPr marL="0" indent="0">
              <a:buNone/>
            </a:pPr>
            <a:r>
              <a:rPr lang="en-US" sz="2000" b="1" dirty="0">
                <a:ea typeface="+mn-lt"/>
                <a:cs typeface="+mn-lt"/>
              </a:rPr>
              <a:t>Website is as efficient as before</a:t>
            </a:r>
            <a:endParaRPr lang="en-US" sz="2000" dirty="0">
              <a:ea typeface="Calibri" panose="020F0502020204030204"/>
              <a:cs typeface="Calibri" panose="020F0502020204030204"/>
            </a:endParaRPr>
          </a:p>
          <a:p>
            <a:r>
              <a:rPr lang="en-US" sz="2000" dirty="0">
                <a:ea typeface="+mn-lt"/>
                <a:cs typeface="+mn-lt"/>
              </a:rPr>
              <a:t>Positive for Website,</a:t>
            </a:r>
            <a:endParaRPr lang="en-US" sz="2000"/>
          </a:p>
          <a:p>
            <a:pPr lvl="1"/>
            <a:r>
              <a:rPr lang="en-US" sz="2000" dirty="0">
                <a:ea typeface="+mn-lt"/>
                <a:cs typeface="+mn-lt"/>
              </a:rPr>
              <a:t>Amazon is still on the top and after that flipkart is there.</a:t>
            </a:r>
            <a:endParaRPr lang="en-US" sz="2000"/>
          </a:p>
          <a:p>
            <a:endParaRPr lang="en-US" sz="2000" dirty="0">
              <a:ea typeface="Calibri"/>
              <a:cs typeface="Calibri"/>
            </a:endParaRPr>
          </a:p>
        </p:txBody>
      </p:sp>
    </p:spTree>
    <p:extLst>
      <p:ext uri="{BB962C8B-B14F-4D97-AF65-F5344CB8AC3E}">
        <p14:creationId xmlns:p14="http://schemas.microsoft.com/office/powerpoint/2010/main" val="189451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3364E012-327E-4C98-75DC-E8E563C4AB08}"/>
              </a:ext>
            </a:extLst>
          </p:cNvPr>
          <p:cNvPicPr>
            <a:picLocks noChangeAspect="1"/>
          </p:cNvPicPr>
          <p:nvPr/>
        </p:nvPicPr>
        <p:blipFill rotWithShape="1">
          <a:blip r:embed="rId2"/>
          <a:srcRect l="6064" r="1584" b="2"/>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029867D3-ED6D-1903-0A36-3CAF66D59FDF}"/>
              </a:ext>
            </a:extLst>
          </p:cNvPr>
          <p:cNvSpPr>
            <a:spLocks noGrp="1"/>
          </p:cNvSpPr>
          <p:nvPr>
            <p:ph idx="1"/>
          </p:nvPr>
        </p:nvSpPr>
        <p:spPr>
          <a:xfrm>
            <a:off x="4313" y="2204163"/>
            <a:ext cx="4612943" cy="3742762"/>
          </a:xfrm>
        </p:spPr>
        <p:txBody>
          <a:bodyPr>
            <a:normAutofit/>
          </a:bodyPr>
          <a:lstStyle/>
          <a:p>
            <a:pPr marL="0" indent="0">
              <a:buNone/>
            </a:pPr>
            <a:r>
              <a:rPr lang="en-US" sz="2000" b="1">
                <a:ea typeface="+mn-lt"/>
                <a:cs typeface="+mn-lt"/>
              </a:rPr>
              <a:t>Which of the Indian online retailer would you recommend to a friend?</a:t>
            </a:r>
            <a:endParaRPr lang="en-US" sz="2000">
              <a:ea typeface="Calibri" panose="020F0502020204030204"/>
              <a:cs typeface="Calibri" panose="020F0502020204030204"/>
            </a:endParaRPr>
          </a:p>
          <a:p>
            <a:r>
              <a:rPr lang="en-US" sz="2000">
                <a:ea typeface="+mn-lt"/>
                <a:cs typeface="+mn-lt"/>
              </a:rPr>
              <a:t>Amazon.in is the most recommended website, among all other website.</a:t>
            </a:r>
            <a:endParaRPr lang="en-US" sz="2000"/>
          </a:p>
          <a:p>
            <a:r>
              <a:rPr lang="en-US" sz="2000" dirty="0">
                <a:ea typeface="+mn-lt"/>
                <a:cs typeface="+mn-lt"/>
              </a:rPr>
              <a:t>Myntra.com &amp; Flipkart.com, are on the 2nd in recommendation</a:t>
            </a:r>
            <a:endParaRPr lang="en-US" sz="2000" dirty="0"/>
          </a:p>
          <a:p>
            <a:endParaRPr lang="en-US" sz="2000">
              <a:ea typeface="Calibri"/>
              <a:cs typeface="Calibri"/>
            </a:endParaRPr>
          </a:p>
        </p:txBody>
      </p:sp>
    </p:spTree>
    <p:extLst>
      <p:ext uri="{BB962C8B-B14F-4D97-AF65-F5344CB8AC3E}">
        <p14:creationId xmlns:p14="http://schemas.microsoft.com/office/powerpoint/2010/main" val="3278952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0" y="5800298"/>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7">
            <a:extLst>
              <a:ext uri="{FF2B5EF4-FFF2-40B4-BE49-F238E27FC236}">
                <a16:creationId xmlns:a16="http://schemas.microsoft.com/office/drawing/2014/main" id="{24F3EF5C-0E8D-EE43-392B-F92708B584D0}"/>
              </a:ext>
            </a:extLst>
          </p:cNvPr>
          <p:cNvSpPr>
            <a:spLocks noGrp="1"/>
          </p:cNvSpPr>
          <p:nvPr>
            <p:ph idx="1"/>
          </p:nvPr>
        </p:nvSpPr>
        <p:spPr>
          <a:xfrm>
            <a:off x="1137037" y="2549718"/>
            <a:ext cx="5747857" cy="3552969"/>
          </a:xfrm>
        </p:spPr>
        <p:txBody>
          <a:bodyPr vert="horz" lIns="91440" tIns="45720" rIns="91440" bIns="45720" rtlCol="0">
            <a:normAutofit/>
          </a:bodyPr>
          <a:lstStyle/>
          <a:p>
            <a:pPr>
              <a:spcBef>
                <a:spcPct val="0"/>
              </a:spcBef>
            </a:pPr>
            <a:r>
              <a:rPr lang="en-US" sz="2000" b="1" dirty="0">
                <a:ea typeface="+mn-lt"/>
                <a:cs typeface="+mn-lt"/>
              </a:rPr>
              <a:t>Which city do you shop online from?</a:t>
            </a:r>
            <a:endParaRPr lang="en-US" sz="2000" dirty="0">
              <a:ea typeface="+mn-lt"/>
              <a:cs typeface="+mn-lt"/>
            </a:endParaRPr>
          </a:p>
          <a:p>
            <a:pPr marL="457200" lvl="1" indent="0">
              <a:spcBef>
                <a:spcPts val="0"/>
              </a:spcBef>
              <a:buNone/>
            </a:pPr>
            <a:r>
              <a:rPr lang="en-US" sz="2000" dirty="0">
                <a:ea typeface="+mn-lt"/>
                <a:cs typeface="+mn-lt"/>
              </a:rPr>
              <a:t>1. Delhi</a:t>
            </a:r>
            <a:endParaRPr lang="en-US" sz="2000">
              <a:ea typeface="+mn-lt"/>
              <a:cs typeface="+mn-lt"/>
            </a:endParaRPr>
          </a:p>
          <a:p>
            <a:pPr marL="457200" lvl="1" indent="0">
              <a:spcBef>
                <a:spcPts val="0"/>
              </a:spcBef>
              <a:buNone/>
            </a:pPr>
            <a:r>
              <a:rPr lang="en-US" sz="2000" dirty="0">
                <a:ea typeface="+mn-lt"/>
                <a:cs typeface="+mn-lt"/>
              </a:rPr>
              <a:t>2. Greater Noida.</a:t>
            </a:r>
            <a:endParaRPr lang="en-US" sz="2000">
              <a:ea typeface="+mn-lt"/>
              <a:cs typeface="+mn-lt"/>
            </a:endParaRPr>
          </a:p>
          <a:p>
            <a:pPr marL="457200" lvl="1" indent="0">
              <a:spcBef>
                <a:spcPts val="0"/>
              </a:spcBef>
              <a:buNone/>
            </a:pPr>
            <a:r>
              <a:rPr lang="en-US" sz="2000" dirty="0">
                <a:ea typeface="+mn-lt"/>
                <a:cs typeface="+mn-lt"/>
              </a:rPr>
              <a:t>3. Noida.</a:t>
            </a:r>
            <a:endParaRPr lang="en-US" sz="2000">
              <a:ea typeface="+mn-lt"/>
              <a:cs typeface="+mn-lt"/>
            </a:endParaRPr>
          </a:p>
          <a:p>
            <a:pPr marL="457200" lvl="1" indent="0">
              <a:spcBef>
                <a:spcPts val="0"/>
              </a:spcBef>
              <a:buNone/>
            </a:pPr>
            <a:r>
              <a:rPr lang="en-US" sz="2000" dirty="0">
                <a:ea typeface="+mn-lt"/>
                <a:cs typeface="+mn-lt"/>
              </a:rPr>
              <a:t>4. Bangalore.</a:t>
            </a:r>
            <a:endParaRPr lang="en-US" sz="2000">
              <a:ea typeface="+mn-lt"/>
              <a:cs typeface="+mn-lt"/>
            </a:endParaRPr>
          </a:p>
          <a:p>
            <a:pPr marL="457200" lvl="1" indent="0">
              <a:spcBef>
                <a:spcPts val="0"/>
              </a:spcBef>
              <a:buNone/>
            </a:pPr>
            <a:r>
              <a:rPr lang="en-US" sz="2000" dirty="0">
                <a:ea typeface="+mn-lt"/>
                <a:cs typeface="+mn-lt"/>
              </a:rPr>
              <a:t>5. Karnal.</a:t>
            </a:r>
            <a:endParaRPr lang="en-US" sz="2000">
              <a:ea typeface="+mn-lt"/>
              <a:cs typeface="+mn-lt"/>
            </a:endParaRPr>
          </a:p>
          <a:p>
            <a:pPr marL="457200" lvl="1" indent="0">
              <a:spcBef>
                <a:spcPts val="0"/>
              </a:spcBef>
              <a:buNone/>
            </a:pPr>
            <a:r>
              <a:rPr lang="en-US" sz="2000" dirty="0">
                <a:ea typeface="+mn-lt"/>
                <a:cs typeface="+mn-lt"/>
              </a:rPr>
              <a:t>6. Solan &amp; Ghaziabad.</a:t>
            </a:r>
            <a:endParaRPr lang="en-US" sz="2000">
              <a:ea typeface="+mn-lt"/>
              <a:cs typeface="+mn-lt"/>
            </a:endParaRPr>
          </a:p>
          <a:p>
            <a:pPr marL="457200" lvl="1" indent="0">
              <a:spcBef>
                <a:spcPts val="0"/>
              </a:spcBef>
              <a:buNone/>
            </a:pPr>
            <a:r>
              <a:rPr lang="en-US" sz="2000" dirty="0">
                <a:ea typeface="+mn-lt"/>
                <a:cs typeface="+mn-lt"/>
              </a:rPr>
              <a:t>7. Gurgaon.</a:t>
            </a:r>
            <a:endParaRPr lang="en-US" sz="2000">
              <a:ea typeface="+mn-lt"/>
              <a:cs typeface="+mn-lt"/>
            </a:endParaRPr>
          </a:p>
          <a:p>
            <a:pPr marL="457200" lvl="1" indent="0">
              <a:spcBef>
                <a:spcPts val="0"/>
              </a:spcBef>
              <a:buNone/>
            </a:pPr>
            <a:r>
              <a:rPr lang="en-US" sz="2000" dirty="0">
                <a:ea typeface="+mn-lt"/>
                <a:cs typeface="+mn-lt"/>
              </a:rPr>
              <a:t>8. </a:t>
            </a:r>
            <a:r>
              <a:rPr lang="en-US" sz="2000">
                <a:ea typeface="+mn-lt"/>
                <a:cs typeface="+mn-lt"/>
              </a:rPr>
              <a:t>Merrut</a:t>
            </a:r>
            <a:r>
              <a:rPr lang="en-US" sz="2000" dirty="0">
                <a:ea typeface="+mn-lt"/>
                <a:cs typeface="+mn-lt"/>
              </a:rPr>
              <a:t>.</a:t>
            </a:r>
            <a:endParaRPr lang="en-US" sz="2000">
              <a:ea typeface="+mn-lt"/>
              <a:cs typeface="+mn-lt"/>
            </a:endParaRPr>
          </a:p>
          <a:p>
            <a:pPr marL="457200" lvl="1" indent="0">
              <a:spcBef>
                <a:spcPts val="0"/>
              </a:spcBef>
              <a:buNone/>
            </a:pPr>
            <a:r>
              <a:rPr lang="en-US" sz="2000" dirty="0">
                <a:ea typeface="+mn-lt"/>
                <a:cs typeface="+mn-lt"/>
              </a:rPr>
              <a:t>9. Moradabad.</a:t>
            </a:r>
            <a:endParaRPr lang="en-US" sz="2000">
              <a:ea typeface="+mn-lt"/>
              <a:cs typeface="+mn-lt"/>
            </a:endParaRPr>
          </a:p>
          <a:p>
            <a:pPr marL="457200" lvl="1" indent="0">
              <a:spcBef>
                <a:spcPts val="0"/>
              </a:spcBef>
              <a:buNone/>
            </a:pPr>
            <a:r>
              <a:rPr lang="en-US" sz="2000" dirty="0">
                <a:ea typeface="+mn-lt"/>
                <a:cs typeface="+mn-lt"/>
              </a:rPr>
              <a:t>10. Bulandshahr.</a:t>
            </a:r>
            <a:endParaRPr lang="en-US" sz="2000">
              <a:ea typeface="+mn-lt"/>
              <a:cs typeface="+mn-lt"/>
            </a:endParaRPr>
          </a:p>
          <a:p>
            <a:pPr>
              <a:spcBef>
                <a:spcPct val="0"/>
              </a:spcBef>
            </a:pPr>
            <a:endParaRPr lang="en-US" sz="2000" dirty="0">
              <a:ea typeface="+mn-lt"/>
              <a:cs typeface="+mn-lt"/>
            </a:endParaRPr>
          </a:p>
          <a:p>
            <a:endParaRPr lang="en-US" sz="2000" dirty="0">
              <a:ea typeface="Calibri"/>
              <a:cs typeface="Calibri"/>
            </a:endParaRPr>
          </a:p>
        </p:txBody>
      </p:sp>
      <p:sp>
        <p:nvSpPr>
          <p:cNvPr id="31" name="Freeform: Shape 30">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74B8ECE0-08B1-F592-8FFD-4C0ABD11685B}"/>
              </a:ext>
            </a:extLst>
          </p:cNvPr>
          <p:cNvPicPr>
            <a:picLocks noChangeAspect="1"/>
          </p:cNvPicPr>
          <p:nvPr/>
        </p:nvPicPr>
        <p:blipFill>
          <a:blip r:embed="rId2"/>
          <a:stretch>
            <a:fillRect/>
          </a:stretch>
        </p:blipFill>
        <p:spPr>
          <a:xfrm>
            <a:off x="4871243" y="2935530"/>
            <a:ext cx="7092000" cy="2464495"/>
          </a:xfrm>
          <a:prstGeom prst="rect">
            <a:avLst/>
          </a:prstGeom>
        </p:spPr>
      </p:pic>
    </p:spTree>
    <p:extLst>
      <p:ext uri="{BB962C8B-B14F-4D97-AF65-F5344CB8AC3E}">
        <p14:creationId xmlns:p14="http://schemas.microsoft.com/office/powerpoint/2010/main" val="2287484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B876AB-8B83-0934-8CAD-50D7CDE4CDE4}"/>
              </a:ext>
            </a:extLst>
          </p:cNvPr>
          <p:cNvSpPr>
            <a:spLocks noGrp="1"/>
          </p:cNvSpPr>
          <p:nvPr>
            <p:ph type="title"/>
          </p:nvPr>
        </p:nvSpPr>
        <p:spPr>
          <a:xfrm>
            <a:off x="643467" y="321734"/>
            <a:ext cx="10905066" cy="1135737"/>
          </a:xfrm>
        </p:spPr>
        <p:txBody>
          <a:bodyPr>
            <a:normAutofit/>
          </a:bodyPr>
          <a:lstStyle/>
          <a:p>
            <a:r>
              <a:rPr lang="en-US" sz="3600" b="1">
                <a:ea typeface="+mj-lt"/>
                <a:cs typeface="+mj-lt"/>
              </a:rPr>
              <a:t>What is the operating system (OS) of Customer's device?</a:t>
            </a:r>
            <a:endParaRPr lang="en-US" sz="3600"/>
          </a:p>
        </p:txBody>
      </p:sp>
      <p:sp>
        <p:nvSpPr>
          <p:cNvPr id="8" name="Content Placeholder 7">
            <a:extLst>
              <a:ext uri="{FF2B5EF4-FFF2-40B4-BE49-F238E27FC236}">
                <a16:creationId xmlns:a16="http://schemas.microsoft.com/office/drawing/2014/main" id="{474960D0-D8F0-A627-5C0C-5A8608A0300B}"/>
              </a:ext>
            </a:extLst>
          </p:cNvPr>
          <p:cNvSpPr>
            <a:spLocks noGrp="1"/>
          </p:cNvSpPr>
          <p:nvPr>
            <p:ph idx="1"/>
          </p:nvPr>
        </p:nvSpPr>
        <p:spPr>
          <a:xfrm>
            <a:off x="643469" y="1782981"/>
            <a:ext cx="4008384" cy="4393982"/>
          </a:xfrm>
        </p:spPr>
        <p:txBody>
          <a:bodyPr>
            <a:normAutofit/>
          </a:bodyPr>
          <a:lstStyle/>
          <a:p>
            <a:pPr marL="0" indent="0">
              <a:buNone/>
            </a:pPr>
            <a:r>
              <a:rPr lang="en-US" sz="2000">
                <a:ea typeface="+mn-lt"/>
                <a:cs typeface="+mn-lt"/>
              </a:rPr>
              <a:t>1. Windows</a:t>
            </a:r>
            <a:endParaRPr lang="en-US" sz="2000">
              <a:ea typeface="Calibri" panose="020F0502020204030204"/>
              <a:cs typeface="Calibri" panose="020F0502020204030204"/>
            </a:endParaRPr>
          </a:p>
          <a:p>
            <a:pPr marL="0" indent="0">
              <a:buNone/>
            </a:pPr>
            <a:r>
              <a:rPr lang="en-US" sz="2000">
                <a:ea typeface="+mn-lt"/>
                <a:cs typeface="+mn-lt"/>
              </a:rPr>
              <a:t>2. Android.</a:t>
            </a:r>
            <a:endParaRPr lang="en-US" sz="2000">
              <a:ea typeface="Calibri" panose="020F0502020204030204"/>
              <a:cs typeface="Calibri" panose="020F0502020204030204"/>
            </a:endParaRPr>
          </a:p>
          <a:p>
            <a:pPr marL="0" indent="0">
              <a:buNone/>
            </a:pPr>
            <a:r>
              <a:rPr lang="en-US" sz="2000">
                <a:ea typeface="+mn-lt"/>
                <a:cs typeface="+mn-lt"/>
              </a:rPr>
              <a:t>3. IOS/Mac.</a:t>
            </a:r>
            <a:endParaRPr lang="en-US" sz="2000">
              <a:ea typeface="Calibri" panose="020F0502020204030204"/>
              <a:cs typeface="Calibri" panose="020F0502020204030204"/>
            </a:endParaRPr>
          </a:p>
          <a:p>
            <a:endParaRPr lang="en-US" sz="2000">
              <a:ea typeface="Calibri" panose="020F0502020204030204"/>
              <a:cs typeface="Calibri" panose="020F0502020204030204"/>
            </a:endParaRPr>
          </a:p>
        </p:txBody>
      </p:sp>
      <p:grpSp>
        <p:nvGrpSpPr>
          <p:cNvPr id="20"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histogram&#10;&#10;Description automatically generated">
            <a:extLst>
              <a:ext uri="{FF2B5EF4-FFF2-40B4-BE49-F238E27FC236}">
                <a16:creationId xmlns:a16="http://schemas.microsoft.com/office/drawing/2014/main" id="{1B74DBEC-CA88-1BE8-D29A-729CCA7D8E97}"/>
              </a:ext>
            </a:extLst>
          </p:cNvPr>
          <p:cNvPicPr>
            <a:picLocks noChangeAspect="1"/>
          </p:cNvPicPr>
          <p:nvPr/>
        </p:nvPicPr>
        <p:blipFill>
          <a:blip r:embed="rId2"/>
          <a:stretch>
            <a:fillRect/>
          </a:stretch>
        </p:blipFill>
        <p:spPr>
          <a:xfrm>
            <a:off x="3052452" y="2318536"/>
            <a:ext cx="8395438" cy="3333914"/>
          </a:xfrm>
          <a:prstGeom prst="rect">
            <a:avLst/>
          </a:prstGeom>
        </p:spPr>
      </p:pic>
      <p:grpSp>
        <p:nvGrpSpPr>
          <p:cNvPr id="24" name="Group 2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5" name="Rectangle 2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57238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D8E6CCF-47C5-46AB-C1D9-DE5926BD7DDA}"/>
              </a:ext>
            </a:extLst>
          </p:cNvPr>
          <p:cNvSpPr>
            <a:spLocks noGrp="1"/>
          </p:cNvSpPr>
          <p:nvPr>
            <p:ph type="title"/>
          </p:nvPr>
        </p:nvSpPr>
        <p:spPr>
          <a:xfrm>
            <a:off x="277483" y="520318"/>
            <a:ext cx="5555589" cy="935250"/>
          </a:xfrm>
        </p:spPr>
        <p:txBody>
          <a:bodyPr anchor="t">
            <a:normAutofit/>
          </a:bodyPr>
          <a:lstStyle/>
          <a:p>
            <a:r>
              <a:rPr lang="en-US" sz="2800" b="1">
                <a:solidFill>
                  <a:schemeClr val="bg1"/>
                </a:solidFill>
                <a:ea typeface="+mj-lt"/>
                <a:cs typeface="+mj-lt"/>
              </a:rPr>
              <a:t>What is Customer's preferred payment Option?</a:t>
            </a:r>
            <a:endParaRPr lang="en-US" sz="2800">
              <a:solidFill>
                <a:schemeClr val="bg1"/>
              </a:solidFill>
              <a:ea typeface="Calibri Light"/>
              <a:cs typeface="Calibri Light"/>
            </a:endParaRPr>
          </a:p>
        </p:txBody>
      </p:sp>
      <p:sp>
        <p:nvSpPr>
          <p:cNvPr id="8" name="Content Placeholder 7">
            <a:extLst>
              <a:ext uri="{FF2B5EF4-FFF2-40B4-BE49-F238E27FC236}">
                <a16:creationId xmlns:a16="http://schemas.microsoft.com/office/drawing/2014/main" id="{B730F1BA-91E6-78DC-01D2-B16FFE7BAFAA}"/>
              </a:ext>
            </a:extLst>
          </p:cNvPr>
          <p:cNvSpPr>
            <a:spLocks noGrp="1"/>
          </p:cNvSpPr>
          <p:nvPr>
            <p:ph idx="1"/>
          </p:nvPr>
        </p:nvSpPr>
        <p:spPr>
          <a:xfrm>
            <a:off x="277483" y="1550513"/>
            <a:ext cx="4980495" cy="3460715"/>
          </a:xfrm>
        </p:spPr>
        <p:txBody>
          <a:bodyPr vert="horz" lIns="91440" tIns="45720" rIns="91440" bIns="45720" rtlCol="0" anchor="t">
            <a:normAutofit/>
          </a:bodyPr>
          <a:lstStyle/>
          <a:p>
            <a:pPr marL="0" indent="0">
              <a:buNone/>
            </a:pPr>
            <a:r>
              <a:rPr lang="en-US" sz="1900" dirty="0">
                <a:solidFill>
                  <a:schemeClr val="bg1">
                    <a:alpha val="80000"/>
                  </a:schemeClr>
                </a:solidFill>
                <a:ea typeface="+mn-lt"/>
                <a:cs typeface="+mn-lt"/>
              </a:rPr>
              <a:t>1. Most of the customers, prefer the Credit/Debit cards option to make the payment on website for online shopping.</a:t>
            </a:r>
            <a:endParaRPr lang="en-US" sz="1900" dirty="0">
              <a:solidFill>
                <a:schemeClr val="bg1">
                  <a:alpha val="80000"/>
                </a:schemeClr>
              </a:solidFill>
              <a:ea typeface="Calibri" panose="020F0502020204030204"/>
              <a:cs typeface="Calibri" panose="020F0502020204030204"/>
            </a:endParaRPr>
          </a:p>
          <a:p>
            <a:pPr marL="0" indent="0">
              <a:buNone/>
            </a:pPr>
            <a:r>
              <a:rPr lang="en-US" sz="1900" dirty="0">
                <a:solidFill>
                  <a:schemeClr val="bg1">
                    <a:alpha val="80000"/>
                  </a:schemeClr>
                </a:solidFill>
                <a:ea typeface="+mn-lt"/>
                <a:cs typeface="+mn-lt"/>
              </a:rPr>
              <a:t>2. Cash on delivery(COD), comes next in preference of payment method.</a:t>
            </a:r>
            <a:endParaRPr lang="en-US" sz="1900" dirty="0">
              <a:solidFill>
                <a:schemeClr val="bg1">
                  <a:alpha val="80000"/>
                </a:schemeClr>
              </a:solidFill>
              <a:ea typeface="Calibri"/>
              <a:cs typeface="Calibri"/>
            </a:endParaRPr>
          </a:p>
          <a:p>
            <a:pPr marL="0" indent="0">
              <a:buNone/>
            </a:pPr>
            <a:r>
              <a:rPr lang="en-US" sz="1900" dirty="0">
                <a:solidFill>
                  <a:schemeClr val="bg1">
                    <a:alpha val="80000"/>
                  </a:schemeClr>
                </a:solidFill>
                <a:ea typeface="+mn-lt"/>
                <a:cs typeface="+mn-lt"/>
              </a:rPr>
              <a:t>3. E-wallets like </a:t>
            </a:r>
            <a:r>
              <a:rPr lang="en-US" sz="1900" dirty="0" err="1">
                <a:solidFill>
                  <a:schemeClr val="bg1">
                    <a:alpha val="80000"/>
                  </a:schemeClr>
                </a:solidFill>
                <a:ea typeface="+mn-lt"/>
                <a:cs typeface="+mn-lt"/>
              </a:rPr>
              <a:t>paytm</a:t>
            </a:r>
            <a:r>
              <a:rPr lang="en-US" sz="1900" dirty="0">
                <a:solidFill>
                  <a:schemeClr val="bg1">
                    <a:alpha val="80000"/>
                  </a:schemeClr>
                </a:solidFill>
                <a:ea typeface="+mn-lt"/>
                <a:cs typeface="+mn-lt"/>
              </a:rPr>
              <a:t>, </a:t>
            </a:r>
            <a:r>
              <a:rPr lang="en-US" sz="1900" dirty="0" err="1">
                <a:solidFill>
                  <a:schemeClr val="bg1">
                    <a:alpha val="80000"/>
                  </a:schemeClr>
                </a:solidFill>
                <a:ea typeface="+mn-lt"/>
                <a:cs typeface="+mn-lt"/>
              </a:rPr>
              <a:t>freecharge</a:t>
            </a:r>
            <a:r>
              <a:rPr lang="en-US" sz="1900" dirty="0">
                <a:solidFill>
                  <a:schemeClr val="bg1">
                    <a:alpha val="80000"/>
                  </a:schemeClr>
                </a:solidFill>
                <a:ea typeface="+mn-lt"/>
                <a:cs typeface="+mn-lt"/>
              </a:rPr>
              <a:t> </a:t>
            </a:r>
            <a:r>
              <a:rPr lang="en-US" sz="1900" dirty="0" err="1">
                <a:solidFill>
                  <a:schemeClr val="bg1">
                    <a:alpha val="80000"/>
                  </a:schemeClr>
                </a:solidFill>
                <a:ea typeface="+mn-lt"/>
                <a:cs typeface="+mn-lt"/>
              </a:rPr>
              <a:t>etc</a:t>
            </a:r>
            <a:r>
              <a:rPr lang="en-US" sz="1900" dirty="0">
                <a:solidFill>
                  <a:schemeClr val="bg1">
                    <a:alpha val="80000"/>
                  </a:schemeClr>
                </a:solidFill>
                <a:ea typeface="+mn-lt"/>
                <a:cs typeface="+mn-lt"/>
              </a:rPr>
              <a:t>, comes last on the preference.</a:t>
            </a:r>
            <a:endParaRPr lang="en-US" sz="1900" dirty="0">
              <a:solidFill>
                <a:schemeClr val="bg1">
                  <a:alpha val="80000"/>
                </a:schemeClr>
              </a:solidFill>
              <a:ea typeface="Calibri"/>
              <a:cs typeface="Calibri"/>
            </a:endParaRPr>
          </a:p>
          <a:p>
            <a:endParaRPr lang="en-US" sz="1900">
              <a:solidFill>
                <a:schemeClr val="bg1">
                  <a:alpha val="80000"/>
                </a:schemeClr>
              </a:solidFill>
              <a:ea typeface="Calibri"/>
              <a:cs typeface="Calibri"/>
            </a:endParaRPr>
          </a:p>
        </p:txBody>
      </p:sp>
      <p:grpSp>
        <p:nvGrpSpPr>
          <p:cNvPr id="22" name="Group 2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3" name="Group 2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7" name="Freeform: Shape 2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4" name="Group 2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5" name="Freeform: Shape 2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4" descr="Chart, histogram, treemap chart&#10;&#10;Description automatically generated">
            <a:extLst>
              <a:ext uri="{FF2B5EF4-FFF2-40B4-BE49-F238E27FC236}">
                <a16:creationId xmlns:a16="http://schemas.microsoft.com/office/drawing/2014/main" id="{C8BDCCDC-0ADA-41F3-EC33-878D5847FDA4}"/>
              </a:ext>
            </a:extLst>
          </p:cNvPr>
          <p:cNvPicPr>
            <a:picLocks noChangeAspect="1"/>
          </p:cNvPicPr>
          <p:nvPr/>
        </p:nvPicPr>
        <p:blipFill rotWithShape="1">
          <a:blip r:embed="rId3"/>
          <a:srcRect t="17774"/>
          <a:stretch/>
        </p:blipFill>
        <p:spPr>
          <a:xfrm>
            <a:off x="6182498" y="1952827"/>
            <a:ext cx="5087979" cy="2175658"/>
          </a:xfrm>
          <a:prstGeom prst="rect">
            <a:avLst/>
          </a:prstGeom>
        </p:spPr>
      </p:pic>
    </p:spTree>
    <p:extLst>
      <p:ext uri="{BB962C8B-B14F-4D97-AF65-F5344CB8AC3E}">
        <p14:creationId xmlns:p14="http://schemas.microsoft.com/office/powerpoint/2010/main" val="1169200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BA8E943-5A3D-87D9-D590-FBBC3D3B794C}"/>
              </a:ext>
            </a:extLst>
          </p:cNvPr>
          <p:cNvPicPr>
            <a:picLocks noChangeAspect="1"/>
          </p:cNvPicPr>
          <p:nvPr/>
        </p:nvPicPr>
        <p:blipFill rotWithShape="1">
          <a:blip r:embed="rId2"/>
          <a:srcRect t="16614" r="1" b="10587"/>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47" name="Freeform: Shape 4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Content Placeholder 7">
            <a:extLst>
              <a:ext uri="{FF2B5EF4-FFF2-40B4-BE49-F238E27FC236}">
                <a16:creationId xmlns:a16="http://schemas.microsoft.com/office/drawing/2014/main" id="{965A2E05-19A1-3E83-118D-B8D8D041E466}"/>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b="1">
                <a:ea typeface="+mn-lt"/>
                <a:cs typeface="+mn-lt"/>
              </a:rPr>
              <a:t>There are multicollinearity problem present in our dataset. Most of the columns are correlated with each other.</a:t>
            </a:r>
            <a:endParaRPr lang="en-US" sz="1700">
              <a:ea typeface="Calibri" panose="020F0502020204030204"/>
              <a:cs typeface="Calibri" panose="020F0502020204030204"/>
            </a:endParaRPr>
          </a:p>
        </p:txBody>
      </p:sp>
    </p:spTree>
    <p:extLst>
      <p:ext uri="{BB962C8B-B14F-4D97-AF65-F5344CB8AC3E}">
        <p14:creationId xmlns:p14="http://schemas.microsoft.com/office/powerpoint/2010/main" val="326145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id="{71504AA0-C8C1-1F86-7862-FAEA0A6D892F}"/>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Customer retention</a:t>
            </a:r>
          </a:p>
          <a:p>
            <a:pPr marL="0" indent="0">
              <a:buNone/>
            </a:pPr>
            <a:r>
              <a:rPr lang="en-US" sz="2000" dirty="0">
                <a:ea typeface="+mn-lt"/>
                <a:cs typeface="+mn-lt"/>
              </a:rPr>
              <a:t>The customer retention is the process of engaging existing customers to continue buying products or services from the business.</a:t>
            </a:r>
          </a:p>
          <a:p>
            <a:r>
              <a:rPr lang="en-IN" sz="2000" dirty="0">
                <a:ea typeface="+mn-lt"/>
                <a:cs typeface="+mn-lt"/>
              </a:rPr>
              <a:t>Customer satisfaction</a:t>
            </a:r>
          </a:p>
          <a:p>
            <a:pPr marL="0" indent="0">
              <a:buNone/>
            </a:pPr>
            <a:r>
              <a:rPr lang="en-IN" sz="2000" dirty="0">
                <a:ea typeface="+mn-lt"/>
                <a:cs typeface="+mn-lt"/>
              </a:rPr>
              <a:t>Customer satisfaction is a measurement that determines how happy customers are with a company’s products, services, and capabilities. Customer satisfaction information, including surveys and ratings, can help a company determine how to best improve or changes its products and services.</a:t>
            </a:r>
          </a:p>
          <a:p>
            <a:r>
              <a:rPr lang="en-IN" sz="2000" dirty="0">
                <a:ea typeface="Calibri"/>
                <a:cs typeface="Calibri"/>
              </a:rPr>
              <a:t>E-retail success.</a:t>
            </a:r>
          </a:p>
          <a:p>
            <a:pPr marL="0" indent="0">
              <a:buNone/>
            </a:pPr>
            <a:r>
              <a:rPr lang="en-IN" sz="2000" dirty="0">
                <a:ea typeface="Calibri"/>
                <a:cs typeface="Calibri"/>
              </a:rPr>
              <a:t>How many happy customers does the particular e-retail website have.</a:t>
            </a:r>
          </a:p>
          <a:p>
            <a:r>
              <a:rPr lang="en-IN" sz="2000" dirty="0">
                <a:ea typeface="Calibri"/>
                <a:cs typeface="Calibri"/>
              </a:rPr>
              <a:t>Data Analysis.</a:t>
            </a:r>
          </a:p>
          <a:p>
            <a:pPr marL="0" indent="0">
              <a:buNone/>
            </a:pPr>
            <a:r>
              <a:rPr lang="en-IN" sz="2000" dirty="0">
                <a:ea typeface="Calibri"/>
                <a:cs typeface="Calibri"/>
              </a:rPr>
              <a:t>Need to perform analysis on the data that has been provided and according to EDA, Visualization and other analysis, need to conclude the findings from analysis.</a:t>
            </a:r>
          </a:p>
          <a:p>
            <a:pPr marL="0" indent="0">
              <a:buNone/>
            </a:pPr>
            <a:endParaRPr lang="en-IN"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1260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02A326-F417-9F64-1941-B5CB9428FBE4}"/>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kern="1200">
                <a:solidFill>
                  <a:schemeClr val="tx1"/>
                </a:solidFill>
                <a:latin typeface="+mj-lt"/>
                <a:ea typeface="+mj-ea"/>
                <a:cs typeface="+mj-cs"/>
              </a:rPr>
              <a:t>Normal Distribution:</a:t>
            </a:r>
          </a:p>
        </p:txBody>
      </p:sp>
      <p:pic>
        <p:nvPicPr>
          <p:cNvPr id="4" name="Picture 4" descr="A picture containing electronics&#10;&#10;Description automatically generated">
            <a:extLst>
              <a:ext uri="{FF2B5EF4-FFF2-40B4-BE49-F238E27FC236}">
                <a16:creationId xmlns:a16="http://schemas.microsoft.com/office/drawing/2014/main" id="{765D29D3-9746-2107-E0BB-BF803409A339}"/>
              </a:ext>
            </a:extLst>
          </p:cNvPr>
          <p:cNvPicPr>
            <a:picLocks noGrp="1" noChangeAspect="1"/>
          </p:cNvPicPr>
          <p:nvPr>
            <p:ph idx="1"/>
          </p:nvPr>
        </p:nvPicPr>
        <p:blipFill>
          <a:blip r:embed="rId2"/>
          <a:stretch>
            <a:fillRect/>
          </a:stretch>
        </p:blipFill>
        <p:spPr>
          <a:xfrm>
            <a:off x="4961223" y="440335"/>
            <a:ext cx="7520195" cy="5976110"/>
          </a:xfrm>
          <a:prstGeom prst="rect">
            <a:avLst/>
          </a:prstGeom>
        </p:spPr>
      </p:pic>
    </p:spTree>
    <p:extLst>
      <p:ext uri="{BB962C8B-B14F-4D97-AF65-F5344CB8AC3E}">
        <p14:creationId xmlns:p14="http://schemas.microsoft.com/office/powerpoint/2010/main" val="1937265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080BF-A098-1F70-1E9E-45E44D72BBB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u="sng" kern="1200">
                <a:solidFill>
                  <a:srgbClr val="FFFFFF"/>
                </a:solidFill>
                <a:latin typeface="+mj-lt"/>
                <a:ea typeface="+mj-ea"/>
                <a:cs typeface="+mj-cs"/>
              </a:rPr>
              <a:t>Outliers:</a:t>
            </a:r>
          </a:p>
        </p:txBody>
      </p:sp>
      <p:pic>
        <p:nvPicPr>
          <p:cNvPr id="4" name="Picture 4" descr="A picture containing building&#10;&#10;Description automatically generated">
            <a:extLst>
              <a:ext uri="{FF2B5EF4-FFF2-40B4-BE49-F238E27FC236}">
                <a16:creationId xmlns:a16="http://schemas.microsoft.com/office/drawing/2014/main" id="{0E68B4A2-5533-42EF-6782-41F7B51B6859}"/>
              </a:ext>
            </a:extLst>
          </p:cNvPr>
          <p:cNvPicPr>
            <a:picLocks noChangeAspect="1"/>
          </p:cNvPicPr>
          <p:nvPr/>
        </p:nvPicPr>
        <p:blipFill rotWithShape="1">
          <a:blip r:embed="rId2"/>
          <a:srcRect t="9247" r="9089" b="-2"/>
          <a:stretch/>
        </p:blipFill>
        <p:spPr>
          <a:xfrm>
            <a:off x="4056244" y="501737"/>
            <a:ext cx="7426080" cy="5865515"/>
          </a:xfrm>
          <a:prstGeom prst="rect">
            <a:avLst/>
          </a:prstGeom>
        </p:spPr>
      </p:pic>
    </p:spTree>
    <p:extLst>
      <p:ext uri="{BB962C8B-B14F-4D97-AF65-F5344CB8AC3E}">
        <p14:creationId xmlns:p14="http://schemas.microsoft.com/office/powerpoint/2010/main"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marL="0" indent="0" algn="just">
              <a:buNone/>
            </a:pPr>
            <a:r>
              <a:rPr lang="en-US" dirty="0">
                <a:ea typeface="+mn-lt"/>
                <a:cs typeface="+mn-lt"/>
              </a:rPr>
              <a:t>Almost all the columns are categorical columns as they are encoded ones. So we will be getting these kind of plots.</a:t>
            </a:r>
            <a:endParaRPr lang="en-US"/>
          </a:p>
          <a:p>
            <a:endParaRPr lang="en-US" sz="2000">
              <a:ea typeface="Calibri"/>
              <a:cs typeface="Calibri"/>
            </a:endParaRPr>
          </a:p>
        </p:txBody>
      </p:sp>
    </p:spTree>
    <p:extLst>
      <p:ext uri="{BB962C8B-B14F-4D97-AF65-F5344CB8AC3E}">
        <p14:creationId xmlns:p14="http://schemas.microsoft.com/office/powerpoint/2010/main" val="35259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032C4-B9B2-5DA9-A903-33446C64AEA8}"/>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There are 2 excel sheets in the dataset that has been shared.</a:t>
            </a:r>
          </a:p>
          <a:p>
            <a:r>
              <a:rPr lang="en-US" sz="2000" dirty="0">
                <a:ea typeface="Calibri"/>
                <a:cs typeface="Calibri"/>
              </a:rPr>
              <a:t>First, excel sheet is the detailed data of the e-retail website.</a:t>
            </a:r>
          </a:p>
          <a:p>
            <a:r>
              <a:rPr lang="en-US" sz="2000" dirty="0">
                <a:ea typeface="Calibri"/>
                <a:cs typeface="Calibri"/>
              </a:rPr>
              <a:t>Second, excel sheet is the encoded data of the e-retail websites.</a:t>
            </a:r>
          </a:p>
          <a:p>
            <a:r>
              <a:rPr lang="en-US" sz="2000" dirty="0">
                <a:ea typeface="Calibri"/>
                <a:cs typeface="Calibri"/>
              </a:rPr>
              <a:t>There are information of customers who do shopping online from different websites.</a:t>
            </a:r>
          </a:p>
          <a:p>
            <a:r>
              <a:rPr lang="en-US" sz="2000" dirty="0">
                <a:ea typeface="Calibri"/>
                <a:cs typeface="Calibri"/>
              </a:rPr>
              <a:t>The information can be good as well as bad feedback for e-retail websites.</a:t>
            </a:r>
          </a:p>
          <a:p>
            <a:r>
              <a:rPr lang="en-US" sz="2000" dirty="0">
                <a:ea typeface="Calibri"/>
                <a:cs typeface="Calibri"/>
              </a:rPr>
              <a:t>There are so many questions, polls and feedback columns in our dataset.</a:t>
            </a:r>
          </a:p>
          <a:p>
            <a:r>
              <a:rPr lang="en-US" sz="2000" dirty="0">
                <a:ea typeface="Calibri"/>
                <a:cs typeface="Calibri"/>
              </a:rPr>
              <a:t>There are feedbacks &amp; customer reviews of e-retail website such as:</a:t>
            </a:r>
          </a:p>
          <a:p>
            <a:pPr>
              <a:buFont typeface="Wingdings" panose="020B0604020202020204" pitchFamily="34" charset="0"/>
              <a:buChar char="Ø"/>
            </a:pPr>
            <a:r>
              <a:rPr lang="en-US" sz="2000" dirty="0">
                <a:ea typeface="Calibri"/>
                <a:cs typeface="Calibri"/>
              </a:rPr>
              <a:t>Amazon.in</a:t>
            </a:r>
          </a:p>
          <a:p>
            <a:pPr>
              <a:buFont typeface="Wingdings" panose="020B0604020202020204" pitchFamily="34" charset="0"/>
              <a:buChar char="Ø"/>
            </a:pPr>
            <a:r>
              <a:rPr lang="en-US" sz="2000" dirty="0">
                <a:ea typeface="Calibri"/>
                <a:cs typeface="Calibri"/>
              </a:rPr>
              <a:t>Flipkart.com</a:t>
            </a:r>
          </a:p>
          <a:p>
            <a:pPr>
              <a:buFont typeface="Wingdings" panose="020B0604020202020204" pitchFamily="34" charset="0"/>
              <a:buChar char="Ø"/>
            </a:pPr>
            <a:r>
              <a:rPr lang="en-US" sz="2000" dirty="0">
                <a:ea typeface="Calibri"/>
                <a:cs typeface="Calibri"/>
              </a:rPr>
              <a:t>Myntra.com</a:t>
            </a:r>
          </a:p>
          <a:p>
            <a:pPr>
              <a:buFont typeface="Wingdings" panose="020B0604020202020204" pitchFamily="34" charset="0"/>
              <a:buChar char="Ø"/>
            </a:pPr>
            <a:r>
              <a:rPr lang="en-US" sz="2000" dirty="0">
                <a:ea typeface="Calibri"/>
                <a:cs typeface="Calibri"/>
              </a:rPr>
              <a:t>Paytm.com and more.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075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5CDABF-47C2-4DEB-B66B-692F0551F375}"/>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EDA:</a:t>
            </a:r>
            <a:endParaRPr lang="en-US" sz="3600" b="1" u="sng" dirty="0"/>
          </a:p>
        </p:txBody>
      </p:sp>
      <p:sp>
        <p:nvSpPr>
          <p:cNvPr id="3" name="Content Placeholder 2">
            <a:extLst>
              <a:ext uri="{FF2B5EF4-FFF2-40B4-BE49-F238E27FC236}">
                <a16:creationId xmlns:a16="http://schemas.microsoft.com/office/drawing/2014/main" id="{62050EC7-D20E-26E2-39F8-8A75F55FD1EC}"/>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Shape of first dataset is </a:t>
            </a:r>
            <a:r>
              <a:rPr lang="en-US" sz="2000" dirty="0">
                <a:ea typeface="+mn-lt"/>
                <a:cs typeface="+mn-lt"/>
              </a:rPr>
              <a:t>269, 71.</a:t>
            </a:r>
            <a:endParaRPr lang="en-US" sz="2000" dirty="0">
              <a:ea typeface="Calibri"/>
              <a:cs typeface="Calibri"/>
            </a:endParaRPr>
          </a:p>
          <a:p>
            <a:r>
              <a:rPr lang="en-US" sz="2000" dirty="0">
                <a:ea typeface="Calibri"/>
                <a:cs typeface="Calibri"/>
              </a:rPr>
              <a:t>Shape of second dataset is also </a:t>
            </a:r>
            <a:r>
              <a:rPr lang="en-US" sz="2000" dirty="0">
                <a:ea typeface="+mn-lt"/>
                <a:cs typeface="+mn-lt"/>
              </a:rPr>
              <a:t>269, 71.</a:t>
            </a:r>
          </a:p>
          <a:p>
            <a:pPr marL="0" indent="0">
              <a:buNone/>
            </a:pPr>
            <a:endParaRPr lang="en-US" sz="2000" dirty="0">
              <a:ea typeface="+mn-lt"/>
              <a:cs typeface="+mn-lt"/>
            </a:endParaRPr>
          </a:p>
          <a:p>
            <a:r>
              <a:rPr lang="en-US" sz="2000" b="1" dirty="0">
                <a:ea typeface="+mn-lt"/>
                <a:cs typeface="+mn-lt"/>
              </a:rPr>
              <a:t>Information of df1 datasheet.</a:t>
            </a:r>
            <a:endParaRPr lang="en-US" sz="2000" dirty="0">
              <a:ea typeface="Calibri"/>
              <a:cs typeface="Calibri"/>
            </a:endParaRPr>
          </a:p>
          <a:p>
            <a:pPr>
              <a:buFont typeface="Wingdings" panose="020B0604020202020204" pitchFamily="34" charset="0"/>
              <a:buChar char="Ø"/>
            </a:pPr>
            <a:r>
              <a:rPr lang="en-US" sz="2000" dirty="0">
                <a:ea typeface="+mn-lt"/>
                <a:cs typeface="+mn-lt"/>
              </a:rPr>
              <a:t> </a:t>
            </a:r>
            <a:r>
              <a:rPr lang="en-US" sz="2000" dirty="0" err="1">
                <a:ea typeface="+mn-lt"/>
                <a:cs typeface="+mn-lt"/>
              </a:rPr>
              <a:t>RangeIndex</a:t>
            </a:r>
            <a:r>
              <a:rPr lang="en-US" sz="2000" dirty="0">
                <a:ea typeface="+mn-lt"/>
                <a:cs typeface="+mn-lt"/>
              </a:rPr>
              <a:t>: 0 to 268</a:t>
            </a:r>
            <a:endParaRPr lang="en-US" dirty="0">
              <a:ea typeface="+mn-lt"/>
              <a:cs typeface="+mn-lt"/>
            </a:endParaRPr>
          </a:p>
          <a:p>
            <a:pPr>
              <a:buFont typeface="Wingdings" panose="020B0604020202020204" pitchFamily="34" charset="0"/>
              <a:buChar char="Ø"/>
            </a:pPr>
            <a:r>
              <a:rPr lang="en-US" sz="2000" dirty="0">
                <a:ea typeface="+mn-lt"/>
                <a:cs typeface="+mn-lt"/>
              </a:rPr>
              <a:t>Data columns: 71</a:t>
            </a:r>
            <a:endParaRPr lang="en-US" dirty="0">
              <a:ea typeface="+mn-lt"/>
              <a:cs typeface="+mn-lt"/>
            </a:endParaRPr>
          </a:p>
          <a:p>
            <a:pPr>
              <a:buFont typeface="Wingdings" panose="020B0604020202020204" pitchFamily="34" charset="0"/>
              <a:buChar char="Ø"/>
            </a:pPr>
            <a:r>
              <a:rPr lang="en-US" sz="2000" dirty="0" err="1">
                <a:ea typeface="+mn-lt"/>
                <a:cs typeface="+mn-lt"/>
              </a:rPr>
              <a:t>dtypes</a:t>
            </a:r>
            <a:r>
              <a:rPr lang="en-US" sz="2000" dirty="0">
                <a:ea typeface="+mn-lt"/>
                <a:cs typeface="+mn-lt"/>
              </a:rPr>
              <a:t>: int64(1), object(70)</a:t>
            </a:r>
            <a:endParaRPr lang="en-US" dirty="0">
              <a:ea typeface="Calibri" panose="020F0502020204030204"/>
              <a:cs typeface="Calibri" panose="020F0502020204030204"/>
            </a:endParaRPr>
          </a:p>
          <a:p>
            <a:pPr marL="0" indent="0">
              <a:buNone/>
            </a:pPr>
            <a:endParaRPr lang="en-US" sz="2000" dirty="0">
              <a:ea typeface="Calibri"/>
              <a:cs typeface="Calibri"/>
            </a:endParaRPr>
          </a:p>
          <a:p>
            <a:r>
              <a:rPr lang="en-US" sz="2000" b="1" dirty="0">
                <a:ea typeface="+mn-lt"/>
                <a:cs typeface="+mn-lt"/>
              </a:rPr>
              <a:t>Information of df2 Datasheet.</a:t>
            </a:r>
            <a:endParaRPr lang="en-US" b="1" dirty="0">
              <a:ea typeface="+mn-lt"/>
              <a:cs typeface="+mn-lt"/>
            </a:endParaRPr>
          </a:p>
          <a:p>
            <a:pPr>
              <a:buFont typeface="Wingdings" panose="020B0604020202020204" pitchFamily="34" charset="0"/>
              <a:buChar char="Ø"/>
            </a:pPr>
            <a:r>
              <a:rPr lang="en-US" sz="2000" dirty="0">
                <a:ea typeface="+mn-lt"/>
                <a:cs typeface="+mn-lt"/>
              </a:rPr>
              <a:t> </a:t>
            </a:r>
            <a:r>
              <a:rPr lang="en-US" sz="2000" dirty="0" err="1">
                <a:ea typeface="+mn-lt"/>
                <a:cs typeface="+mn-lt"/>
              </a:rPr>
              <a:t>dtypes</a:t>
            </a:r>
            <a:r>
              <a:rPr lang="en-US" sz="2000" dirty="0">
                <a:ea typeface="+mn-lt"/>
                <a:cs typeface="+mn-lt"/>
              </a:rPr>
              <a:t>: int64(46), object(25).</a:t>
            </a:r>
            <a:endParaRPr lang="en-US" dirty="0">
              <a:ea typeface="Calibri" panose="020F0502020204030204"/>
              <a:cs typeface="Calibri" panose="020F0502020204030204"/>
            </a:endParaRPr>
          </a:p>
          <a:p>
            <a:endParaRPr lang="en-US" sz="2000" dirty="0">
              <a:ea typeface="Calibri"/>
              <a:cs typeface="Calibri"/>
            </a:endParaRPr>
          </a:p>
          <a:p>
            <a:endParaRPr lang="en-US"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94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u="sng" kern="1200">
                <a:solidFill>
                  <a:schemeClr val="bg1"/>
                </a:solidFill>
                <a:latin typeface="+mj-lt"/>
                <a:ea typeface="+mj-ea"/>
                <a:cs typeface="+mj-cs"/>
              </a:rPr>
              <a:t>Descriptive Statistic:</a:t>
            </a:r>
          </a:p>
        </p:txBody>
      </p:sp>
      <p:sp>
        <p:nvSpPr>
          <p:cNvPr id="3" name="Content Placeholder 2">
            <a:extLst>
              <a:ext uri="{FF2B5EF4-FFF2-40B4-BE49-F238E27FC236}">
                <a16:creationId xmlns:a16="http://schemas.microsoft.com/office/drawing/2014/main" id="{2DAC0173-D588-5D3B-166A-8F36320DF892}"/>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a:buNone/>
            </a:pPr>
            <a:r>
              <a:rPr lang="en-US" sz="2000" kern="1200">
                <a:solidFill>
                  <a:schemeClr val="bg1"/>
                </a:solidFill>
                <a:latin typeface="+mn-lt"/>
                <a:ea typeface="+mn-ea"/>
                <a:cs typeface="+mn-cs"/>
              </a:rPr>
              <a:t>First Dataset: </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CC2247DF-6DFE-7A44-7F73-6182EA094B8C}"/>
              </a:ext>
            </a:extLst>
          </p:cNvPr>
          <p:cNvPicPr>
            <a:picLocks noChangeAspect="1"/>
          </p:cNvPicPr>
          <p:nvPr/>
        </p:nvPicPr>
        <p:blipFill>
          <a:blip r:embed="rId2"/>
          <a:stretch>
            <a:fillRect/>
          </a:stretch>
        </p:blipFill>
        <p:spPr>
          <a:xfrm>
            <a:off x="1291739" y="2312522"/>
            <a:ext cx="9697196" cy="4400203"/>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4C79F7-CD8A-83E9-4EFA-F10FAD702895}"/>
              </a:ext>
            </a:extLst>
          </p:cNvPr>
          <p:cNvSpPr>
            <a:spLocks noGrp="1"/>
          </p:cNvSpPr>
          <p:nvPr>
            <p:ph idx="1"/>
          </p:nvPr>
        </p:nvSpPr>
        <p:spPr>
          <a:xfrm>
            <a:off x="4878783" y="411881"/>
            <a:ext cx="6512265" cy="1461780"/>
          </a:xfrm>
        </p:spPr>
        <p:txBody>
          <a:bodyPr vert="horz" lIns="91440" tIns="45720" rIns="91440" bIns="45720" rtlCol="0" anchor="ctr">
            <a:normAutofit/>
          </a:bodyPr>
          <a:lstStyle/>
          <a:p>
            <a:r>
              <a:rPr lang="en-US" sz="1800">
                <a:solidFill>
                  <a:schemeClr val="bg1"/>
                </a:solidFill>
                <a:ea typeface="Calibri"/>
                <a:cs typeface="Calibri"/>
              </a:rPr>
              <a:t>Second dataset:</a:t>
            </a:r>
            <a:endParaRPr lang="en-US" sz="1800">
              <a:solidFill>
                <a:schemeClr val="bg1"/>
              </a:solidFill>
            </a:endParaRPr>
          </a:p>
        </p:txBody>
      </p:sp>
      <p:pic>
        <p:nvPicPr>
          <p:cNvPr id="4" name="Picture 4" descr="Table&#10;&#10;Description automatically generated">
            <a:extLst>
              <a:ext uri="{FF2B5EF4-FFF2-40B4-BE49-F238E27FC236}">
                <a16:creationId xmlns:a16="http://schemas.microsoft.com/office/drawing/2014/main" id="{67F74606-B093-FB32-7A8A-590F72D0024B}"/>
              </a:ext>
            </a:extLst>
          </p:cNvPr>
          <p:cNvPicPr>
            <a:picLocks noChangeAspect="1"/>
          </p:cNvPicPr>
          <p:nvPr/>
        </p:nvPicPr>
        <p:blipFill>
          <a:blip r:embed="rId2"/>
          <a:stretch>
            <a:fillRect/>
          </a:stretch>
        </p:blipFill>
        <p:spPr>
          <a:xfrm>
            <a:off x="378198" y="2548586"/>
            <a:ext cx="11444175" cy="3716840"/>
          </a:xfrm>
          <a:prstGeom prst="rect">
            <a:avLst/>
          </a:prstGeom>
        </p:spPr>
      </p:pic>
    </p:spTree>
    <p:extLst>
      <p:ext uri="{BB962C8B-B14F-4D97-AF65-F5344CB8AC3E}">
        <p14:creationId xmlns:p14="http://schemas.microsoft.com/office/powerpoint/2010/main" val="324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ar chart, treemap chart&#10;&#10;Description automatically generated">
            <a:extLst>
              <a:ext uri="{FF2B5EF4-FFF2-40B4-BE49-F238E27FC236}">
                <a16:creationId xmlns:a16="http://schemas.microsoft.com/office/drawing/2014/main" id="{70FE4C35-FA93-2015-126A-22E5FE20255E}"/>
              </a:ext>
            </a:extLst>
          </p:cNvPr>
          <p:cNvPicPr>
            <a:picLocks noChangeAspect="1"/>
          </p:cNvPicPr>
          <p:nvPr/>
        </p:nvPicPr>
        <p:blipFill>
          <a:blip r:embed="rId2"/>
          <a:stretch>
            <a:fillRect/>
          </a:stretch>
        </p:blipFill>
        <p:spPr>
          <a:xfrm>
            <a:off x="1733909" y="712190"/>
            <a:ext cx="8105954" cy="4887281"/>
          </a:xfrm>
          <a:prstGeom prst="rect">
            <a:avLst/>
          </a:prstGeom>
        </p:spPr>
      </p:pic>
      <p:sp>
        <p:nvSpPr>
          <p:cNvPr id="7" name="TextBox 6">
            <a:extLst>
              <a:ext uri="{FF2B5EF4-FFF2-40B4-BE49-F238E27FC236}">
                <a16:creationId xmlns:a16="http://schemas.microsoft.com/office/drawing/2014/main" id="{540CE46D-ED0C-036E-D132-3600755B5002}"/>
              </a:ext>
            </a:extLst>
          </p:cNvPr>
          <p:cNvSpPr txBox="1"/>
          <p:nvPr/>
        </p:nvSpPr>
        <p:spPr>
          <a:xfrm>
            <a:off x="-5751" y="5745192"/>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apple-system"/>
              </a:rPr>
              <a:t>Female Customers are more than Male customer.</a:t>
            </a:r>
            <a:endParaRPr lang="en-US" sz="2800" b="1">
              <a:ea typeface="Calibri"/>
              <a:cs typeface="Calibri"/>
            </a:endParaRPr>
          </a:p>
        </p:txBody>
      </p:sp>
    </p:spTree>
    <p:extLst>
      <p:ext uri="{BB962C8B-B14F-4D97-AF65-F5344CB8AC3E}">
        <p14:creationId xmlns:p14="http://schemas.microsoft.com/office/powerpoint/2010/main" val="131796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574A0-698B-1199-0BFB-C657351F800F}"/>
              </a:ext>
            </a:extLst>
          </p:cNvPr>
          <p:cNvSpPr>
            <a:spLocks noGrp="1"/>
          </p:cNvSpPr>
          <p:nvPr>
            <p:ph idx="1"/>
          </p:nvPr>
        </p:nvSpPr>
        <p:spPr>
          <a:xfrm>
            <a:off x="838200" y="4528568"/>
            <a:ext cx="10515600" cy="2165980"/>
          </a:xfrm>
        </p:spPr>
        <p:txBody>
          <a:bodyPr vert="horz" lIns="91440" tIns="45720" rIns="91440" bIns="45720" rtlCol="0" anchor="t">
            <a:normAutofit/>
          </a:bodyPr>
          <a:lstStyle/>
          <a:p>
            <a:pPr algn="ctr"/>
            <a:r>
              <a:rPr lang="en-US" b="1" dirty="0">
                <a:ea typeface="+mn-lt"/>
                <a:cs typeface="+mn-lt"/>
              </a:rPr>
              <a:t>21-30 year customers, placed the highest amount of order.</a:t>
            </a:r>
            <a:endParaRPr lang="en-US" b="1" dirty="0">
              <a:ea typeface="Calibri" panose="020F0502020204030204"/>
              <a:cs typeface="Calibri" panose="020F0502020204030204"/>
            </a:endParaRPr>
          </a:p>
          <a:p>
            <a:pPr algn="ctr"/>
            <a:r>
              <a:rPr lang="en-US" b="1" dirty="0">
                <a:ea typeface="+mn-lt"/>
                <a:cs typeface="+mn-lt"/>
              </a:rPr>
              <a:t>31-40 years are the 2nd highest.</a:t>
            </a:r>
            <a:endParaRPr lang="en-US" b="1">
              <a:ea typeface="Calibri"/>
              <a:cs typeface="Calibri"/>
            </a:endParaRPr>
          </a:p>
          <a:p>
            <a:pPr algn="ctr"/>
            <a:r>
              <a:rPr lang="en-US" b="1" dirty="0">
                <a:ea typeface="+mn-lt"/>
                <a:cs typeface="+mn-lt"/>
              </a:rPr>
              <a:t>41-50 years customers are next.</a:t>
            </a:r>
            <a:endParaRPr lang="en-US" b="1">
              <a:ea typeface="Calibri"/>
              <a:cs typeface="Calibri"/>
            </a:endParaRPr>
          </a:p>
          <a:p>
            <a:pPr algn="ctr"/>
            <a:r>
              <a:rPr lang="en-US" b="1" dirty="0">
                <a:ea typeface="+mn-lt"/>
                <a:cs typeface="+mn-lt"/>
              </a:rPr>
              <a:t>Less than 20 &amp; 51 years above, are the lowest.</a:t>
            </a:r>
            <a:endParaRPr lang="en-US" b="1" dirty="0">
              <a:ea typeface="Calibri" panose="020F0502020204030204"/>
              <a:cs typeface="Calibri" panose="020F0502020204030204"/>
            </a:endParaRPr>
          </a:p>
          <a:p>
            <a:endParaRPr lang="en-US" dirty="0">
              <a:ea typeface="Calibri"/>
              <a:cs typeface="Calibri"/>
            </a:endParaRPr>
          </a:p>
        </p:txBody>
      </p:sp>
      <p:pic>
        <p:nvPicPr>
          <p:cNvPr id="4" name="Picture 4" descr="Chart, bar chart&#10;&#10;Description automatically generated">
            <a:extLst>
              <a:ext uri="{FF2B5EF4-FFF2-40B4-BE49-F238E27FC236}">
                <a16:creationId xmlns:a16="http://schemas.microsoft.com/office/drawing/2014/main" id="{3B5FD17F-9768-9B94-0190-00BE03F3EED8}"/>
              </a:ext>
            </a:extLst>
          </p:cNvPr>
          <p:cNvPicPr>
            <a:picLocks noChangeAspect="1"/>
          </p:cNvPicPr>
          <p:nvPr/>
        </p:nvPicPr>
        <p:blipFill>
          <a:blip r:embed="rId2"/>
          <a:stretch>
            <a:fillRect/>
          </a:stretch>
        </p:blipFill>
        <p:spPr>
          <a:xfrm>
            <a:off x="1863306" y="471935"/>
            <a:ext cx="9514935" cy="3886921"/>
          </a:xfrm>
          <a:prstGeom prst="rect">
            <a:avLst/>
          </a:prstGeom>
        </p:spPr>
      </p:pic>
    </p:spTree>
    <p:extLst>
      <p:ext uri="{BB962C8B-B14F-4D97-AF65-F5344CB8AC3E}">
        <p14:creationId xmlns:p14="http://schemas.microsoft.com/office/powerpoint/2010/main" val="17136950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E-retail factors for customer activation and retention:  A case study from Indian e-commerce customers</vt:lpstr>
      <vt:lpstr>PowerPoint Presentation</vt:lpstr>
      <vt:lpstr>Problem Statement:</vt:lpstr>
      <vt:lpstr>Understanding:</vt:lpstr>
      <vt:lpstr>EDA:</vt:lpstr>
      <vt:lpstr>Descriptive Statistic:</vt:lpstr>
      <vt:lpstr>PowerPoint Presentation</vt:lpstr>
      <vt:lpstr>PowerPoint Presentation</vt:lpstr>
      <vt:lpstr>PowerPoint Presentation</vt:lpstr>
      <vt:lpstr>How do you access the internet while shopping on-line?. 1. Mobile Internet. 2. Wi-fi 3. Dial-up      Which device do you use to access the online shopping? 1. Smartphones. 2. Laptop. 3. Desktop. 4. Tablet. </vt:lpstr>
      <vt:lpstr>After first visit, how do you reach the online retail store? 1. Via Application. 2. Search Engine. 3. Direct URL. 4. E-mail. 5. Social Media. </vt:lpstr>
      <vt:lpstr>How frequently do you abandon (selecting an items and leaving without making payment) your shopping cart? 1. There are more number of customer, who abandon the shopping cart, Sometimes. 2. Never. 3. Frequently. 4. Very less number of customer abandon the shopping cart, very frequently. </vt:lpstr>
      <vt:lpstr>Poll Columns:</vt:lpstr>
      <vt:lpstr>PowerPoint Presentation</vt:lpstr>
      <vt:lpstr>PowerPoint Presentation</vt:lpstr>
      <vt:lpstr>PowerPoint Presentation</vt:lpstr>
      <vt:lpstr>Positive Feedback:</vt:lpstr>
      <vt:lpstr>PowerPoint Presentation</vt:lpstr>
      <vt:lpstr>PowerPoint Presentation</vt:lpstr>
      <vt:lpstr>Questions, that can be considered as a Positive for the website. Based on customers experience, they have voted for the website and these questions are the positive feedback       for every website.
- Amazon.in
- Flipkart.com
- Myntra.com
are on the top in vote for every questions asked to the customers.
So, we can considered that these websites are the shopping website, which is loved by customers, and having
a lot of happy customers with it. </vt:lpstr>
      <vt:lpstr>Negative Feedback:</vt:lpstr>
      <vt:lpstr>PowerPoint Presentation</vt:lpstr>
      <vt:lpstr>Questions, that can be considered as a Negative for the website. Based on customers experience, they have voted for the website and these questions are the Negative feedback for every website.
- Amazon.in
- Flipkart.com
- Myntra.com
- Paytm.com
are on the top in vote for every questions asked to the customers.
So, we can considered that these websites are the shopping website, which has the most negative feedback by the customers. And have most of the negative feedback.</vt:lpstr>
      <vt:lpstr>PowerPoint Presentation</vt:lpstr>
      <vt:lpstr>PowerPoint Presentation</vt:lpstr>
      <vt:lpstr>PowerPoint Presentation</vt:lpstr>
      <vt:lpstr>What is the operating system (OS) of Customer's device?</vt:lpstr>
      <vt:lpstr>What is Customer's preferred payment Option?</vt:lpstr>
      <vt:lpstr>PowerPoint Presentation</vt:lpstr>
      <vt:lpstr>Normal Distribution:</vt:lpstr>
      <vt:lpstr>Outliers:</vt:lpstr>
      <vt:lpstr>Normal Distribution &amp; Outliers.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632</cp:revision>
  <dcterms:created xsi:type="dcterms:W3CDTF">2022-08-19T21:28:11Z</dcterms:created>
  <dcterms:modified xsi:type="dcterms:W3CDTF">2022-08-20T12:09:34Z</dcterms:modified>
</cp:coreProperties>
</file>