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9f4a20d1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9f4a20d1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9f4a20d1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9f4a20d1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9f4a20d1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9f4a20d1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9f4a20d1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9f4a20d1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9f4a20d1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9f4a20d1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9f4a20d1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9f4a20d1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9f4a20d1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9f4a20d1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bd402cab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bd402cab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bd402ca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bd402cab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bd402cab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bd402cab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9f4a20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9f4a20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9f4a20d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9f4a20d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9f4a20d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9f4a20d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9f4a20d1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9f4a20d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9f4a20d1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9f4a20d1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14.jp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techtarget.com/searchenterpriseai/definition/expert-system" TargetMode="External"/><Relationship Id="rId4" Type="http://schemas.openxmlformats.org/officeDocument/2006/relationships/hyperlink" Target="https://www.techtarget.com/searchenterpriseai/definition/natural-language-processing-NLP" TargetMode="External"/><Relationship Id="rId5" Type="http://schemas.openxmlformats.org/officeDocument/2006/relationships/hyperlink" Target="https://www.techtarget.com/searchenterpriseai/definition/machine-vision-computer-vis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sas.com/en_in/insights/analytics/what-is-analytic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v7labs.com/blog/computer-vision-applica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v7labs.com/blog/neural-networks-activation-funct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0.jpg"/><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694351" y="343750"/>
            <a:ext cx="7755300" cy="11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Style Transfer</a:t>
            </a:r>
            <a:endParaRPr/>
          </a:p>
        </p:txBody>
      </p:sp>
      <p:pic>
        <p:nvPicPr>
          <p:cNvPr id="87" name="Google Shape;87;p13"/>
          <p:cNvPicPr preferRelativeResize="0"/>
          <p:nvPr/>
        </p:nvPicPr>
        <p:blipFill>
          <a:blip r:embed="rId3">
            <a:alphaModFix/>
          </a:blip>
          <a:stretch>
            <a:fillRect/>
          </a:stretch>
        </p:blipFill>
        <p:spPr>
          <a:xfrm>
            <a:off x="633650" y="2099405"/>
            <a:ext cx="1636975" cy="2476732"/>
          </a:xfrm>
          <a:prstGeom prst="rect">
            <a:avLst/>
          </a:prstGeom>
          <a:noFill/>
          <a:ln>
            <a:noFill/>
          </a:ln>
        </p:spPr>
      </p:pic>
      <p:pic>
        <p:nvPicPr>
          <p:cNvPr id="88" name="Google Shape;88;p13"/>
          <p:cNvPicPr preferRelativeResize="0"/>
          <p:nvPr/>
        </p:nvPicPr>
        <p:blipFill>
          <a:blip r:embed="rId4">
            <a:alphaModFix/>
          </a:blip>
          <a:stretch>
            <a:fillRect/>
          </a:stretch>
        </p:blipFill>
        <p:spPr>
          <a:xfrm>
            <a:off x="3066623" y="2096950"/>
            <a:ext cx="3308074" cy="2481651"/>
          </a:xfrm>
          <a:prstGeom prst="rect">
            <a:avLst/>
          </a:prstGeom>
          <a:noFill/>
          <a:ln>
            <a:noFill/>
          </a:ln>
        </p:spPr>
      </p:pic>
      <p:pic>
        <p:nvPicPr>
          <p:cNvPr id="89" name="Google Shape;89;p13"/>
          <p:cNvPicPr preferRelativeResize="0"/>
          <p:nvPr/>
        </p:nvPicPr>
        <p:blipFill>
          <a:blip r:embed="rId5">
            <a:alphaModFix/>
          </a:blip>
          <a:stretch>
            <a:fillRect/>
          </a:stretch>
        </p:blipFill>
        <p:spPr>
          <a:xfrm>
            <a:off x="7170699" y="2096937"/>
            <a:ext cx="1636975" cy="2481650"/>
          </a:xfrm>
          <a:prstGeom prst="rect">
            <a:avLst/>
          </a:prstGeom>
          <a:noFill/>
          <a:ln>
            <a:noFill/>
          </a:ln>
        </p:spPr>
      </p:pic>
      <p:sp>
        <p:nvSpPr>
          <p:cNvPr id="90" name="Google Shape;90;p13"/>
          <p:cNvSpPr txBox="1"/>
          <p:nvPr/>
        </p:nvSpPr>
        <p:spPr>
          <a:xfrm>
            <a:off x="2484725" y="2876100"/>
            <a:ext cx="408300" cy="676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t>+</a:t>
            </a:r>
            <a:endParaRPr sz="3000"/>
          </a:p>
        </p:txBody>
      </p:sp>
      <p:sp>
        <p:nvSpPr>
          <p:cNvPr id="91" name="Google Shape;91;p13"/>
          <p:cNvSpPr txBox="1"/>
          <p:nvPr/>
        </p:nvSpPr>
        <p:spPr>
          <a:xfrm>
            <a:off x="6539588" y="2890950"/>
            <a:ext cx="46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844025" y="6082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Loss Functions</a:t>
            </a:r>
            <a:endParaRPr sz="2040">
              <a:latin typeface="Arial"/>
              <a:ea typeface="Arial"/>
              <a:cs typeface="Arial"/>
              <a:sym typeface="Arial"/>
            </a:endParaRPr>
          </a:p>
        </p:txBody>
      </p:sp>
      <p:sp>
        <p:nvSpPr>
          <p:cNvPr id="152" name="Google Shape;152;p22"/>
          <p:cNvSpPr txBox="1"/>
          <p:nvPr>
            <p:ph idx="1" type="body"/>
          </p:nvPr>
        </p:nvSpPr>
        <p:spPr>
          <a:xfrm>
            <a:off x="727650" y="1441200"/>
            <a:ext cx="8141400" cy="3394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50">
                <a:solidFill>
                  <a:srgbClr val="222222"/>
                </a:solidFill>
                <a:highlight>
                  <a:srgbClr val="FFFFFF"/>
                </a:highlight>
                <a:latin typeface="Arial"/>
                <a:ea typeface="Arial"/>
                <a:cs typeface="Arial"/>
                <a:sym typeface="Arial"/>
              </a:rPr>
              <a:t>To get the desired image we will have to define a loss function which will optimize the losses towards the required result.</a:t>
            </a:r>
            <a:r>
              <a:rPr lang="en" sz="1550">
                <a:solidFill>
                  <a:srgbClr val="222222"/>
                </a:solidFill>
                <a:latin typeface="Arial"/>
                <a:ea typeface="Arial"/>
                <a:cs typeface="Arial"/>
                <a:sym typeface="Arial"/>
              </a:rPr>
              <a:t>Per Pixel Loss is a metric that is used to understand the differences between images on a pixel level. It compares the output pixel values with the input values. (Another method is perpetual loss functions we will discuss briefly at the later stages of the blog). Sometimes per pixel loss has its own drawbacks in terms of representing every meaningful characteristic. That’s where perpetual losses come into the picture. The loss terms we will be focusing on will be-</a:t>
            </a:r>
            <a:endParaRPr sz="1550">
              <a:solidFill>
                <a:srgbClr val="222222"/>
              </a:solidFill>
              <a:latin typeface="Arial"/>
              <a:ea typeface="Arial"/>
              <a:cs typeface="Arial"/>
              <a:sym typeface="Arial"/>
            </a:endParaRPr>
          </a:p>
          <a:p>
            <a:pPr indent="-327025" lvl="0" marL="457200" rtl="0" algn="just">
              <a:spcBef>
                <a:spcPts val="1200"/>
              </a:spcBef>
              <a:spcAft>
                <a:spcPts val="0"/>
              </a:spcAft>
              <a:buClr>
                <a:srgbClr val="222222"/>
              </a:buClr>
              <a:buSzPts val="1550"/>
              <a:buFont typeface="Arial"/>
              <a:buAutoNum type="arabicPeriod"/>
            </a:pPr>
            <a:r>
              <a:rPr lang="en" sz="1550">
                <a:solidFill>
                  <a:srgbClr val="222222"/>
                </a:solidFill>
                <a:latin typeface="Arial"/>
                <a:ea typeface="Arial"/>
                <a:cs typeface="Arial"/>
                <a:sym typeface="Arial"/>
              </a:rPr>
              <a:t>Content Loss</a:t>
            </a:r>
            <a:endParaRPr sz="1550">
              <a:solidFill>
                <a:srgbClr val="222222"/>
              </a:solidFill>
              <a:latin typeface="Arial"/>
              <a:ea typeface="Arial"/>
              <a:cs typeface="Arial"/>
              <a:sym typeface="Arial"/>
            </a:endParaRPr>
          </a:p>
          <a:p>
            <a:pPr indent="-327025" lvl="0" marL="457200" rtl="0" algn="just">
              <a:spcBef>
                <a:spcPts val="0"/>
              </a:spcBef>
              <a:spcAft>
                <a:spcPts val="0"/>
              </a:spcAft>
              <a:buClr>
                <a:srgbClr val="222222"/>
              </a:buClr>
              <a:buSzPts val="1550"/>
              <a:buFont typeface="Arial"/>
              <a:buAutoNum type="arabicPeriod"/>
            </a:pPr>
            <a:r>
              <a:rPr lang="en" sz="1550">
                <a:solidFill>
                  <a:srgbClr val="222222"/>
                </a:solidFill>
                <a:latin typeface="Arial"/>
                <a:ea typeface="Arial"/>
                <a:cs typeface="Arial"/>
                <a:sym typeface="Arial"/>
              </a:rPr>
              <a:t>Style Loss</a:t>
            </a:r>
            <a:endParaRPr sz="1550">
              <a:solidFill>
                <a:srgbClr val="222222"/>
              </a:solidFill>
              <a:latin typeface="Arial"/>
              <a:ea typeface="Arial"/>
              <a:cs typeface="Arial"/>
              <a:sym typeface="Arial"/>
            </a:endParaRPr>
          </a:p>
          <a:p>
            <a:pPr indent="0" lvl="0" marL="0" rtl="0" algn="just">
              <a:spcBef>
                <a:spcPts val="1200"/>
              </a:spcBef>
              <a:spcAft>
                <a:spcPts val="1200"/>
              </a:spcAft>
              <a:buNone/>
            </a:pPr>
            <a:r>
              <a:t/>
            </a:r>
            <a:endParaRPr sz="1550">
              <a:solidFill>
                <a:srgbClr val="222222"/>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832575" y="5967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Content Loss</a:t>
            </a:r>
            <a:endParaRPr sz="2040">
              <a:latin typeface="Arial"/>
              <a:ea typeface="Arial"/>
              <a:cs typeface="Arial"/>
              <a:sym typeface="Arial"/>
            </a:endParaRPr>
          </a:p>
        </p:txBody>
      </p:sp>
      <p:sp>
        <p:nvSpPr>
          <p:cNvPr id="158" name="Google Shape;158;p23"/>
          <p:cNvSpPr txBox="1"/>
          <p:nvPr>
            <p:ph idx="1" type="body"/>
          </p:nvPr>
        </p:nvSpPr>
        <p:spPr>
          <a:xfrm>
            <a:off x="4201425" y="1631975"/>
            <a:ext cx="4621800" cy="316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50">
                <a:solidFill>
                  <a:srgbClr val="080A13"/>
                </a:solidFill>
                <a:highlight>
                  <a:srgbClr val="FFFFFF"/>
                </a:highlight>
                <a:latin typeface="Arial"/>
                <a:ea typeface="Arial"/>
                <a:cs typeface="Arial"/>
                <a:sym typeface="Arial"/>
              </a:rPr>
              <a:t>Content loss is calculated by Euclidean distance between the respective intermediate higher-level feature representation of input image (</a:t>
            </a:r>
            <a:r>
              <a:rPr i="1" lang="en" sz="1550">
                <a:solidFill>
                  <a:srgbClr val="080A13"/>
                </a:solidFill>
                <a:latin typeface="Arial"/>
                <a:ea typeface="Arial"/>
                <a:cs typeface="Arial"/>
                <a:sym typeface="Arial"/>
              </a:rPr>
              <a:t>x</a:t>
            </a:r>
            <a:r>
              <a:rPr lang="en" sz="1550">
                <a:solidFill>
                  <a:srgbClr val="080A13"/>
                </a:solidFill>
                <a:highlight>
                  <a:srgbClr val="FFFFFF"/>
                </a:highlight>
                <a:latin typeface="Arial"/>
                <a:ea typeface="Arial"/>
                <a:cs typeface="Arial"/>
                <a:sym typeface="Arial"/>
              </a:rPr>
              <a:t>) and content image (</a:t>
            </a:r>
            <a:r>
              <a:rPr i="1" lang="en" sz="1550">
                <a:solidFill>
                  <a:srgbClr val="080A13"/>
                </a:solidFill>
                <a:latin typeface="Arial"/>
                <a:ea typeface="Arial"/>
                <a:cs typeface="Arial"/>
                <a:sym typeface="Arial"/>
              </a:rPr>
              <a:t>p</a:t>
            </a:r>
            <a:r>
              <a:rPr lang="en" sz="1550">
                <a:solidFill>
                  <a:srgbClr val="080A13"/>
                </a:solidFill>
                <a:highlight>
                  <a:srgbClr val="FFFFFF"/>
                </a:highlight>
                <a:latin typeface="Arial"/>
                <a:ea typeface="Arial"/>
                <a:cs typeface="Arial"/>
                <a:sym typeface="Arial"/>
              </a:rPr>
              <a:t>) at layer l.</a:t>
            </a:r>
            <a:endParaRPr sz="1550">
              <a:solidFill>
                <a:srgbClr val="080A13"/>
              </a:solidFill>
              <a:highlight>
                <a:srgbClr val="FFFFFF"/>
              </a:highlight>
              <a:latin typeface="Arial"/>
              <a:ea typeface="Arial"/>
              <a:cs typeface="Arial"/>
              <a:sym typeface="Arial"/>
            </a:endParaRPr>
          </a:p>
          <a:p>
            <a:pPr indent="0" lvl="0" marL="0" rtl="0" algn="l">
              <a:spcBef>
                <a:spcPts val="1200"/>
              </a:spcBef>
              <a:spcAft>
                <a:spcPts val="1200"/>
              </a:spcAft>
              <a:buNone/>
            </a:pPr>
            <a:r>
              <a:rPr lang="en" sz="1550">
                <a:solidFill>
                  <a:srgbClr val="222222"/>
                </a:solidFill>
                <a:highlight>
                  <a:srgbClr val="FFFFFF"/>
                </a:highlight>
                <a:latin typeface="Arial"/>
                <a:ea typeface="Arial"/>
                <a:cs typeface="Arial"/>
                <a:sym typeface="Arial"/>
              </a:rPr>
              <a:t>It makes sure the content we want in the generated image is captured efficiently. It has been observed that </a:t>
            </a:r>
            <a:r>
              <a:rPr lang="en" sz="1550">
                <a:solidFill>
                  <a:srgbClr val="222222"/>
                </a:solidFill>
                <a:latin typeface="Arial"/>
                <a:ea typeface="Arial"/>
                <a:cs typeface="Arial"/>
                <a:sym typeface="Arial"/>
              </a:rPr>
              <a:t>CNN </a:t>
            </a:r>
            <a:r>
              <a:rPr lang="en" sz="1550">
                <a:solidFill>
                  <a:srgbClr val="222222"/>
                </a:solidFill>
                <a:highlight>
                  <a:srgbClr val="FFFFFF"/>
                </a:highlight>
                <a:latin typeface="Arial"/>
                <a:ea typeface="Arial"/>
                <a:cs typeface="Arial"/>
                <a:sym typeface="Arial"/>
              </a:rPr>
              <a:t>captures information about the content in the higher levels of the network, whereas the lower levels are more focused on the individual pixel values.</a:t>
            </a:r>
            <a:endParaRPr sz="1550">
              <a:solidFill>
                <a:srgbClr val="080A13"/>
              </a:solidFill>
              <a:highlight>
                <a:srgbClr val="FFFFFF"/>
              </a:highlight>
              <a:latin typeface="Arial"/>
              <a:ea typeface="Arial"/>
              <a:cs typeface="Arial"/>
              <a:sym typeface="Arial"/>
            </a:endParaRPr>
          </a:p>
        </p:txBody>
      </p:sp>
      <p:pic>
        <p:nvPicPr>
          <p:cNvPr id="159" name="Google Shape;159;p23"/>
          <p:cNvPicPr preferRelativeResize="0"/>
          <p:nvPr/>
        </p:nvPicPr>
        <p:blipFill>
          <a:blip r:embed="rId3">
            <a:alphaModFix/>
          </a:blip>
          <a:stretch>
            <a:fillRect/>
          </a:stretch>
        </p:blipFill>
        <p:spPr>
          <a:xfrm>
            <a:off x="221150" y="2899913"/>
            <a:ext cx="3890425" cy="633325"/>
          </a:xfrm>
          <a:prstGeom prst="rect">
            <a:avLst/>
          </a:prstGeom>
          <a:noFill/>
          <a:ln>
            <a:noFill/>
          </a:ln>
        </p:spPr>
      </p:pic>
      <p:pic>
        <p:nvPicPr>
          <p:cNvPr id="160" name="Google Shape;160;p23"/>
          <p:cNvPicPr preferRelativeResize="0"/>
          <p:nvPr/>
        </p:nvPicPr>
        <p:blipFill>
          <a:blip r:embed="rId4">
            <a:alphaModFix/>
          </a:blip>
          <a:stretch>
            <a:fillRect/>
          </a:stretch>
        </p:blipFill>
        <p:spPr>
          <a:xfrm>
            <a:off x="140950" y="1941375"/>
            <a:ext cx="3581400" cy="67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653150"/>
            <a:ext cx="7688700" cy="5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Style Loss</a:t>
            </a:r>
            <a:endParaRPr sz="2040">
              <a:latin typeface="Arial"/>
              <a:ea typeface="Arial"/>
              <a:cs typeface="Arial"/>
              <a:sym typeface="Arial"/>
            </a:endParaRPr>
          </a:p>
        </p:txBody>
      </p:sp>
      <p:sp>
        <p:nvSpPr>
          <p:cNvPr id="166" name="Google Shape;166;p24"/>
          <p:cNvSpPr txBox="1"/>
          <p:nvPr>
            <p:ph idx="1" type="body"/>
          </p:nvPr>
        </p:nvSpPr>
        <p:spPr>
          <a:xfrm>
            <a:off x="5183075" y="1563225"/>
            <a:ext cx="3731700" cy="314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50">
                <a:solidFill>
                  <a:srgbClr val="080A13"/>
                </a:solidFill>
                <a:highlight>
                  <a:srgbClr val="FFFFFF"/>
                </a:highlight>
                <a:latin typeface="Arial"/>
                <a:ea typeface="Arial"/>
                <a:cs typeface="Arial"/>
                <a:sym typeface="Arial"/>
              </a:rPr>
              <a:t>Style loss is conceptually different from Content loss. </a:t>
            </a:r>
            <a:r>
              <a:rPr lang="en" sz="1550">
                <a:solidFill>
                  <a:srgbClr val="222222"/>
                </a:solidFill>
                <a:highlight>
                  <a:srgbClr val="FFFFFF"/>
                </a:highlight>
                <a:latin typeface="Arial"/>
                <a:ea typeface="Arial"/>
                <a:cs typeface="Arial"/>
                <a:sym typeface="Arial"/>
              </a:rPr>
              <a:t>The style information is measured as the amount of correlation present between the </a:t>
            </a:r>
            <a:r>
              <a:rPr lang="en" sz="1550">
                <a:solidFill>
                  <a:srgbClr val="222222"/>
                </a:solidFill>
                <a:latin typeface="Arial"/>
                <a:ea typeface="Arial"/>
                <a:cs typeface="Arial"/>
                <a:sym typeface="Arial"/>
              </a:rPr>
              <a:t>feature maps</a:t>
            </a:r>
            <a:r>
              <a:rPr lang="en" sz="1550">
                <a:solidFill>
                  <a:srgbClr val="222222"/>
                </a:solidFill>
                <a:highlight>
                  <a:srgbClr val="FFFFFF"/>
                </a:highlight>
                <a:latin typeface="Arial"/>
                <a:ea typeface="Arial"/>
                <a:cs typeface="Arial"/>
                <a:sym typeface="Arial"/>
              </a:rPr>
              <a:t> per layer. Here we use the </a:t>
            </a:r>
            <a:r>
              <a:rPr lang="en" sz="1550">
                <a:solidFill>
                  <a:srgbClr val="222222"/>
                </a:solidFill>
                <a:latin typeface="Arial"/>
                <a:ea typeface="Arial"/>
                <a:cs typeface="Arial"/>
                <a:sym typeface="Arial"/>
              </a:rPr>
              <a:t>Gram Matrix </a:t>
            </a:r>
            <a:r>
              <a:rPr lang="en" sz="1550">
                <a:solidFill>
                  <a:srgbClr val="222222"/>
                </a:solidFill>
                <a:highlight>
                  <a:srgbClr val="FFFFFF"/>
                </a:highlight>
                <a:latin typeface="Arial"/>
                <a:ea typeface="Arial"/>
                <a:cs typeface="Arial"/>
                <a:sym typeface="Arial"/>
              </a:rPr>
              <a:t>for computing style loss.</a:t>
            </a:r>
            <a:endParaRPr sz="155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en" sz="1550">
                <a:solidFill>
                  <a:srgbClr val="080A13"/>
                </a:solidFill>
                <a:highlight>
                  <a:srgbClr val="FFFFFF"/>
                </a:highlight>
                <a:latin typeface="Arial"/>
                <a:ea typeface="Arial"/>
                <a:cs typeface="Arial"/>
                <a:sym typeface="Arial"/>
              </a:rPr>
              <a:t>Gram matrix is a way to interpret style information in an image as it shows the overall distribution of features in a given layer. It is measured as the amount of correlation present between features maps in a given layer.</a:t>
            </a:r>
            <a:endParaRPr sz="1550">
              <a:solidFill>
                <a:srgbClr val="222222"/>
              </a:solidFill>
              <a:highlight>
                <a:srgbClr val="FFFFFF"/>
              </a:highlight>
              <a:latin typeface="Arial"/>
              <a:ea typeface="Arial"/>
              <a:cs typeface="Arial"/>
              <a:sym typeface="Arial"/>
            </a:endParaRPr>
          </a:p>
        </p:txBody>
      </p:sp>
      <p:pic>
        <p:nvPicPr>
          <p:cNvPr id="167" name="Google Shape;167;p24"/>
          <p:cNvPicPr preferRelativeResize="0"/>
          <p:nvPr/>
        </p:nvPicPr>
        <p:blipFill>
          <a:blip r:embed="rId3">
            <a:alphaModFix/>
          </a:blip>
          <a:stretch>
            <a:fillRect/>
          </a:stretch>
        </p:blipFill>
        <p:spPr>
          <a:xfrm>
            <a:off x="1340950" y="1339450"/>
            <a:ext cx="2543199" cy="1680050"/>
          </a:xfrm>
          <a:prstGeom prst="rect">
            <a:avLst/>
          </a:prstGeom>
          <a:noFill/>
          <a:ln>
            <a:noFill/>
          </a:ln>
        </p:spPr>
      </p:pic>
      <p:pic>
        <p:nvPicPr>
          <p:cNvPr id="168" name="Google Shape;168;p24"/>
          <p:cNvPicPr preferRelativeResize="0"/>
          <p:nvPr/>
        </p:nvPicPr>
        <p:blipFill>
          <a:blip r:embed="rId4">
            <a:alphaModFix/>
          </a:blip>
          <a:stretch>
            <a:fillRect/>
          </a:stretch>
        </p:blipFill>
        <p:spPr>
          <a:xfrm>
            <a:off x="412475" y="3169700"/>
            <a:ext cx="4400150" cy="152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98200" y="5967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latin typeface="Arial"/>
                <a:ea typeface="Arial"/>
                <a:cs typeface="Arial"/>
                <a:sym typeface="Arial"/>
              </a:rPr>
              <a:t>Loss Function </a:t>
            </a:r>
            <a:r>
              <a:rPr lang="en" sz="2140">
                <a:latin typeface="Arial"/>
                <a:ea typeface="Arial"/>
                <a:cs typeface="Arial"/>
                <a:sym typeface="Arial"/>
              </a:rPr>
              <a:t>Structure</a:t>
            </a:r>
            <a:endParaRPr sz="2140">
              <a:latin typeface="Arial"/>
              <a:ea typeface="Arial"/>
              <a:cs typeface="Arial"/>
              <a:sym typeface="Arial"/>
            </a:endParaRPr>
          </a:p>
        </p:txBody>
      </p:sp>
      <p:pic>
        <p:nvPicPr>
          <p:cNvPr id="174" name="Google Shape;174;p25"/>
          <p:cNvPicPr preferRelativeResize="0"/>
          <p:nvPr/>
        </p:nvPicPr>
        <p:blipFill rotWithShape="1">
          <a:blip r:embed="rId3">
            <a:alphaModFix/>
          </a:blip>
          <a:srcRect b="0" l="0" r="-4373" t="0"/>
          <a:stretch/>
        </p:blipFill>
        <p:spPr>
          <a:xfrm>
            <a:off x="1080575" y="1318750"/>
            <a:ext cx="6848825" cy="3706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98200" y="5967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latin typeface="Arial"/>
                <a:ea typeface="Arial"/>
                <a:cs typeface="Arial"/>
                <a:sym typeface="Arial"/>
              </a:rPr>
              <a:t>Calculations For Loss Function</a:t>
            </a:r>
            <a:endParaRPr sz="2140">
              <a:latin typeface="Arial"/>
              <a:ea typeface="Arial"/>
              <a:cs typeface="Arial"/>
              <a:sym typeface="Arial"/>
            </a:endParaRPr>
          </a:p>
        </p:txBody>
      </p:sp>
      <p:pic>
        <p:nvPicPr>
          <p:cNvPr id="180" name="Google Shape;180;p26"/>
          <p:cNvPicPr preferRelativeResize="0"/>
          <p:nvPr/>
        </p:nvPicPr>
        <p:blipFill>
          <a:blip r:embed="rId3">
            <a:alphaModFix/>
          </a:blip>
          <a:stretch>
            <a:fillRect/>
          </a:stretch>
        </p:blipFill>
        <p:spPr>
          <a:xfrm>
            <a:off x="1222063" y="1318725"/>
            <a:ext cx="6699874" cy="3517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75300" y="60822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58333"/>
              </a:lnSpc>
              <a:spcBef>
                <a:spcPts val="1200"/>
              </a:spcBef>
              <a:spcAft>
                <a:spcPts val="600"/>
              </a:spcAft>
              <a:buNone/>
            </a:pPr>
            <a:r>
              <a:rPr lang="en" sz="2244">
                <a:solidFill>
                  <a:srgbClr val="1F1F1F"/>
                </a:solidFill>
                <a:latin typeface="Arial"/>
                <a:ea typeface="Arial"/>
                <a:cs typeface="Arial"/>
                <a:sym typeface="Arial"/>
              </a:rPr>
              <a:t>Model architecture overview</a:t>
            </a:r>
            <a:endParaRPr sz="3044"/>
          </a:p>
        </p:txBody>
      </p:sp>
      <p:sp>
        <p:nvSpPr>
          <p:cNvPr id="186" name="Google Shape;186;p27"/>
          <p:cNvSpPr txBox="1"/>
          <p:nvPr>
            <p:ph idx="1" type="body"/>
          </p:nvPr>
        </p:nvSpPr>
        <p:spPr>
          <a:xfrm>
            <a:off x="4739975" y="2354038"/>
            <a:ext cx="4358100" cy="168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rgbClr val="080A13"/>
                </a:solidFill>
                <a:highlight>
                  <a:srgbClr val="FFFFFF"/>
                </a:highlight>
                <a:latin typeface="Arial"/>
                <a:ea typeface="Arial"/>
                <a:cs typeface="Arial"/>
                <a:sym typeface="Arial"/>
              </a:rPr>
              <a:t>The architecture of the Neural Style Transfer can be designed in such a way that it can range from applying a single style in an image to allowing mix and match of multiple styles.</a:t>
            </a:r>
            <a:endParaRPr sz="1400">
              <a:latin typeface="Arial"/>
              <a:ea typeface="Arial"/>
              <a:cs typeface="Arial"/>
              <a:sym typeface="Arial"/>
            </a:endParaRPr>
          </a:p>
        </p:txBody>
      </p:sp>
      <p:pic>
        <p:nvPicPr>
          <p:cNvPr id="187" name="Google Shape;187;p27"/>
          <p:cNvPicPr preferRelativeResize="0"/>
          <p:nvPr/>
        </p:nvPicPr>
        <p:blipFill>
          <a:blip r:embed="rId3">
            <a:alphaModFix/>
          </a:blip>
          <a:stretch>
            <a:fillRect/>
          </a:stretch>
        </p:blipFill>
        <p:spPr>
          <a:xfrm>
            <a:off x="775300" y="1363725"/>
            <a:ext cx="3851950" cy="366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8"/>
          <p:cNvPicPr preferRelativeResize="0"/>
          <p:nvPr/>
        </p:nvPicPr>
        <p:blipFill>
          <a:blip r:embed="rId3">
            <a:alphaModFix/>
          </a:blip>
          <a:stretch>
            <a:fillRect/>
          </a:stretch>
        </p:blipFill>
        <p:spPr>
          <a:xfrm>
            <a:off x="347175" y="988900"/>
            <a:ext cx="80772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7650" y="619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t>
            </a:r>
            <a:r>
              <a:rPr lang="en" sz="2500">
                <a:solidFill>
                  <a:srgbClr val="202124"/>
                </a:solidFill>
                <a:highlight>
                  <a:srgbClr val="FFFFFF"/>
                </a:highlight>
                <a:latin typeface="Arial"/>
                <a:ea typeface="Arial"/>
                <a:cs typeface="Arial"/>
                <a:sym typeface="Arial"/>
              </a:rPr>
              <a:t>Artificial intelligence(AI)?</a:t>
            </a:r>
            <a:endParaRPr sz="2500"/>
          </a:p>
        </p:txBody>
      </p:sp>
      <p:sp>
        <p:nvSpPr>
          <p:cNvPr id="97" name="Google Shape;97;p14"/>
          <p:cNvSpPr txBox="1"/>
          <p:nvPr>
            <p:ph idx="1" type="body"/>
          </p:nvPr>
        </p:nvSpPr>
        <p:spPr>
          <a:xfrm>
            <a:off x="798200" y="1494475"/>
            <a:ext cx="8242800" cy="352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2"/>
                </a:solidFill>
                <a:highlight>
                  <a:schemeClr val="lt1"/>
                </a:highlight>
                <a:latin typeface="Arial"/>
                <a:ea typeface="Arial"/>
                <a:cs typeface="Arial"/>
                <a:sym typeface="Arial"/>
              </a:rPr>
              <a:t>Artificial intelligence is the simulation of human intelligence processes by machines, especially computer systems. Specific applications of AI include </a:t>
            </a:r>
            <a:r>
              <a:rPr lang="en" sz="1800">
                <a:solidFill>
                  <a:schemeClr val="dk2"/>
                </a:solidFill>
                <a:highlight>
                  <a:schemeClr val="lt1"/>
                </a:highlight>
                <a:uFill>
                  <a:noFill/>
                </a:uFill>
                <a:latin typeface="Arial"/>
                <a:ea typeface="Arial"/>
                <a:cs typeface="Arial"/>
                <a:sym typeface="Arial"/>
                <a:hlinkClick r:id="rId3">
                  <a:extLst>
                    <a:ext uri="{A12FA001-AC4F-418D-AE19-62706E023703}">
                      <ahyp:hlinkClr val="tx"/>
                    </a:ext>
                  </a:extLst>
                </a:hlinkClick>
              </a:rPr>
              <a:t>expert systems</a:t>
            </a:r>
            <a:r>
              <a:rPr lang="en" sz="1800">
                <a:solidFill>
                  <a:schemeClr val="dk2"/>
                </a:solidFill>
                <a:highlight>
                  <a:schemeClr val="lt1"/>
                </a:highlight>
                <a:latin typeface="Arial"/>
                <a:ea typeface="Arial"/>
                <a:cs typeface="Arial"/>
                <a:sym typeface="Arial"/>
              </a:rPr>
              <a:t>, </a:t>
            </a:r>
            <a:r>
              <a:rPr lang="en" sz="1800">
                <a:solidFill>
                  <a:schemeClr val="dk2"/>
                </a:solidFill>
                <a:highlight>
                  <a:schemeClr val="lt1"/>
                </a:highlight>
                <a:uFill>
                  <a:noFill/>
                </a:uFill>
                <a:latin typeface="Arial"/>
                <a:ea typeface="Arial"/>
                <a:cs typeface="Arial"/>
                <a:sym typeface="Arial"/>
                <a:hlinkClick r:id="rId4">
                  <a:extLst>
                    <a:ext uri="{A12FA001-AC4F-418D-AE19-62706E023703}">
                      <ahyp:hlinkClr val="tx"/>
                    </a:ext>
                  </a:extLst>
                </a:hlinkClick>
              </a:rPr>
              <a:t>natural language processing</a:t>
            </a:r>
            <a:r>
              <a:rPr lang="en" sz="1800">
                <a:solidFill>
                  <a:schemeClr val="dk2"/>
                </a:solidFill>
                <a:highlight>
                  <a:schemeClr val="lt1"/>
                </a:highlight>
                <a:latin typeface="Arial"/>
                <a:ea typeface="Arial"/>
                <a:cs typeface="Arial"/>
                <a:sym typeface="Arial"/>
              </a:rPr>
              <a:t>, speech recognition and </a:t>
            </a:r>
            <a:r>
              <a:rPr lang="en" sz="1800">
                <a:solidFill>
                  <a:schemeClr val="dk2"/>
                </a:solidFill>
                <a:highlight>
                  <a:schemeClr val="lt1"/>
                </a:highlight>
                <a:uFill>
                  <a:noFill/>
                </a:uFill>
                <a:latin typeface="Arial"/>
                <a:ea typeface="Arial"/>
                <a:cs typeface="Arial"/>
                <a:sym typeface="Arial"/>
                <a:hlinkClick r:id="rId5">
                  <a:extLst>
                    <a:ext uri="{A12FA001-AC4F-418D-AE19-62706E023703}">
                      <ahyp:hlinkClr val="tx"/>
                    </a:ext>
                  </a:extLst>
                </a:hlinkClick>
              </a:rPr>
              <a:t>machine vision</a:t>
            </a:r>
            <a:r>
              <a:rPr lang="en" sz="1800">
                <a:solidFill>
                  <a:schemeClr val="dk2"/>
                </a:solidFill>
                <a:highlight>
                  <a:schemeClr val="lt1"/>
                </a:highlight>
                <a:latin typeface="Arial"/>
                <a:ea typeface="Arial"/>
                <a:cs typeface="Arial"/>
                <a:sym typeface="Arial"/>
              </a:rPr>
              <a:t>.</a:t>
            </a:r>
            <a:endParaRPr sz="1800">
              <a:solidFill>
                <a:schemeClr val="dk2"/>
              </a:solidFill>
              <a:highlight>
                <a:schemeClr val="lt1"/>
              </a:highlight>
              <a:latin typeface="Arial"/>
              <a:ea typeface="Arial"/>
              <a:cs typeface="Arial"/>
              <a:sym typeface="Arial"/>
            </a:endParaRPr>
          </a:p>
          <a:p>
            <a:pPr indent="0" lvl="0" marL="0" rtl="0" algn="just">
              <a:spcBef>
                <a:spcPts val="1200"/>
              </a:spcBef>
              <a:spcAft>
                <a:spcPts val="1200"/>
              </a:spcAft>
              <a:buNone/>
            </a:pPr>
            <a:r>
              <a:rPr lang="en" sz="1800">
                <a:solidFill>
                  <a:srgbClr val="161616"/>
                </a:solidFill>
                <a:highlight>
                  <a:srgbClr val="FFFFFF"/>
                </a:highlight>
                <a:latin typeface="Arial"/>
                <a:ea typeface="Arial"/>
                <a:cs typeface="Arial"/>
                <a:sym typeface="Arial"/>
              </a:rPr>
              <a:t>It is the science and engineering of making intelligent machines, especially intelligent computer programs. It is related to the similar task of using computers to understand human intelligence, but AI does not have to confine itself to methods that are biologically observable.</a:t>
            </a:r>
            <a:endParaRPr sz="1800">
              <a:solidFill>
                <a:schemeClr val="dk2"/>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86750" y="562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t>
            </a:r>
            <a:r>
              <a:rPr lang="en"/>
              <a:t>Artificial</a:t>
            </a:r>
            <a:r>
              <a:rPr lang="en"/>
              <a:t> Intelligence Works?</a:t>
            </a:r>
            <a:endParaRPr/>
          </a:p>
        </p:txBody>
      </p:sp>
      <p:pic>
        <p:nvPicPr>
          <p:cNvPr id="103" name="Google Shape;103;p15"/>
          <p:cNvPicPr preferRelativeResize="0"/>
          <p:nvPr/>
        </p:nvPicPr>
        <p:blipFill>
          <a:blip r:embed="rId3">
            <a:alphaModFix/>
          </a:blip>
          <a:stretch>
            <a:fillRect/>
          </a:stretch>
        </p:blipFill>
        <p:spPr>
          <a:xfrm>
            <a:off x="786750" y="1455225"/>
            <a:ext cx="2375851" cy="3559004"/>
          </a:xfrm>
          <a:prstGeom prst="rect">
            <a:avLst/>
          </a:prstGeom>
          <a:noFill/>
          <a:ln>
            <a:noFill/>
          </a:ln>
        </p:spPr>
      </p:pic>
      <p:sp>
        <p:nvSpPr>
          <p:cNvPr id="104" name="Google Shape;104;p15"/>
          <p:cNvSpPr txBox="1"/>
          <p:nvPr/>
        </p:nvSpPr>
        <p:spPr>
          <a:xfrm>
            <a:off x="3345950" y="1319975"/>
            <a:ext cx="5546100" cy="3829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800"/>
              </a:spcBef>
              <a:spcAft>
                <a:spcPts val="0"/>
              </a:spcAft>
              <a:buClr>
                <a:schemeClr val="dk2"/>
              </a:buClr>
              <a:buSzPts val="1600"/>
              <a:buChar char="●"/>
            </a:pPr>
            <a:r>
              <a:rPr lang="en" sz="1600">
                <a:solidFill>
                  <a:schemeClr val="dk2"/>
                </a:solidFill>
                <a:highlight>
                  <a:schemeClr val="lt1"/>
                </a:highlight>
              </a:rPr>
              <a:t>Learning :- This aspect of AI programming focuses on acquiring data and creating rules for how to turn it into actionable information.</a:t>
            </a:r>
            <a:endParaRPr sz="1600">
              <a:solidFill>
                <a:schemeClr val="dk2"/>
              </a:solidFill>
              <a:highlight>
                <a:schemeClr val="lt1"/>
              </a:highlight>
            </a:endParaRPr>
          </a:p>
          <a:p>
            <a:pPr indent="-330200" lvl="0" marL="457200" rtl="0" algn="just">
              <a:lnSpc>
                <a:spcPct val="115000"/>
              </a:lnSpc>
              <a:spcBef>
                <a:spcPts val="0"/>
              </a:spcBef>
              <a:spcAft>
                <a:spcPts val="0"/>
              </a:spcAft>
              <a:buClr>
                <a:schemeClr val="dk2"/>
              </a:buClr>
              <a:buSzPts val="1600"/>
              <a:buChar char="●"/>
            </a:pPr>
            <a:r>
              <a:rPr lang="en" sz="1600">
                <a:solidFill>
                  <a:schemeClr val="dk2"/>
                </a:solidFill>
                <a:highlight>
                  <a:schemeClr val="lt1"/>
                </a:highlight>
              </a:rPr>
              <a:t>Reasoning :- This aspect of AI programming focuses on choosing the right algorithm to reach a desired outcome.</a:t>
            </a:r>
            <a:endParaRPr sz="1600">
              <a:solidFill>
                <a:schemeClr val="dk2"/>
              </a:solidFill>
              <a:highlight>
                <a:schemeClr val="lt1"/>
              </a:highlight>
            </a:endParaRPr>
          </a:p>
          <a:p>
            <a:pPr indent="-330200" lvl="0" marL="457200" rtl="0" algn="just">
              <a:lnSpc>
                <a:spcPct val="115000"/>
              </a:lnSpc>
              <a:spcBef>
                <a:spcPts val="0"/>
              </a:spcBef>
              <a:spcAft>
                <a:spcPts val="0"/>
              </a:spcAft>
              <a:buClr>
                <a:schemeClr val="dk2"/>
              </a:buClr>
              <a:buSzPts val="1600"/>
              <a:buChar char="●"/>
            </a:pPr>
            <a:r>
              <a:rPr lang="en" sz="1600">
                <a:solidFill>
                  <a:schemeClr val="dk2"/>
                </a:solidFill>
                <a:highlight>
                  <a:schemeClr val="lt1"/>
                </a:highlight>
              </a:rPr>
              <a:t>Self-correction :- This aspect of AI programming is designed to continually fine-tune algorithms and ensure they provide the most accurate results possible.</a:t>
            </a:r>
            <a:endParaRPr sz="1600">
              <a:solidFill>
                <a:schemeClr val="dk2"/>
              </a:solidFill>
              <a:highlight>
                <a:schemeClr val="lt1"/>
              </a:highlight>
            </a:endParaRPr>
          </a:p>
          <a:p>
            <a:pPr indent="-330200" lvl="0" marL="457200" rtl="0" algn="just">
              <a:lnSpc>
                <a:spcPct val="115000"/>
              </a:lnSpc>
              <a:spcBef>
                <a:spcPts val="0"/>
              </a:spcBef>
              <a:spcAft>
                <a:spcPts val="0"/>
              </a:spcAft>
              <a:buClr>
                <a:schemeClr val="dk2"/>
              </a:buClr>
              <a:buSzPts val="1600"/>
              <a:buChar char="●"/>
            </a:pPr>
            <a:r>
              <a:rPr lang="en" sz="1600">
                <a:solidFill>
                  <a:schemeClr val="dk2"/>
                </a:solidFill>
                <a:highlight>
                  <a:schemeClr val="lt1"/>
                </a:highlight>
              </a:rPr>
              <a:t>Creativity :- This aspect of AI uses neural networks, rules-based systems, statistical methods and other AI techniques to generate new images, new text, new music and new ideas.</a:t>
            </a:r>
            <a:endParaRPr sz="1600">
              <a:solidFill>
                <a:schemeClr val="dk2"/>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585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a:t>
            </a:r>
            <a:r>
              <a:rPr lang="en"/>
              <a:t>Artificial</a:t>
            </a:r>
            <a:r>
              <a:rPr lang="en"/>
              <a:t> </a:t>
            </a:r>
            <a:r>
              <a:rPr lang="en"/>
              <a:t>Intelligence.</a:t>
            </a:r>
            <a:endParaRPr/>
          </a:p>
        </p:txBody>
      </p:sp>
      <p:sp>
        <p:nvSpPr>
          <p:cNvPr id="110" name="Google Shape;110;p16"/>
          <p:cNvSpPr txBox="1"/>
          <p:nvPr>
            <p:ph idx="1" type="body"/>
          </p:nvPr>
        </p:nvSpPr>
        <p:spPr>
          <a:xfrm>
            <a:off x="821125" y="1338075"/>
            <a:ext cx="8208300" cy="360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chemeClr val="dk2"/>
                </a:solidFill>
                <a:highlight>
                  <a:schemeClr val="lt1"/>
                </a:highlight>
                <a:latin typeface="Arial"/>
                <a:ea typeface="Arial"/>
                <a:cs typeface="Arial"/>
                <a:sym typeface="Arial"/>
              </a:rPr>
              <a:t>Artificial intelligence is not here to replace us. It augments our abilities and makes us better at what we do. Because AI algorithms learn differently than humans, they look at things differently. They can see relationships and patterns that escape us. This human, AI partnership offers many opportunities. It can:</a:t>
            </a:r>
            <a:endParaRPr sz="1400">
              <a:solidFill>
                <a:schemeClr val="dk2"/>
              </a:solidFill>
              <a:highlight>
                <a:schemeClr val="lt1"/>
              </a:highlight>
              <a:latin typeface="Arial"/>
              <a:ea typeface="Arial"/>
              <a:cs typeface="Arial"/>
              <a:sym typeface="Arial"/>
            </a:endParaRPr>
          </a:p>
          <a:p>
            <a:pPr indent="-317500" lvl="0" marL="457200" rtl="0" algn="l">
              <a:lnSpc>
                <a:spcPct val="150000"/>
              </a:lnSpc>
              <a:spcBef>
                <a:spcPts val="2400"/>
              </a:spcBef>
              <a:spcAft>
                <a:spcPts val="0"/>
              </a:spcAft>
              <a:buClr>
                <a:schemeClr val="dk2"/>
              </a:buClr>
              <a:buSzPts val="1400"/>
              <a:buFont typeface="Arial"/>
              <a:buChar char="-"/>
            </a:pPr>
            <a:r>
              <a:rPr lang="en" sz="1400">
                <a:solidFill>
                  <a:schemeClr val="dk2"/>
                </a:solidFill>
                <a:highlight>
                  <a:schemeClr val="lt1"/>
                </a:highlight>
                <a:latin typeface="Arial"/>
                <a:ea typeface="Arial"/>
                <a:cs typeface="Arial"/>
                <a:sym typeface="Arial"/>
              </a:rPr>
              <a:t>Bring </a:t>
            </a:r>
            <a:r>
              <a:rPr lang="en" sz="1400">
                <a:solidFill>
                  <a:schemeClr val="dk2"/>
                </a:solidFill>
                <a:highlight>
                  <a:schemeClr val="lt1"/>
                </a:highlight>
                <a:uFill>
                  <a:noFill/>
                </a:uFill>
                <a:latin typeface="Arial"/>
                <a:ea typeface="Arial"/>
                <a:cs typeface="Arial"/>
                <a:sym typeface="Arial"/>
                <a:hlinkClick r:id="rId3">
                  <a:extLst>
                    <a:ext uri="{A12FA001-AC4F-418D-AE19-62706E023703}">
                      <ahyp:hlinkClr val="tx"/>
                    </a:ext>
                  </a:extLst>
                </a:hlinkClick>
              </a:rPr>
              <a:t>analytics</a:t>
            </a:r>
            <a:r>
              <a:rPr lang="en" sz="1400">
                <a:solidFill>
                  <a:schemeClr val="dk2"/>
                </a:solidFill>
                <a:highlight>
                  <a:schemeClr val="lt1"/>
                </a:highlight>
                <a:latin typeface="Arial"/>
                <a:ea typeface="Arial"/>
                <a:cs typeface="Arial"/>
                <a:sym typeface="Arial"/>
              </a:rPr>
              <a:t> to industries and domains where it’s currently underutilized.</a:t>
            </a:r>
            <a:endParaRPr sz="1400">
              <a:solidFill>
                <a:schemeClr val="dk2"/>
              </a:solidFill>
              <a:highlight>
                <a:schemeClr val="lt1"/>
              </a:highlight>
              <a:latin typeface="Arial"/>
              <a:ea typeface="Arial"/>
              <a:cs typeface="Arial"/>
              <a:sym typeface="Arial"/>
            </a:endParaRPr>
          </a:p>
          <a:p>
            <a:pPr indent="-317500" lvl="0" marL="457200" rtl="0" algn="l">
              <a:lnSpc>
                <a:spcPct val="150000"/>
              </a:lnSpc>
              <a:spcBef>
                <a:spcPts val="0"/>
              </a:spcBef>
              <a:spcAft>
                <a:spcPts val="0"/>
              </a:spcAft>
              <a:buClr>
                <a:schemeClr val="dk2"/>
              </a:buClr>
              <a:buSzPts val="1400"/>
              <a:buFont typeface="Arial"/>
              <a:buChar char="-"/>
            </a:pPr>
            <a:r>
              <a:rPr lang="en" sz="1400">
                <a:solidFill>
                  <a:schemeClr val="dk2"/>
                </a:solidFill>
                <a:highlight>
                  <a:schemeClr val="lt1"/>
                </a:highlight>
                <a:latin typeface="Arial"/>
                <a:ea typeface="Arial"/>
                <a:cs typeface="Arial"/>
                <a:sym typeface="Arial"/>
              </a:rPr>
              <a:t>Improve the performance of existing analytic technologies, like computer vision and time series analysis.</a:t>
            </a:r>
            <a:endParaRPr sz="1400">
              <a:solidFill>
                <a:schemeClr val="dk2"/>
              </a:solidFill>
              <a:highlight>
                <a:schemeClr val="lt1"/>
              </a:highlight>
              <a:latin typeface="Arial"/>
              <a:ea typeface="Arial"/>
              <a:cs typeface="Arial"/>
              <a:sym typeface="Arial"/>
            </a:endParaRPr>
          </a:p>
          <a:p>
            <a:pPr indent="-317500" lvl="0" marL="457200" rtl="0" algn="l">
              <a:lnSpc>
                <a:spcPct val="150000"/>
              </a:lnSpc>
              <a:spcBef>
                <a:spcPts val="0"/>
              </a:spcBef>
              <a:spcAft>
                <a:spcPts val="0"/>
              </a:spcAft>
              <a:buClr>
                <a:schemeClr val="dk2"/>
              </a:buClr>
              <a:buSzPts val="1400"/>
              <a:buFont typeface="Arial"/>
              <a:buChar char="-"/>
            </a:pPr>
            <a:r>
              <a:rPr lang="en" sz="1400">
                <a:solidFill>
                  <a:schemeClr val="dk2"/>
                </a:solidFill>
                <a:highlight>
                  <a:schemeClr val="lt1"/>
                </a:highlight>
                <a:latin typeface="Arial"/>
                <a:ea typeface="Arial"/>
                <a:cs typeface="Arial"/>
                <a:sym typeface="Arial"/>
              </a:rPr>
              <a:t>Break down economic barriers, including language and translation barriers.</a:t>
            </a:r>
            <a:endParaRPr sz="1400">
              <a:solidFill>
                <a:schemeClr val="dk2"/>
              </a:solidFill>
              <a:highlight>
                <a:schemeClr val="lt1"/>
              </a:highlight>
              <a:latin typeface="Arial"/>
              <a:ea typeface="Arial"/>
              <a:cs typeface="Arial"/>
              <a:sym typeface="Arial"/>
            </a:endParaRPr>
          </a:p>
          <a:p>
            <a:pPr indent="-317500" lvl="0" marL="457200" rtl="0" algn="l">
              <a:lnSpc>
                <a:spcPct val="150000"/>
              </a:lnSpc>
              <a:spcBef>
                <a:spcPts val="0"/>
              </a:spcBef>
              <a:spcAft>
                <a:spcPts val="0"/>
              </a:spcAft>
              <a:buClr>
                <a:schemeClr val="dk2"/>
              </a:buClr>
              <a:buSzPts val="1400"/>
              <a:buFont typeface="Arial"/>
              <a:buChar char="-"/>
            </a:pPr>
            <a:r>
              <a:rPr lang="en" sz="1400">
                <a:solidFill>
                  <a:schemeClr val="dk2"/>
                </a:solidFill>
                <a:highlight>
                  <a:schemeClr val="lt1"/>
                </a:highlight>
                <a:latin typeface="Arial"/>
                <a:ea typeface="Arial"/>
                <a:cs typeface="Arial"/>
                <a:sym typeface="Arial"/>
              </a:rPr>
              <a:t>Augment existing abilities and make us better at what we do.</a:t>
            </a:r>
            <a:endParaRPr sz="1400">
              <a:solidFill>
                <a:schemeClr val="dk2"/>
              </a:solidFill>
              <a:highlight>
                <a:schemeClr val="lt1"/>
              </a:highlight>
              <a:latin typeface="Arial"/>
              <a:ea typeface="Arial"/>
              <a:cs typeface="Arial"/>
              <a:sym typeface="Arial"/>
            </a:endParaRPr>
          </a:p>
          <a:p>
            <a:pPr indent="-317500" lvl="0" marL="457200" rtl="0" algn="l">
              <a:lnSpc>
                <a:spcPct val="150000"/>
              </a:lnSpc>
              <a:spcBef>
                <a:spcPts val="0"/>
              </a:spcBef>
              <a:spcAft>
                <a:spcPts val="0"/>
              </a:spcAft>
              <a:buClr>
                <a:schemeClr val="dk2"/>
              </a:buClr>
              <a:buSzPts val="1400"/>
              <a:buFont typeface="Arial"/>
              <a:buChar char="-"/>
            </a:pPr>
            <a:r>
              <a:rPr lang="en" sz="1400">
                <a:solidFill>
                  <a:schemeClr val="dk2"/>
                </a:solidFill>
                <a:highlight>
                  <a:schemeClr val="lt1"/>
                </a:highlight>
                <a:latin typeface="Arial"/>
                <a:ea typeface="Arial"/>
                <a:cs typeface="Arial"/>
                <a:sym typeface="Arial"/>
              </a:rPr>
              <a:t>Give us better vision, better understanding, better memory and much more.</a:t>
            </a:r>
            <a:endParaRPr sz="1400">
              <a:solidFill>
                <a:schemeClr val="dk2"/>
              </a:solidFill>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83475" y="552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Style Transfer</a:t>
            </a:r>
            <a:endParaRPr/>
          </a:p>
        </p:txBody>
      </p:sp>
      <p:sp>
        <p:nvSpPr>
          <p:cNvPr id="116" name="Google Shape;116;p17"/>
          <p:cNvSpPr txBox="1"/>
          <p:nvPr>
            <p:ph idx="1" type="body"/>
          </p:nvPr>
        </p:nvSpPr>
        <p:spPr>
          <a:xfrm>
            <a:off x="837550" y="1394275"/>
            <a:ext cx="8100300" cy="3555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700">
                <a:solidFill>
                  <a:schemeClr val="dk2"/>
                </a:solidFill>
                <a:highlight>
                  <a:schemeClr val="lt1"/>
                </a:highlight>
                <a:latin typeface="Arial"/>
                <a:ea typeface="Arial"/>
                <a:cs typeface="Arial"/>
                <a:sym typeface="Arial"/>
              </a:rPr>
              <a:t>Neural Style Transfer is a technique that allows us to generate an image with the same "content" as a base image, but with the "style" of our chosen picture. </a:t>
            </a:r>
            <a:endParaRPr sz="1700">
              <a:solidFill>
                <a:schemeClr val="dk2"/>
              </a:solidFill>
              <a:highlight>
                <a:schemeClr val="lt1"/>
              </a:highlight>
              <a:latin typeface="Arial"/>
              <a:ea typeface="Arial"/>
              <a:cs typeface="Arial"/>
              <a:sym typeface="Arial"/>
            </a:endParaRPr>
          </a:p>
          <a:p>
            <a:pPr indent="0" lvl="0" marL="0" rtl="0" algn="just">
              <a:spcBef>
                <a:spcPts val="1200"/>
              </a:spcBef>
              <a:spcAft>
                <a:spcPts val="0"/>
              </a:spcAft>
              <a:buNone/>
            </a:pPr>
            <a:r>
              <a:rPr lang="en" sz="1700">
                <a:solidFill>
                  <a:schemeClr val="dk2"/>
                </a:solidFill>
                <a:highlight>
                  <a:schemeClr val="lt1"/>
                </a:highlight>
                <a:latin typeface="Arial"/>
                <a:ea typeface="Arial"/>
                <a:cs typeface="Arial"/>
                <a:sym typeface="Arial"/>
              </a:rPr>
              <a:t>It is </a:t>
            </a:r>
            <a:r>
              <a:rPr lang="en" sz="1700">
                <a:solidFill>
                  <a:schemeClr val="dk2"/>
                </a:solidFill>
                <a:highlight>
                  <a:schemeClr val="lt1"/>
                </a:highlight>
                <a:uFill>
                  <a:noFill/>
                </a:uFill>
                <a:latin typeface="Arial"/>
                <a:ea typeface="Arial"/>
                <a:cs typeface="Arial"/>
                <a:sym typeface="Arial"/>
                <a:hlinkClick r:id="rId3">
                  <a:extLst>
                    <a:ext uri="{A12FA001-AC4F-418D-AE19-62706E023703}">
                      <ahyp:hlinkClr val="tx"/>
                    </a:ext>
                  </a:extLst>
                </a:hlinkClick>
              </a:rPr>
              <a:t>an application of Computer Vision</a:t>
            </a:r>
            <a:r>
              <a:rPr lang="en" sz="1700">
                <a:solidFill>
                  <a:schemeClr val="dk2"/>
                </a:solidFill>
                <a:highlight>
                  <a:schemeClr val="lt1"/>
                </a:highlight>
                <a:latin typeface="Arial"/>
                <a:ea typeface="Arial"/>
                <a:cs typeface="Arial"/>
                <a:sym typeface="Arial"/>
              </a:rPr>
              <a:t>, </a:t>
            </a:r>
            <a:r>
              <a:rPr lang="en" sz="1700">
                <a:solidFill>
                  <a:schemeClr val="dk2"/>
                </a:solidFill>
                <a:highlight>
                  <a:schemeClr val="lt1"/>
                </a:highlight>
                <a:latin typeface="Arial"/>
                <a:ea typeface="Arial"/>
                <a:cs typeface="Arial"/>
                <a:sym typeface="Arial"/>
              </a:rPr>
              <a:t>Neural style transfer is an optimization technique used to take two images a </a:t>
            </a:r>
            <a:r>
              <a:rPr i="1" lang="en" sz="1700">
                <a:solidFill>
                  <a:schemeClr val="dk2"/>
                </a:solidFill>
                <a:highlight>
                  <a:schemeClr val="lt1"/>
                </a:highlight>
                <a:latin typeface="Arial"/>
                <a:ea typeface="Arial"/>
                <a:cs typeface="Arial"/>
                <a:sym typeface="Arial"/>
              </a:rPr>
              <a:t>content</a:t>
            </a:r>
            <a:r>
              <a:rPr lang="en" sz="1700">
                <a:solidFill>
                  <a:schemeClr val="dk2"/>
                </a:solidFill>
                <a:highlight>
                  <a:schemeClr val="lt1"/>
                </a:highlight>
                <a:latin typeface="Arial"/>
                <a:ea typeface="Arial"/>
                <a:cs typeface="Arial"/>
                <a:sym typeface="Arial"/>
              </a:rPr>
              <a:t> image and a </a:t>
            </a:r>
            <a:r>
              <a:rPr i="1" lang="en" sz="1700">
                <a:solidFill>
                  <a:schemeClr val="dk2"/>
                </a:solidFill>
                <a:highlight>
                  <a:schemeClr val="lt1"/>
                </a:highlight>
                <a:latin typeface="Arial"/>
                <a:ea typeface="Arial"/>
                <a:cs typeface="Arial"/>
                <a:sym typeface="Arial"/>
              </a:rPr>
              <a:t>style reference</a:t>
            </a:r>
            <a:r>
              <a:rPr lang="en" sz="1700">
                <a:solidFill>
                  <a:schemeClr val="dk2"/>
                </a:solidFill>
                <a:highlight>
                  <a:schemeClr val="lt1"/>
                </a:highlight>
                <a:latin typeface="Arial"/>
                <a:ea typeface="Arial"/>
                <a:cs typeface="Arial"/>
                <a:sym typeface="Arial"/>
              </a:rPr>
              <a:t> image (such as an artwork by a famous painter) and blend them together so the output image looks like the content image, but “painted” in the style of the style reference image.</a:t>
            </a:r>
            <a:endParaRPr sz="1700">
              <a:solidFill>
                <a:schemeClr val="dk2"/>
              </a:solidFill>
              <a:highlight>
                <a:schemeClr val="lt1"/>
              </a:highlight>
              <a:latin typeface="Arial"/>
              <a:ea typeface="Arial"/>
              <a:cs typeface="Arial"/>
              <a:sym typeface="Arial"/>
            </a:endParaRPr>
          </a:p>
          <a:p>
            <a:pPr indent="0" lvl="0" marL="0" rtl="0" algn="just">
              <a:spcBef>
                <a:spcPts val="1200"/>
              </a:spcBef>
              <a:spcAft>
                <a:spcPts val="0"/>
              </a:spcAft>
              <a:buNone/>
            </a:pPr>
            <a:r>
              <a:rPr lang="en" sz="1700">
                <a:solidFill>
                  <a:schemeClr val="dk2"/>
                </a:solidFill>
                <a:highlight>
                  <a:schemeClr val="lt1"/>
                </a:highlight>
                <a:latin typeface="Arial"/>
                <a:ea typeface="Arial"/>
                <a:cs typeface="Arial"/>
                <a:sym typeface="Arial"/>
              </a:rPr>
              <a:t>Neural style transfer (NST) is a very neat idea. It builds on the key idea that,</a:t>
            </a:r>
            <a:endParaRPr sz="1700">
              <a:solidFill>
                <a:schemeClr val="dk2"/>
              </a:solidFill>
              <a:highlight>
                <a:schemeClr val="lt1"/>
              </a:highlight>
              <a:latin typeface="Arial"/>
              <a:ea typeface="Arial"/>
              <a:cs typeface="Arial"/>
              <a:sym typeface="Arial"/>
            </a:endParaRPr>
          </a:p>
          <a:p>
            <a:pPr indent="0" lvl="0" marL="0" rtl="0" algn="ctr">
              <a:spcBef>
                <a:spcPts val="1200"/>
              </a:spcBef>
              <a:spcAft>
                <a:spcPts val="1200"/>
              </a:spcAft>
              <a:buNone/>
            </a:pPr>
            <a:r>
              <a:rPr i="1" lang="en" sz="1700">
                <a:highlight>
                  <a:schemeClr val="lt1"/>
                </a:highlight>
                <a:latin typeface="Calibri"/>
                <a:ea typeface="Calibri"/>
                <a:cs typeface="Calibri"/>
                <a:sym typeface="Calibri"/>
              </a:rPr>
              <a:t>“It is possible to separate the style representation and content representations in a CNN, learnt during a computer vision task (e.g. image recognition task).”</a:t>
            </a:r>
            <a:endParaRPr i="1" sz="1700">
              <a:highlight>
                <a:schemeClr val="lt1"/>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86750" y="5738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31250"/>
              </a:lnSpc>
              <a:spcBef>
                <a:spcPts val="2400"/>
              </a:spcBef>
              <a:spcAft>
                <a:spcPts val="0"/>
              </a:spcAft>
              <a:buNone/>
            </a:pPr>
            <a:r>
              <a:rPr b="0" lang="en" sz="2400">
                <a:solidFill>
                  <a:srgbClr val="080A13"/>
                </a:solidFill>
                <a:latin typeface="Arial"/>
                <a:ea typeface="Arial"/>
                <a:cs typeface="Arial"/>
                <a:sym typeface="Arial"/>
              </a:rPr>
              <a:t>How does Neural Style Transfer work?</a:t>
            </a:r>
            <a:endParaRPr b="0" sz="2400">
              <a:solidFill>
                <a:srgbClr val="080A13"/>
              </a:solidFill>
              <a:latin typeface="Arial"/>
              <a:ea typeface="Arial"/>
              <a:cs typeface="Arial"/>
              <a:sym typeface="Arial"/>
            </a:endParaRPr>
          </a:p>
          <a:p>
            <a:pPr indent="0" lvl="0" marL="0" rtl="0" algn="l">
              <a:spcBef>
                <a:spcPts val="600"/>
              </a:spcBef>
              <a:spcAft>
                <a:spcPts val="0"/>
              </a:spcAft>
              <a:buNone/>
            </a:pPr>
            <a:r>
              <a:t/>
            </a:r>
            <a:endParaRPr/>
          </a:p>
        </p:txBody>
      </p:sp>
      <p:sp>
        <p:nvSpPr>
          <p:cNvPr id="122" name="Google Shape;122;p18"/>
          <p:cNvSpPr txBox="1"/>
          <p:nvPr>
            <p:ph idx="1" type="body"/>
          </p:nvPr>
        </p:nvSpPr>
        <p:spPr>
          <a:xfrm>
            <a:off x="786750" y="1391350"/>
            <a:ext cx="8139600" cy="3604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750">
                <a:solidFill>
                  <a:schemeClr val="dk2"/>
                </a:solidFill>
                <a:highlight>
                  <a:srgbClr val="FFFFFF"/>
                </a:highlight>
                <a:latin typeface="Arial"/>
                <a:ea typeface="Arial"/>
                <a:cs typeface="Arial"/>
                <a:sym typeface="Arial"/>
              </a:rPr>
              <a:t>Style transfer works by </a:t>
            </a:r>
            <a:r>
              <a:rPr lang="en" sz="1750">
                <a:solidFill>
                  <a:schemeClr val="dk2"/>
                </a:solidFill>
                <a:uFill>
                  <a:noFill/>
                </a:uFill>
                <a:latin typeface="Arial"/>
                <a:ea typeface="Arial"/>
                <a:cs typeface="Arial"/>
                <a:sym typeface="Arial"/>
                <a:hlinkClick r:id="rId3">
                  <a:extLst>
                    <a:ext uri="{A12FA001-AC4F-418D-AE19-62706E023703}">
                      <ahyp:hlinkClr val="tx"/>
                    </a:ext>
                  </a:extLst>
                </a:hlinkClick>
              </a:rPr>
              <a:t>activating the neurons</a:t>
            </a:r>
            <a:r>
              <a:rPr lang="en" sz="1750">
                <a:solidFill>
                  <a:schemeClr val="dk2"/>
                </a:solidFill>
                <a:highlight>
                  <a:srgbClr val="FFFFFF"/>
                </a:highlight>
                <a:latin typeface="Arial"/>
                <a:ea typeface="Arial"/>
                <a:cs typeface="Arial"/>
                <a:sym typeface="Arial"/>
              </a:rPr>
              <a:t> in a particular way, such that the output image and the content image should match particularly in the content, whereas the style image and the desired output image should match in texture, and capture the same style characteristics in the activation maps.</a:t>
            </a:r>
            <a:endParaRPr sz="1750">
              <a:solidFill>
                <a:schemeClr val="dk2"/>
              </a:solidFill>
              <a:highlight>
                <a:srgbClr val="FFFFFF"/>
              </a:highlight>
              <a:latin typeface="Arial"/>
              <a:ea typeface="Arial"/>
              <a:cs typeface="Arial"/>
              <a:sym typeface="Arial"/>
            </a:endParaRPr>
          </a:p>
          <a:p>
            <a:pPr indent="0" lvl="0" marL="0" rtl="0" algn="just">
              <a:lnSpc>
                <a:spcPct val="100000"/>
              </a:lnSpc>
              <a:spcBef>
                <a:spcPts val="1200"/>
              </a:spcBef>
              <a:spcAft>
                <a:spcPts val="0"/>
              </a:spcAft>
              <a:buNone/>
            </a:pPr>
            <a:r>
              <a:rPr lang="en" sz="1750">
                <a:solidFill>
                  <a:schemeClr val="dk2"/>
                </a:solidFill>
                <a:latin typeface="Arial"/>
                <a:ea typeface="Arial"/>
                <a:cs typeface="Arial"/>
                <a:sym typeface="Arial"/>
              </a:rPr>
              <a:t>These two objectives are combined in a single loss formula, where we can control how much we care about style reconstruction and content reconstruction. </a:t>
            </a:r>
            <a:endParaRPr sz="1750">
              <a:solidFill>
                <a:schemeClr val="dk2"/>
              </a:solidFill>
              <a:latin typeface="Arial"/>
              <a:ea typeface="Arial"/>
              <a:cs typeface="Arial"/>
              <a:sym typeface="Arial"/>
            </a:endParaRPr>
          </a:p>
          <a:p>
            <a:pPr indent="0" lvl="0" marL="0" rtl="0" algn="just">
              <a:lnSpc>
                <a:spcPct val="100000"/>
              </a:lnSpc>
              <a:spcBef>
                <a:spcPts val="600"/>
              </a:spcBef>
              <a:spcAft>
                <a:spcPts val="0"/>
              </a:spcAft>
              <a:buNone/>
            </a:pPr>
            <a:r>
              <a:rPr lang="en" sz="1750">
                <a:solidFill>
                  <a:schemeClr val="dk2"/>
                </a:solidFill>
                <a:latin typeface="Arial"/>
                <a:ea typeface="Arial"/>
                <a:cs typeface="Arial"/>
                <a:sym typeface="Arial"/>
              </a:rPr>
              <a:t>Here are the required inputs to the model for image style transfer:</a:t>
            </a:r>
            <a:endParaRPr sz="1750">
              <a:solidFill>
                <a:schemeClr val="dk2"/>
              </a:solidFill>
              <a:latin typeface="Arial"/>
              <a:ea typeface="Arial"/>
              <a:cs typeface="Arial"/>
              <a:sym typeface="Arial"/>
            </a:endParaRPr>
          </a:p>
          <a:p>
            <a:pPr indent="-339725" lvl="0" marL="457200" rtl="0" algn="just">
              <a:lnSpc>
                <a:spcPct val="100000"/>
              </a:lnSpc>
              <a:spcBef>
                <a:spcPts val="800"/>
              </a:spcBef>
              <a:spcAft>
                <a:spcPts val="0"/>
              </a:spcAft>
              <a:buClr>
                <a:schemeClr val="dk2"/>
              </a:buClr>
              <a:buSzPts val="1750"/>
              <a:buFont typeface="Arial"/>
              <a:buAutoNum type="arabicPeriod"/>
            </a:pPr>
            <a:r>
              <a:rPr b="1" lang="en" sz="1750">
                <a:solidFill>
                  <a:schemeClr val="dk2"/>
                </a:solidFill>
                <a:latin typeface="Arial"/>
                <a:ea typeface="Arial"/>
                <a:cs typeface="Arial"/>
                <a:sym typeface="Arial"/>
              </a:rPr>
              <a:t>A Content Image</a:t>
            </a:r>
            <a:r>
              <a:rPr lang="en" sz="1750">
                <a:solidFill>
                  <a:schemeClr val="dk2"/>
                </a:solidFill>
                <a:latin typeface="Arial"/>
                <a:ea typeface="Arial"/>
                <a:cs typeface="Arial"/>
                <a:sym typeface="Arial"/>
              </a:rPr>
              <a:t> – An image to which we want to transfer style to</a:t>
            </a:r>
            <a:endParaRPr sz="1750">
              <a:solidFill>
                <a:schemeClr val="dk2"/>
              </a:solidFill>
              <a:latin typeface="Arial"/>
              <a:ea typeface="Arial"/>
              <a:cs typeface="Arial"/>
              <a:sym typeface="Arial"/>
            </a:endParaRPr>
          </a:p>
          <a:p>
            <a:pPr indent="-339725" lvl="0" marL="457200" rtl="0" algn="just">
              <a:lnSpc>
                <a:spcPct val="100000"/>
              </a:lnSpc>
              <a:spcBef>
                <a:spcPts val="0"/>
              </a:spcBef>
              <a:spcAft>
                <a:spcPts val="0"/>
              </a:spcAft>
              <a:buClr>
                <a:schemeClr val="dk2"/>
              </a:buClr>
              <a:buSzPts val="1750"/>
              <a:buFont typeface="Arial"/>
              <a:buAutoNum type="arabicPeriod"/>
            </a:pPr>
            <a:r>
              <a:rPr b="1" lang="en" sz="1750">
                <a:solidFill>
                  <a:schemeClr val="dk2"/>
                </a:solidFill>
                <a:latin typeface="Arial"/>
                <a:ea typeface="Arial"/>
                <a:cs typeface="Arial"/>
                <a:sym typeface="Arial"/>
              </a:rPr>
              <a:t>A Style Image</a:t>
            </a:r>
            <a:r>
              <a:rPr lang="en" sz="1750">
                <a:solidFill>
                  <a:schemeClr val="dk2"/>
                </a:solidFill>
                <a:latin typeface="Arial"/>
                <a:ea typeface="Arial"/>
                <a:cs typeface="Arial"/>
                <a:sym typeface="Arial"/>
              </a:rPr>
              <a:t> – The style we want to transfer to the content image</a:t>
            </a:r>
            <a:endParaRPr sz="1750">
              <a:solidFill>
                <a:schemeClr val="dk2"/>
              </a:solidFill>
              <a:latin typeface="Arial"/>
              <a:ea typeface="Arial"/>
              <a:cs typeface="Arial"/>
              <a:sym typeface="Arial"/>
            </a:endParaRPr>
          </a:p>
          <a:p>
            <a:pPr indent="-339725" lvl="0" marL="457200" rtl="0" algn="just">
              <a:lnSpc>
                <a:spcPct val="100000"/>
              </a:lnSpc>
              <a:spcBef>
                <a:spcPts val="0"/>
              </a:spcBef>
              <a:spcAft>
                <a:spcPts val="0"/>
              </a:spcAft>
              <a:buClr>
                <a:schemeClr val="dk2"/>
              </a:buClr>
              <a:buSzPts val="1750"/>
              <a:buFont typeface="Arial"/>
              <a:buAutoNum type="arabicPeriod"/>
            </a:pPr>
            <a:r>
              <a:rPr b="1" lang="en" sz="1750">
                <a:solidFill>
                  <a:schemeClr val="dk2"/>
                </a:solidFill>
                <a:latin typeface="Arial"/>
                <a:ea typeface="Arial"/>
                <a:cs typeface="Arial"/>
                <a:sym typeface="Arial"/>
              </a:rPr>
              <a:t>An Input Image</a:t>
            </a:r>
            <a:r>
              <a:rPr lang="en" sz="1750">
                <a:solidFill>
                  <a:schemeClr val="dk2"/>
                </a:solidFill>
                <a:latin typeface="Arial"/>
                <a:ea typeface="Arial"/>
                <a:cs typeface="Arial"/>
                <a:sym typeface="Arial"/>
              </a:rPr>
              <a:t> (generated) – The final blend of content and style image</a:t>
            </a:r>
            <a:endParaRPr sz="1750">
              <a:solidFill>
                <a:schemeClr val="dk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09675" y="5738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31250"/>
              </a:lnSpc>
              <a:spcBef>
                <a:spcPts val="2400"/>
              </a:spcBef>
              <a:spcAft>
                <a:spcPts val="600"/>
              </a:spcAft>
              <a:buNone/>
            </a:pPr>
            <a:r>
              <a:rPr b="0" lang="en" sz="2400">
                <a:solidFill>
                  <a:srgbClr val="080A13"/>
                </a:solidFill>
                <a:latin typeface="Arial"/>
                <a:ea typeface="Arial"/>
                <a:cs typeface="Arial"/>
                <a:sym typeface="Arial"/>
              </a:rPr>
              <a:t>Neural Style Transfer Generated Image</a:t>
            </a:r>
            <a:endParaRPr/>
          </a:p>
        </p:txBody>
      </p:sp>
      <p:sp>
        <p:nvSpPr>
          <p:cNvPr id="128" name="Google Shape;128;p19"/>
          <p:cNvSpPr txBox="1"/>
          <p:nvPr>
            <p:ph idx="1" type="body"/>
          </p:nvPr>
        </p:nvSpPr>
        <p:spPr>
          <a:xfrm>
            <a:off x="3451638" y="2312700"/>
            <a:ext cx="286500" cy="4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t>+</a:t>
            </a:r>
            <a:endParaRPr b="1" sz="1500"/>
          </a:p>
        </p:txBody>
      </p:sp>
      <p:pic>
        <p:nvPicPr>
          <p:cNvPr id="129" name="Google Shape;129;p19"/>
          <p:cNvPicPr preferRelativeResize="0"/>
          <p:nvPr/>
        </p:nvPicPr>
        <p:blipFill>
          <a:blip r:embed="rId3">
            <a:alphaModFix/>
          </a:blip>
          <a:stretch>
            <a:fillRect/>
          </a:stretch>
        </p:blipFill>
        <p:spPr>
          <a:xfrm>
            <a:off x="291850" y="1821200"/>
            <a:ext cx="3089675" cy="1853783"/>
          </a:xfrm>
          <a:prstGeom prst="rect">
            <a:avLst/>
          </a:prstGeom>
          <a:noFill/>
          <a:ln>
            <a:noFill/>
          </a:ln>
        </p:spPr>
      </p:pic>
      <p:pic>
        <p:nvPicPr>
          <p:cNvPr id="130" name="Google Shape;130;p19"/>
          <p:cNvPicPr preferRelativeResize="0"/>
          <p:nvPr/>
        </p:nvPicPr>
        <p:blipFill>
          <a:blip r:embed="rId4">
            <a:alphaModFix/>
          </a:blip>
          <a:stretch>
            <a:fillRect/>
          </a:stretch>
        </p:blipFill>
        <p:spPr>
          <a:xfrm>
            <a:off x="3808262" y="1723488"/>
            <a:ext cx="1443463" cy="2057688"/>
          </a:xfrm>
          <a:prstGeom prst="rect">
            <a:avLst/>
          </a:prstGeom>
          <a:noFill/>
          <a:ln>
            <a:noFill/>
          </a:ln>
        </p:spPr>
      </p:pic>
      <p:pic>
        <p:nvPicPr>
          <p:cNvPr id="131" name="Google Shape;131;p19"/>
          <p:cNvPicPr preferRelativeResize="0"/>
          <p:nvPr/>
        </p:nvPicPr>
        <p:blipFill>
          <a:blip r:embed="rId5">
            <a:alphaModFix/>
          </a:blip>
          <a:stretch>
            <a:fillRect/>
          </a:stretch>
        </p:blipFill>
        <p:spPr>
          <a:xfrm>
            <a:off x="5678441" y="1821200"/>
            <a:ext cx="3089683" cy="1862275"/>
          </a:xfrm>
          <a:prstGeom prst="rect">
            <a:avLst/>
          </a:prstGeom>
          <a:noFill/>
          <a:ln>
            <a:noFill/>
          </a:ln>
        </p:spPr>
      </p:pic>
      <p:sp>
        <p:nvSpPr>
          <p:cNvPr id="132" name="Google Shape;132;p19"/>
          <p:cNvSpPr txBox="1"/>
          <p:nvPr>
            <p:ph idx="1" type="body"/>
          </p:nvPr>
        </p:nvSpPr>
        <p:spPr>
          <a:xfrm>
            <a:off x="5251725" y="2312700"/>
            <a:ext cx="489300" cy="51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810"/>
              <a:t>=</a:t>
            </a:r>
            <a:endParaRPr b="1" sz="181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21125" y="57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Libraries for Neural Style Transfer</a:t>
            </a:r>
            <a:endParaRPr>
              <a:latin typeface="Arial"/>
              <a:ea typeface="Arial"/>
              <a:cs typeface="Arial"/>
              <a:sym typeface="Arial"/>
            </a:endParaRPr>
          </a:p>
        </p:txBody>
      </p:sp>
      <p:sp>
        <p:nvSpPr>
          <p:cNvPr id="138" name="Google Shape;138;p20"/>
          <p:cNvSpPr txBox="1"/>
          <p:nvPr>
            <p:ph idx="1" type="body"/>
          </p:nvPr>
        </p:nvSpPr>
        <p:spPr>
          <a:xfrm>
            <a:off x="727650" y="1441200"/>
            <a:ext cx="2515200" cy="3531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50" u="sng">
                <a:solidFill>
                  <a:srgbClr val="222222"/>
                </a:solidFill>
                <a:latin typeface="Arial"/>
                <a:ea typeface="Arial"/>
                <a:cs typeface="Arial"/>
                <a:sym typeface="Arial"/>
              </a:rPr>
              <a:t>Deep Learning</a:t>
            </a:r>
            <a:br>
              <a:rPr lang="en" sz="1450">
                <a:solidFill>
                  <a:srgbClr val="222222"/>
                </a:solidFill>
                <a:latin typeface="Arial"/>
                <a:ea typeface="Arial"/>
                <a:cs typeface="Arial"/>
                <a:sym typeface="Arial"/>
              </a:rPr>
            </a:br>
            <a:r>
              <a:rPr lang="en" sz="1450">
                <a:solidFill>
                  <a:srgbClr val="222222"/>
                </a:solidFill>
                <a:latin typeface="Arial"/>
                <a:ea typeface="Arial"/>
                <a:cs typeface="Arial"/>
                <a:sym typeface="Arial"/>
              </a:rPr>
              <a:t>Deep Learning is a subset of Machine Learning based on Artificial Neural Networks. The main idea behind Deep Learning is to mimic the working of a human brain. Some of the use cases in Deep Learning involves Face Recognition, Machine Translation, Speech Recognition, etc. Learning can be supervised,</a:t>
            </a:r>
            <a:endParaRPr sz="1450">
              <a:solidFill>
                <a:srgbClr val="222222"/>
              </a:solidFill>
              <a:latin typeface="Arial"/>
              <a:ea typeface="Arial"/>
              <a:cs typeface="Arial"/>
              <a:sym typeface="Arial"/>
            </a:endParaRPr>
          </a:p>
          <a:p>
            <a:pPr indent="0" lvl="0" marL="0" rtl="0" algn="l">
              <a:lnSpc>
                <a:spcPct val="100000"/>
              </a:lnSpc>
              <a:spcBef>
                <a:spcPts val="0"/>
              </a:spcBef>
              <a:spcAft>
                <a:spcPts val="0"/>
              </a:spcAft>
              <a:buNone/>
            </a:pPr>
            <a:r>
              <a:rPr lang="en" sz="1450">
                <a:solidFill>
                  <a:srgbClr val="222222"/>
                </a:solidFill>
                <a:latin typeface="Arial"/>
                <a:ea typeface="Arial"/>
                <a:cs typeface="Arial"/>
                <a:sym typeface="Arial"/>
              </a:rPr>
              <a:t>semi-supervised, or unsupervised.</a:t>
            </a:r>
            <a:endParaRPr b="1" sz="1450" u="sng">
              <a:solidFill>
                <a:srgbClr val="222222"/>
              </a:solidFill>
              <a:latin typeface="Arial"/>
              <a:ea typeface="Arial"/>
              <a:cs typeface="Arial"/>
              <a:sym typeface="Arial"/>
            </a:endParaRPr>
          </a:p>
        </p:txBody>
      </p:sp>
      <p:sp>
        <p:nvSpPr>
          <p:cNvPr id="139" name="Google Shape;139;p20"/>
          <p:cNvSpPr txBox="1"/>
          <p:nvPr/>
        </p:nvSpPr>
        <p:spPr>
          <a:xfrm>
            <a:off x="3374675" y="1441200"/>
            <a:ext cx="2721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202124"/>
                </a:solidFill>
                <a:highlight>
                  <a:srgbClr val="FFFFFF"/>
                </a:highlight>
              </a:rPr>
              <a:t>TensorFlow</a:t>
            </a:r>
            <a:endParaRPr b="1" u="sng">
              <a:solidFill>
                <a:srgbClr val="202124"/>
              </a:solidFill>
              <a:highlight>
                <a:srgbClr val="FFFFFF"/>
              </a:highlight>
            </a:endParaRPr>
          </a:p>
          <a:p>
            <a:pPr indent="0" lvl="0" marL="0" rtl="0" algn="l">
              <a:spcBef>
                <a:spcPts val="0"/>
              </a:spcBef>
              <a:spcAft>
                <a:spcPts val="0"/>
              </a:spcAft>
              <a:buNone/>
            </a:pPr>
            <a:r>
              <a:rPr lang="en">
                <a:solidFill>
                  <a:srgbClr val="202124"/>
                </a:solidFill>
                <a:highlight>
                  <a:srgbClr val="FFFFFF"/>
                </a:highlight>
              </a:rPr>
              <a:t>TensorFlow is an end-to-end open source platform for </a:t>
            </a:r>
            <a:r>
              <a:rPr lang="en">
                <a:solidFill>
                  <a:srgbClr val="202124"/>
                </a:solidFill>
              </a:rPr>
              <a:t>machine learning</a:t>
            </a:r>
            <a:r>
              <a:rPr lang="en">
                <a:solidFill>
                  <a:srgbClr val="202124"/>
                </a:solidFill>
                <a:highlight>
                  <a:srgbClr val="FFFFFF"/>
                </a:highlight>
              </a:rPr>
              <a:t>. TensorFlow is a rich system for managing all aspects of a machine learning system; however, this class focuses on using a particular TensorFlow API to develop and train machine learning models.</a:t>
            </a:r>
            <a:endParaRPr>
              <a:latin typeface="Lato"/>
              <a:ea typeface="Lato"/>
              <a:cs typeface="Lato"/>
              <a:sym typeface="Lato"/>
            </a:endParaRPr>
          </a:p>
        </p:txBody>
      </p:sp>
      <p:sp>
        <p:nvSpPr>
          <p:cNvPr id="140" name="Google Shape;140;p20"/>
          <p:cNvSpPr txBox="1"/>
          <p:nvPr/>
        </p:nvSpPr>
        <p:spPr>
          <a:xfrm>
            <a:off x="6227800" y="1441200"/>
            <a:ext cx="25152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solidFill>
                  <a:srgbClr val="202124"/>
                </a:solidFill>
                <a:highlight>
                  <a:srgbClr val="FFFFFF"/>
                </a:highlight>
              </a:rPr>
              <a:t>Neural Network</a:t>
            </a:r>
            <a:endParaRPr b="1" sz="1500" u="sng">
              <a:solidFill>
                <a:srgbClr val="202124"/>
              </a:solidFill>
              <a:highlight>
                <a:srgbClr val="FFFFFF"/>
              </a:highlight>
            </a:endParaRPr>
          </a:p>
          <a:p>
            <a:pPr indent="0" lvl="0" marL="0" rtl="0" algn="l">
              <a:spcBef>
                <a:spcPts val="0"/>
              </a:spcBef>
              <a:spcAft>
                <a:spcPts val="0"/>
              </a:spcAft>
              <a:buNone/>
            </a:pPr>
            <a:r>
              <a:rPr lang="en" sz="1500">
                <a:solidFill>
                  <a:srgbClr val="202124"/>
                </a:solidFill>
                <a:highlight>
                  <a:srgbClr val="FFFFFF"/>
                </a:highlight>
              </a:rPr>
              <a:t>A neural network is </a:t>
            </a:r>
            <a:r>
              <a:rPr lang="en" sz="1500">
                <a:solidFill>
                  <a:srgbClr val="040C28"/>
                </a:solidFill>
              </a:rPr>
              <a:t>a series of algorithms that endeavors to recognize underlying relationships in a set of data through a process that mimics the way the human brain operates</a:t>
            </a:r>
            <a:r>
              <a:rPr lang="en" sz="1500">
                <a:solidFill>
                  <a:srgbClr val="202124"/>
                </a:solidFill>
                <a:highlight>
                  <a:srgbClr val="FFFFFF"/>
                </a:highlight>
              </a:rPr>
              <a:t>. In this sense, neural networks refer to systems of neurons, either organic or artificial in nature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573850"/>
            <a:ext cx="7688700" cy="535200"/>
          </a:xfrm>
          <a:prstGeom prst="rect">
            <a:avLst/>
          </a:prstGeom>
        </p:spPr>
        <p:txBody>
          <a:bodyPr anchorCtr="0" anchor="t" bIns="91425" lIns="91425" spcFirstLastPara="1" rIns="91425" wrap="square" tIns="91425">
            <a:normAutofit/>
          </a:bodyPr>
          <a:lstStyle/>
          <a:p>
            <a:pPr indent="0" lvl="0" marL="0" rtl="0" algn="l">
              <a:lnSpc>
                <a:spcPct val="158333"/>
              </a:lnSpc>
              <a:spcBef>
                <a:spcPts val="1200"/>
              </a:spcBef>
              <a:spcAft>
                <a:spcPts val="600"/>
              </a:spcAft>
              <a:buNone/>
            </a:pPr>
            <a:r>
              <a:rPr lang="en" sz="2000">
                <a:solidFill>
                  <a:srgbClr val="1F1F1F"/>
                </a:solidFill>
                <a:latin typeface="Arial"/>
                <a:ea typeface="Arial"/>
                <a:cs typeface="Arial"/>
                <a:sym typeface="Arial"/>
              </a:rPr>
              <a:t>Neural Style Transfer basic structure</a:t>
            </a:r>
            <a:endParaRPr sz="2000">
              <a:latin typeface="Arial"/>
              <a:ea typeface="Arial"/>
              <a:cs typeface="Arial"/>
              <a:sym typeface="Arial"/>
            </a:endParaRPr>
          </a:p>
        </p:txBody>
      </p:sp>
      <p:pic>
        <p:nvPicPr>
          <p:cNvPr id="146" name="Google Shape;146;p21"/>
          <p:cNvPicPr preferRelativeResize="0"/>
          <p:nvPr/>
        </p:nvPicPr>
        <p:blipFill>
          <a:blip r:embed="rId3">
            <a:alphaModFix/>
          </a:blip>
          <a:stretch>
            <a:fillRect/>
          </a:stretch>
        </p:blipFill>
        <p:spPr>
          <a:xfrm>
            <a:off x="729450" y="1509975"/>
            <a:ext cx="7574674" cy="329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