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4"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7"/>
  </p:normalViewPr>
  <p:slideViewPr>
    <p:cSldViewPr snapToGrid="0">
      <p:cViewPr>
        <p:scale>
          <a:sx n="100" d="100"/>
          <a:sy n="100" d="100"/>
        </p:scale>
        <p:origin x="1000"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1/27/23</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2924703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1/27/23</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1979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1/27/23</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6062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1/27/23</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3954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1/27/23</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025680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1/27/23</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719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1/27/23</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1857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1/27/23</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8769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1/27/23</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9857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1/27/23</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093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1/27/23</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236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1/27/23</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2469208209"/>
      </p:ext>
    </p:extLst>
  </p:cSld>
  <p:clrMap bg1="dk1" tx1="lt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atag.org/our-activities/social-and-economic-benefits-of-aviation.html" TargetMode="External"/><Relationship Id="rId2" Type="http://schemas.openxmlformats.org/officeDocument/2006/relationships/hyperlink" Target="https://www.airlines.org/impac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5">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ink and blue clouds">
            <a:extLst>
              <a:ext uri="{FF2B5EF4-FFF2-40B4-BE49-F238E27FC236}">
                <a16:creationId xmlns:a16="http://schemas.microsoft.com/office/drawing/2014/main" id="{C46F4E85-99F0-A9A7-A986-C981BFB4EC9D}"/>
              </a:ext>
            </a:extLst>
          </p:cNvPr>
          <p:cNvPicPr>
            <a:picLocks noChangeAspect="1"/>
          </p:cNvPicPr>
          <p:nvPr/>
        </p:nvPicPr>
        <p:blipFill rotWithShape="1">
          <a:blip r:embed="rId2"/>
          <a:srcRect t="14428" r="-1" b="-1"/>
          <a:stretch/>
        </p:blipFill>
        <p:spPr>
          <a:xfrm>
            <a:off x="3048" y="10"/>
            <a:ext cx="12188952" cy="6857990"/>
          </a:xfrm>
          <a:prstGeom prst="rect">
            <a:avLst/>
          </a:prstGeom>
        </p:spPr>
      </p:pic>
      <p:sp>
        <p:nvSpPr>
          <p:cNvPr id="31" name="Rectangle">
            <a:extLst>
              <a:ext uri="{FF2B5EF4-FFF2-40B4-BE49-F238E27FC236}">
                <a16:creationId xmlns:a16="http://schemas.microsoft.com/office/drawing/2014/main" id="{9F0EA5A9-0D12-3644-BBEC-6D9D192EB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7551978" cy="685800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1E0C5CFD-B818-4608-D67F-A2C8A2A61370}"/>
              </a:ext>
            </a:extLst>
          </p:cNvPr>
          <p:cNvSpPr>
            <a:spLocks noGrp="1"/>
          </p:cNvSpPr>
          <p:nvPr>
            <p:ph type="ctrTitle"/>
          </p:nvPr>
        </p:nvSpPr>
        <p:spPr>
          <a:xfrm>
            <a:off x="561865" y="1247140"/>
            <a:ext cx="6404554" cy="3450844"/>
          </a:xfrm>
        </p:spPr>
        <p:txBody>
          <a:bodyPr>
            <a:normAutofit/>
          </a:bodyPr>
          <a:lstStyle/>
          <a:p>
            <a:r>
              <a:rPr lang="en-US" dirty="0"/>
              <a:t>Are Airplanes Safe?</a:t>
            </a:r>
          </a:p>
        </p:txBody>
      </p:sp>
      <p:sp>
        <p:nvSpPr>
          <p:cNvPr id="3" name="Subtitle 2">
            <a:extLst>
              <a:ext uri="{FF2B5EF4-FFF2-40B4-BE49-F238E27FC236}">
                <a16:creationId xmlns:a16="http://schemas.microsoft.com/office/drawing/2014/main" id="{05B7DFDE-1F8F-5EE1-E60D-F4C652DBBD15}"/>
              </a:ext>
            </a:extLst>
          </p:cNvPr>
          <p:cNvSpPr>
            <a:spLocks noGrp="1"/>
          </p:cNvSpPr>
          <p:nvPr>
            <p:ph type="subTitle" idx="1"/>
          </p:nvPr>
        </p:nvSpPr>
        <p:spPr>
          <a:xfrm>
            <a:off x="573711" y="4697984"/>
            <a:ext cx="6404555" cy="1268984"/>
          </a:xfrm>
        </p:spPr>
        <p:txBody>
          <a:bodyPr>
            <a:normAutofit/>
          </a:bodyPr>
          <a:lstStyle/>
          <a:p>
            <a:r>
              <a:rPr lang="en-US" dirty="0"/>
              <a:t>By: </a:t>
            </a:r>
            <a:r>
              <a:rPr lang="en-US" dirty="0" err="1"/>
              <a:t>Mithil</a:t>
            </a:r>
            <a:r>
              <a:rPr lang="en-US" dirty="0"/>
              <a:t> Patel</a:t>
            </a:r>
          </a:p>
        </p:txBody>
      </p:sp>
      <p:sp>
        <p:nvSpPr>
          <p:cNvPr id="32" name="Rectangle 19">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080" y="1375495"/>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3" name="Rectangle 21">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079" y="0"/>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916453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20">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2" name="Rectangle 22">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33" name="Rectangle 24">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3F94E2-B9AA-B91D-2699-E4C970841033}"/>
              </a:ext>
            </a:extLst>
          </p:cNvPr>
          <p:cNvSpPr>
            <a:spLocks noGrp="1"/>
          </p:cNvSpPr>
          <p:nvPr>
            <p:ph type="title"/>
          </p:nvPr>
        </p:nvSpPr>
        <p:spPr>
          <a:xfrm>
            <a:off x="5580387" y="1247140"/>
            <a:ext cx="5657899" cy="1607271"/>
          </a:xfrm>
        </p:spPr>
        <p:txBody>
          <a:bodyPr vert="horz" lIns="91440" tIns="45720" rIns="91440" bIns="45720" rtlCol="0" anchor="t">
            <a:normAutofit/>
          </a:bodyPr>
          <a:lstStyle/>
          <a:p>
            <a:r>
              <a:rPr lang="en-US" sz="3600" dirty="0"/>
              <a:t>What is the issue here?</a:t>
            </a:r>
          </a:p>
        </p:txBody>
      </p:sp>
      <p:sp>
        <p:nvSpPr>
          <p:cNvPr id="9" name="Content Placeholder 8">
            <a:extLst>
              <a:ext uri="{FF2B5EF4-FFF2-40B4-BE49-F238E27FC236}">
                <a16:creationId xmlns:a16="http://schemas.microsoft.com/office/drawing/2014/main" id="{5D1B2CF8-DE12-6D9A-CF25-3C475FFE8330}"/>
              </a:ext>
            </a:extLst>
          </p:cNvPr>
          <p:cNvSpPr>
            <a:spLocks noGrp="1"/>
          </p:cNvSpPr>
          <p:nvPr>
            <p:ph idx="1"/>
          </p:nvPr>
        </p:nvSpPr>
        <p:spPr>
          <a:xfrm>
            <a:off x="5580387" y="2126255"/>
            <a:ext cx="5657899" cy="3594923"/>
          </a:xfrm>
        </p:spPr>
        <p:txBody>
          <a:bodyPr vert="horz" lIns="91440" tIns="45720" rIns="91440" bIns="45720" rtlCol="0" anchor="b">
            <a:noAutofit/>
          </a:bodyPr>
          <a:lstStyle/>
          <a:p>
            <a:r>
              <a:rPr lang="en-US" sz="1800" dirty="0">
                <a:effectLst/>
                <a:latin typeface="Times New Roman" panose="02020603050405020304" pitchFamily="18" charset="0"/>
                <a:ea typeface="Calibri" panose="020F0502020204030204" pitchFamily="34" charset="0"/>
              </a:rPr>
              <a:t>Due to a recent incident involving an airplane crash, rumors were circulating in the media surrounding the danger of traveling in airplanes. </a:t>
            </a:r>
          </a:p>
          <a:p>
            <a:r>
              <a:rPr lang="en-US" sz="1800" dirty="0">
                <a:effectLst/>
                <a:latin typeface="Times New Roman" panose="02020603050405020304" pitchFamily="18" charset="0"/>
                <a:ea typeface="Calibri" panose="020F0502020204030204" pitchFamily="34" charset="0"/>
              </a:rPr>
              <a:t>The media analyst may have manipulated the data or incorrectly interpreted the result to fit their narrative toward airplanes.  </a:t>
            </a:r>
          </a:p>
          <a:p>
            <a:r>
              <a:rPr lang="en-US" sz="1800" dirty="0">
                <a:effectLst/>
                <a:latin typeface="Times New Roman" panose="02020603050405020304" pitchFamily="18" charset="0"/>
                <a:ea typeface="Calibri" panose="020F0502020204030204" pitchFamily="34" charset="0"/>
              </a:rPr>
              <a:t>The rumors have cast fear in people and have negatively impacted the aviation industry’s reputation. </a:t>
            </a:r>
          </a:p>
          <a:p>
            <a:r>
              <a:rPr lang="en-US" sz="1800" dirty="0">
                <a:effectLst/>
                <a:latin typeface="Times New Roman" panose="02020603050405020304" pitchFamily="18" charset="0"/>
                <a:ea typeface="Calibri" panose="020F0502020204030204" pitchFamily="34" charset="0"/>
              </a:rPr>
              <a:t>As a valued employee of Delta airlines, I have to clear any doubts and shed light on the truth.</a:t>
            </a:r>
            <a:endParaRPr lang="en-US" sz="1800" dirty="0"/>
          </a:p>
        </p:txBody>
      </p:sp>
      <p:pic>
        <p:nvPicPr>
          <p:cNvPr id="5" name="Content Placeholder 4" descr="A jet flying in the sky&#10;&#10;Description automatically generated with low confidence">
            <a:extLst>
              <a:ext uri="{FF2B5EF4-FFF2-40B4-BE49-F238E27FC236}">
                <a16:creationId xmlns:a16="http://schemas.microsoft.com/office/drawing/2014/main" id="{FD86258A-FA27-A684-4BF4-1EBFE2165233}"/>
              </a:ext>
            </a:extLst>
          </p:cNvPr>
          <p:cNvPicPr>
            <a:picLocks noChangeAspect="1"/>
          </p:cNvPicPr>
          <p:nvPr/>
        </p:nvPicPr>
        <p:blipFill rotWithShape="1">
          <a:blip r:embed="rId2"/>
          <a:srcRect l="33780" r="24350"/>
          <a:stretch/>
        </p:blipFill>
        <p:spPr>
          <a:xfrm>
            <a:off x="1778" y="10"/>
            <a:ext cx="5104833" cy="6857990"/>
          </a:xfrm>
          <a:prstGeom prst="rect">
            <a:avLst/>
          </a:prstGeom>
        </p:spPr>
      </p:pic>
      <p:sp>
        <p:nvSpPr>
          <p:cNvPr id="34" name="Rectangle 26">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5" name="Rectangle 28">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711041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B1C880-A039-271F-C97E-9FF780BF4B58}"/>
              </a:ext>
            </a:extLst>
          </p:cNvPr>
          <p:cNvSpPr>
            <a:spLocks noGrp="1"/>
          </p:cNvSpPr>
          <p:nvPr>
            <p:ph type="title"/>
          </p:nvPr>
        </p:nvSpPr>
        <p:spPr>
          <a:xfrm>
            <a:off x="1587710" y="455362"/>
            <a:ext cx="4067909" cy="1550419"/>
          </a:xfrm>
        </p:spPr>
        <p:txBody>
          <a:bodyPr>
            <a:normAutofit/>
          </a:bodyPr>
          <a:lstStyle/>
          <a:p>
            <a:r>
              <a:rPr lang="en-US" dirty="0"/>
              <a:t>Is it Really True?</a:t>
            </a:r>
          </a:p>
        </p:txBody>
      </p:sp>
      <p:sp>
        <p:nvSpPr>
          <p:cNvPr id="9" name="Content Placeholder 8">
            <a:extLst>
              <a:ext uri="{FF2B5EF4-FFF2-40B4-BE49-F238E27FC236}">
                <a16:creationId xmlns:a16="http://schemas.microsoft.com/office/drawing/2014/main" id="{F35CD84A-21E0-6C5B-B1B2-77761AE25BEB}"/>
              </a:ext>
            </a:extLst>
          </p:cNvPr>
          <p:cNvSpPr>
            <a:spLocks noGrp="1"/>
          </p:cNvSpPr>
          <p:nvPr>
            <p:ph idx="1"/>
          </p:nvPr>
        </p:nvSpPr>
        <p:spPr>
          <a:xfrm>
            <a:off x="1454336" y="2160016"/>
            <a:ext cx="4360678" cy="3926152"/>
          </a:xfrm>
        </p:spPr>
        <p:txBody>
          <a:bodyPr>
            <a:normAutofit/>
          </a:bodyPr>
          <a:lstStyle/>
          <a:p>
            <a:r>
              <a:rPr lang="en-US" sz="1600" dirty="0">
                <a:latin typeface="Times New Roman" panose="02020603050405020304" pitchFamily="18" charset="0"/>
                <a:cs typeface="Times New Roman" panose="02020603050405020304" pitchFamily="18" charset="0"/>
              </a:rPr>
              <a:t>One assumption is that the number of incidents, or fatalities, will likely rise as more people opt to travel by air over the years.</a:t>
            </a:r>
          </a:p>
          <a:p>
            <a:r>
              <a:rPr lang="en-US" sz="1600" dirty="0">
                <a:latin typeface="Times New Roman" panose="02020603050405020304" pitchFamily="18" charset="0"/>
                <a:cs typeface="Times New Roman" panose="02020603050405020304" pitchFamily="18" charset="0"/>
              </a:rPr>
              <a:t>However, a stacked bar chart of fatalities from two different time intervals (1984 to 1999 and 2000 to 2014) tells us a whole different story.</a:t>
            </a:r>
          </a:p>
          <a:p>
            <a:r>
              <a:rPr lang="en-US" sz="1600" dirty="0">
                <a:latin typeface="Times New Roman" panose="02020603050405020304" pitchFamily="18" charset="0"/>
                <a:cs typeface="Times New Roman" panose="02020603050405020304" pitchFamily="18" charset="0"/>
              </a:rPr>
              <a:t>A direct comparison between the two different time periods shows that more fatalities occurred in the early years (red bars) than in recent years (blue bars). </a:t>
            </a:r>
          </a:p>
        </p:txBody>
      </p:sp>
      <p:pic>
        <p:nvPicPr>
          <p:cNvPr id="5" name="Content Placeholder 4" descr="Chart, bar chart&#10;&#10;Description automatically generated">
            <a:extLst>
              <a:ext uri="{FF2B5EF4-FFF2-40B4-BE49-F238E27FC236}">
                <a16:creationId xmlns:a16="http://schemas.microsoft.com/office/drawing/2014/main" id="{9F6361DF-5502-D6CE-BAEE-B71F0BE8711F}"/>
              </a:ext>
            </a:extLst>
          </p:cNvPr>
          <p:cNvPicPr>
            <a:picLocks noChangeAspect="1"/>
          </p:cNvPicPr>
          <p:nvPr/>
        </p:nvPicPr>
        <p:blipFill>
          <a:blip r:embed="rId2"/>
          <a:stretch>
            <a:fillRect/>
          </a:stretch>
        </p:blipFill>
        <p:spPr>
          <a:xfrm>
            <a:off x="5976098" y="1357313"/>
            <a:ext cx="5911101" cy="3747828"/>
          </a:xfrm>
          <a:prstGeom prst="rect">
            <a:avLst/>
          </a:prstGeom>
        </p:spPr>
      </p:pic>
      <p:sp>
        <p:nvSpPr>
          <p:cNvPr id="6" name="TextBox 5">
            <a:extLst>
              <a:ext uri="{FF2B5EF4-FFF2-40B4-BE49-F238E27FC236}">
                <a16:creationId xmlns:a16="http://schemas.microsoft.com/office/drawing/2014/main" id="{FB74BA10-8BCB-3320-6495-827E1C022594}"/>
              </a:ext>
            </a:extLst>
          </p:cNvPr>
          <p:cNvSpPr txBox="1"/>
          <p:nvPr/>
        </p:nvSpPr>
        <p:spPr>
          <a:xfrm>
            <a:off x="5861601" y="5131355"/>
            <a:ext cx="369421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Data source: Aviation Safety Network</a:t>
            </a:r>
          </a:p>
        </p:txBody>
      </p:sp>
    </p:spTree>
    <p:extLst>
      <p:ext uri="{BB962C8B-B14F-4D97-AF65-F5344CB8AC3E}">
        <p14:creationId xmlns:p14="http://schemas.microsoft.com/office/powerpoint/2010/main" val="2326108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7">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9">
            <a:extLst>
              <a:ext uri="{FF2B5EF4-FFF2-40B4-BE49-F238E27FC236}">
                <a16:creationId xmlns:a16="http://schemas.microsoft.com/office/drawing/2014/main" id="{6DA97320-228E-48F3-BCFA-423F983C8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6928"/>
            <a:ext cx="1133856" cy="6291072"/>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3" name="Rectangle 21">
            <a:extLst>
              <a:ext uri="{FF2B5EF4-FFF2-40B4-BE49-F238E27FC236}">
                <a16:creationId xmlns:a16="http://schemas.microsoft.com/office/drawing/2014/main" id="{2C9F0975-851A-4FEC-B19A-6EC12C0D5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6928"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D9AE2507-497A-A0DA-8407-A3B299787D5E}"/>
              </a:ext>
            </a:extLst>
          </p:cNvPr>
          <p:cNvSpPr>
            <a:spLocks noGrp="1"/>
          </p:cNvSpPr>
          <p:nvPr>
            <p:ph type="title"/>
          </p:nvPr>
        </p:nvSpPr>
        <p:spPr>
          <a:xfrm>
            <a:off x="6378080" y="275421"/>
            <a:ext cx="5251943" cy="1188084"/>
          </a:xfrm>
        </p:spPr>
        <p:txBody>
          <a:bodyPr>
            <a:normAutofit/>
          </a:bodyPr>
          <a:lstStyle/>
          <a:p>
            <a:r>
              <a:rPr lang="en-US" sz="3200" dirty="0"/>
              <a:t>Then Where Do They Occur the Most?</a:t>
            </a:r>
          </a:p>
        </p:txBody>
      </p:sp>
      <p:sp>
        <p:nvSpPr>
          <p:cNvPr id="15" name="Content Placeholder 14">
            <a:extLst>
              <a:ext uri="{FF2B5EF4-FFF2-40B4-BE49-F238E27FC236}">
                <a16:creationId xmlns:a16="http://schemas.microsoft.com/office/drawing/2014/main" id="{49CA0F50-8798-17F9-8468-6B9289676FD4}"/>
              </a:ext>
            </a:extLst>
          </p:cNvPr>
          <p:cNvSpPr>
            <a:spLocks noGrp="1"/>
          </p:cNvSpPr>
          <p:nvPr>
            <p:ph idx="1"/>
          </p:nvPr>
        </p:nvSpPr>
        <p:spPr>
          <a:xfrm>
            <a:off x="6123173" y="1332869"/>
            <a:ext cx="5534023" cy="4759189"/>
          </a:xfrm>
        </p:spPr>
        <p:txBody>
          <a:bodyPr>
            <a:noAutofit/>
          </a:bodyPr>
          <a:lstStyle/>
          <a:p>
            <a:r>
              <a:rPr lang="en-US" sz="1600" dirty="0">
                <a:latin typeface="Times New Roman" panose="02020603050405020304" pitchFamily="18" charset="0"/>
                <a:cs typeface="Times New Roman" panose="02020603050405020304" pitchFamily="18" charset="0"/>
              </a:rPr>
              <a:t>A packed bubble chart of fatalities by each airline in recent years suggest that most of the incident occurs in airlines in developing countries (i.e., Malaysia Airways, Kenya Airways, etc.).</a:t>
            </a:r>
          </a:p>
          <a:p>
            <a:r>
              <a:rPr lang="en-US" sz="1600" dirty="0">
                <a:latin typeface="Times New Roman" panose="02020603050405020304" pitchFamily="18" charset="0"/>
                <a:cs typeface="Times New Roman" panose="02020603050405020304" pitchFamily="18" charset="0"/>
              </a:rPr>
              <a:t>By excluding airlines from developing countries, the previously created stacked bar chart shows that the fatality rate dropped significantly in recent years compared to early years (shown in the bottom left graph). </a:t>
            </a:r>
          </a:p>
          <a:p>
            <a:r>
              <a:rPr lang="en-US" sz="1600" dirty="0">
                <a:latin typeface="Times New Roman" panose="02020603050405020304" pitchFamily="18" charset="0"/>
                <a:cs typeface="Times New Roman" panose="02020603050405020304" pitchFamily="18" charset="0"/>
              </a:rPr>
              <a:t>For our airline (Delta), the number of fatalities decreased from 407 to 51, which is a massive improvement from the previous decade. </a:t>
            </a:r>
          </a:p>
          <a:p>
            <a:r>
              <a:rPr lang="en-US" sz="1600" dirty="0">
                <a:latin typeface="Times New Roman" panose="02020603050405020304" pitchFamily="18" charset="0"/>
                <a:cs typeface="Times New Roman" panose="02020603050405020304" pitchFamily="18" charset="0"/>
              </a:rPr>
              <a:t>The high fatality rate during the early years can be attributed to primitive technology and the industry’s early phase, where rules and regulations were implemented with very limited knowledge. Similarly, airlines in developing countries are still in their early phase, hence the high fatality rate. </a:t>
            </a:r>
          </a:p>
        </p:txBody>
      </p:sp>
      <p:pic>
        <p:nvPicPr>
          <p:cNvPr id="11" name="Picture 10" descr="Chart, bubble chart&#10;&#10;Description automatically generated">
            <a:extLst>
              <a:ext uri="{FF2B5EF4-FFF2-40B4-BE49-F238E27FC236}">
                <a16:creationId xmlns:a16="http://schemas.microsoft.com/office/drawing/2014/main" id="{369F2785-B0D2-D872-1701-A21C0557B758}"/>
              </a:ext>
            </a:extLst>
          </p:cNvPr>
          <p:cNvPicPr>
            <a:picLocks noChangeAspect="1"/>
          </p:cNvPicPr>
          <p:nvPr/>
        </p:nvPicPr>
        <p:blipFill>
          <a:blip r:embed="rId2"/>
          <a:stretch>
            <a:fillRect/>
          </a:stretch>
        </p:blipFill>
        <p:spPr>
          <a:xfrm>
            <a:off x="2072356" y="522635"/>
            <a:ext cx="3519062" cy="3189829"/>
          </a:xfrm>
          <a:prstGeom prst="rect">
            <a:avLst/>
          </a:prstGeom>
        </p:spPr>
      </p:pic>
      <p:pic>
        <p:nvPicPr>
          <p:cNvPr id="9" name="Content Placeholder 8" descr="Chart, bar chart&#10;&#10;Description automatically generated">
            <a:extLst>
              <a:ext uri="{FF2B5EF4-FFF2-40B4-BE49-F238E27FC236}">
                <a16:creationId xmlns:a16="http://schemas.microsoft.com/office/drawing/2014/main" id="{85B48829-D939-9BBB-E811-D31E985FAC70}"/>
              </a:ext>
            </a:extLst>
          </p:cNvPr>
          <p:cNvPicPr>
            <a:picLocks noChangeAspect="1"/>
          </p:cNvPicPr>
          <p:nvPr/>
        </p:nvPicPr>
        <p:blipFill>
          <a:blip r:embed="rId3"/>
          <a:stretch>
            <a:fillRect/>
          </a:stretch>
        </p:blipFill>
        <p:spPr>
          <a:xfrm>
            <a:off x="1710352" y="4023360"/>
            <a:ext cx="4100799" cy="2523744"/>
          </a:xfrm>
          <a:prstGeom prst="rect">
            <a:avLst/>
          </a:prstGeom>
        </p:spPr>
      </p:pic>
    </p:spTree>
    <p:extLst>
      <p:ext uri="{BB962C8B-B14F-4D97-AF65-F5344CB8AC3E}">
        <p14:creationId xmlns:p14="http://schemas.microsoft.com/office/powerpoint/2010/main" val="3608004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DA97320-228E-48F3-BCFA-423F983C8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8144" y="566928"/>
            <a:ext cx="1133856" cy="6291072"/>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7" name="Rectangle 26">
            <a:extLst>
              <a:ext uri="{FF2B5EF4-FFF2-40B4-BE49-F238E27FC236}">
                <a16:creationId xmlns:a16="http://schemas.microsoft.com/office/drawing/2014/main" id="{2C9F0975-851A-4FEC-B19A-6EC12C0D5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5072" y="1"/>
            <a:ext cx="566928"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054E047-0D43-8F8F-6406-190470E94D69}"/>
              </a:ext>
            </a:extLst>
          </p:cNvPr>
          <p:cNvSpPr>
            <a:spLocks noGrp="1"/>
          </p:cNvSpPr>
          <p:nvPr>
            <p:ph type="title"/>
          </p:nvPr>
        </p:nvSpPr>
        <p:spPr>
          <a:xfrm>
            <a:off x="758952" y="455613"/>
            <a:ext cx="4767031" cy="1549400"/>
          </a:xfrm>
        </p:spPr>
        <p:txBody>
          <a:bodyPr>
            <a:normAutofit/>
          </a:bodyPr>
          <a:lstStyle/>
          <a:p>
            <a:r>
              <a:rPr lang="en-US" sz="3600" dirty="0"/>
              <a:t>Let’s Look at Motor Vehicles </a:t>
            </a:r>
          </a:p>
        </p:txBody>
      </p:sp>
      <p:sp>
        <p:nvSpPr>
          <p:cNvPr id="40" name="Content Placeholder 19">
            <a:extLst>
              <a:ext uri="{FF2B5EF4-FFF2-40B4-BE49-F238E27FC236}">
                <a16:creationId xmlns:a16="http://schemas.microsoft.com/office/drawing/2014/main" id="{4495603D-25DF-BBB0-7C9B-1DA1661C4644}"/>
              </a:ext>
            </a:extLst>
          </p:cNvPr>
          <p:cNvSpPr>
            <a:spLocks noGrp="1"/>
          </p:cNvSpPr>
          <p:nvPr>
            <p:ph idx="1"/>
          </p:nvPr>
        </p:nvSpPr>
        <p:spPr>
          <a:xfrm>
            <a:off x="698747" y="1796815"/>
            <a:ext cx="4767031" cy="4081462"/>
          </a:xfrm>
        </p:spPr>
        <p:txBody>
          <a:bodyPr>
            <a:normAutofit/>
          </a:bodyPr>
          <a:lstStyle/>
          <a:p>
            <a:r>
              <a:rPr lang="en-US" sz="1600" dirty="0">
                <a:latin typeface="Times New Roman" panose="02020603050405020304" pitchFamily="18" charset="0"/>
                <a:cs typeface="Times New Roman" panose="02020603050405020304" pitchFamily="18" charset="0"/>
              </a:rPr>
              <a:t>If airplanes are unsafe, we shall investigate how safe it is to travel in a motor vehicle.</a:t>
            </a:r>
          </a:p>
          <a:p>
            <a:r>
              <a:rPr lang="en-US" sz="1600" dirty="0">
                <a:latin typeface="Times New Roman" panose="02020603050405020304" pitchFamily="18" charset="0"/>
                <a:cs typeface="Times New Roman" panose="02020603050405020304" pitchFamily="18" charset="0"/>
              </a:rPr>
              <a:t>A motor vehicle fatality line chart reveals that the motor vehicle fatality rate continues to rise and has reached its peak (56,000 deaths per year) within sixty years after being introduced to the public. </a:t>
            </a:r>
          </a:p>
          <a:p>
            <a:r>
              <a:rPr lang="en-US" sz="1600" dirty="0">
                <a:latin typeface="Times New Roman" panose="02020603050405020304" pitchFamily="18" charset="0"/>
                <a:cs typeface="Times New Roman" panose="02020603050405020304" pitchFamily="18" charset="0"/>
              </a:rPr>
              <a:t>In recent years, the average fatality is nearly 45,000 car-related deaths per year, which is astronomy high compared to 56 deaths involving airplane crashes.</a:t>
            </a:r>
          </a:p>
          <a:p>
            <a:r>
              <a:rPr lang="en-US" sz="1600" dirty="0">
                <a:latin typeface="Times New Roman" panose="02020603050405020304" pitchFamily="18" charset="0"/>
                <a:cs typeface="Times New Roman" panose="02020603050405020304" pitchFamily="18" charset="0"/>
              </a:rPr>
              <a:t>The stacked bar chart of motor vehicle and airplane fatalities patently highlights the danger of using motor vehicles as a means of transportation.</a:t>
            </a:r>
          </a:p>
        </p:txBody>
      </p:sp>
      <p:pic>
        <p:nvPicPr>
          <p:cNvPr id="7" name="Content Placeholder 6" descr="Chart, bar chart&#10;&#10;Description automatically generated">
            <a:extLst>
              <a:ext uri="{FF2B5EF4-FFF2-40B4-BE49-F238E27FC236}">
                <a16:creationId xmlns:a16="http://schemas.microsoft.com/office/drawing/2014/main" id="{12E08B92-A8D6-A4C9-5DC6-F6672A87007B}"/>
              </a:ext>
            </a:extLst>
          </p:cNvPr>
          <p:cNvPicPr>
            <a:picLocks noChangeAspect="1"/>
          </p:cNvPicPr>
          <p:nvPr/>
        </p:nvPicPr>
        <p:blipFill>
          <a:blip r:embed="rId2"/>
          <a:stretch>
            <a:fillRect/>
          </a:stretch>
        </p:blipFill>
        <p:spPr>
          <a:xfrm>
            <a:off x="5691600" y="3339094"/>
            <a:ext cx="4914900" cy="2747381"/>
          </a:xfrm>
          <a:prstGeom prst="rect">
            <a:avLst/>
          </a:prstGeom>
        </p:spPr>
      </p:pic>
      <p:pic>
        <p:nvPicPr>
          <p:cNvPr id="5" name="Content Placeholder 4" descr="Chart, line chart&#10;&#10;Description automatically generated">
            <a:extLst>
              <a:ext uri="{FF2B5EF4-FFF2-40B4-BE49-F238E27FC236}">
                <a16:creationId xmlns:a16="http://schemas.microsoft.com/office/drawing/2014/main" id="{D492E03C-2644-3659-C465-E8B624387BD7}"/>
              </a:ext>
            </a:extLst>
          </p:cNvPr>
          <p:cNvPicPr>
            <a:picLocks noChangeAspect="1"/>
          </p:cNvPicPr>
          <p:nvPr/>
        </p:nvPicPr>
        <p:blipFill>
          <a:blip r:embed="rId3"/>
          <a:stretch>
            <a:fillRect/>
          </a:stretch>
        </p:blipFill>
        <p:spPr>
          <a:xfrm>
            <a:off x="5977627" y="566928"/>
            <a:ext cx="4321565" cy="2437854"/>
          </a:xfrm>
          <a:prstGeom prst="rect">
            <a:avLst/>
          </a:prstGeom>
        </p:spPr>
      </p:pic>
    </p:spTree>
    <p:extLst>
      <p:ext uri="{BB962C8B-B14F-4D97-AF65-F5344CB8AC3E}">
        <p14:creationId xmlns:p14="http://schemas.microsoft.com/office/powerpoint/2010/main" val="3450424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65153"/>
            <a:ext cx="5106593"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3788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C127D4-C4AB-1E11-3B14-4DC48C34FBE4}"/>
              </a:ext>
            </a:extLst>
          </p:cNvPr>
          <p:cNvSpPr>
            <a:spLocks noGrp="1"/>
          </p:cNvSpPr>
          <p:nvPr>
            <p:ph type="title"/>
          </p:nvPr>
        </p:nvSpPr>
        <p:spPr>
          <a:xfrm>
            <a:off x="5763820" y="455362"/>
            <a:ext cx="5310579" cy="1550419"/>
          </a:xfrm>
        </p:spPr>
        <p:txBody>
          <a:bodyPr>
            <a:normAutofit/>
          </a:bodyPr>
          <a:lstStyle/>
          <a:p>
            <a:r>
              <a:rPr lang="en-US" sz="3600" dirty="0"/>
              <a:t>Benefit &amp; Impact  of Commercial Aviation</a:t>
            </a:r>
          </a:p>
        </p:txBody>
      </p:sp>
      <p:sp>
        <p:nvSpPr>
          <p:cNvPr id="24" name="Content Placeholder 23">
            <a:extLst>
              <a:ext uri="{FF2B5EF4-FFF2-40B4-BE49-F238E27FC236}">
                <a16:creationId xmlns:a16="http://schemas.microsoft.com/office/drawing/2014/main" id="{C1F918D6-1138-80AA-2ED2-CED9EF2B75AC}"/>
              </a:ext>
            </a:extLst>
          </p:cNvPr>
          <p:cNvSpPr>
            <a:spLocks noGrp="1"/>
          </p:cNvSpPr>
          <p:nvPr>
            <p:ph idx="1"/>
          </p:nvPr>
        </p:nvSpPr>
        <p:spPr>
          <a:xfrm>
            <a:off x="5763820" y="1748500"/>
            <a:ext cx="5310579" cy="4512600"/>
          </a:xfrm>
        </p:spPr>
        <p:txBody>
          <a:bodyPr>
            <a:noAutofit/>
          </a:bodyPr>
          <a:lstStyle/>
          <a:p>
            <a:r>
              <a:rPr lang="en-US" sz="1600" dirty="0">
                <a:effectLst/>
                <a:latin typeface="Times New Roman" panose="02020603050405020304" pitchFamily="18" charset="0"/>
                <a:ea typeface="Calibri" panose="020F0502020204030204" pitchFamily="34" charset="0"/>
              </a:rPr>
              <a:t>The line chart in the top right shows that in two decades, the base airfare increased by only 8% after adjusting for inflation; meanwhile, the “All-in” fare, which includes round-trip fare plus the baggage, has decreased by approximately 48%. </a:t>
            </a:r>
          </a:p>
          <a:p>
            <a:r>
              <a:rPr lang="en-US" sz="1600" dirty="0">
                <a:effectLst/>
                <a:latin typeface="Times New Roman" panose="02020603050405020304" pitchFamily="18" charset="0"/>
                <a:ea typeface="Calibri" panose="020F0502020204030204" pitchFamily="34" charset="0"/>
              </a:rPr>
              <a:t>Since commercial airplanes have become safe and accessible, more travelers frequently use airplanes as a means of transportation, as shown in the bottom left chart. </a:t>
            </a:r>
          </a:p>
          <a:p>
            <a:r>
              <a:rPr lang="en-US" sz="1600" dirty="0">
                <a:latin typeface="Times New Roman" panose="02020603050405020304" pitchFamily="18" charset="0"/>
              </a:rPr>
              <a:t>The increasing in popularity has helped commercial aviation industry to account for 5percent of U.S. GDP, which is the equivalent of $1.25 trillion in 2022. Additionally, the industry provides nearly 8.7 million jobs.</a:t>
            </a:r>
          </a:p>
          <a:p>
            <a:r>
              <a:rPr lang="en-US" sz="1600" dirty="0">
                <a:latin typeface="Times New Roman" panose="02020603050405020304" pitchFamily="18" charset="0"/>
              </a:rPr>
              <a:t>The other benefits includes promote of tourism, living standards improvement, poverty, and business growth. </a:t>
            </a:r>
            <a:endParaRPr lang="en-US" sz="1600" dirty="0"/>
          </a:p>
        </p:txBody>
      </p:sp>
      <p:pic>
        <p:nvPicPr>
          <p:cNvPr id="4" name="Content Placeholder 3" descr="Chart, line chart&#10;&#10;Description automatically generated">
            <a:extLst>
              <a:ext uri="{FF2B5EF4-FFF2-40B4-BE49-F238E27FC236}">
                <a16:creationId xmlns:a16="http://schemas.microsoft.com/office/drawing/2014/main" id="{72C89331-5F60-A1EC-1B8F-6A5C7AA59009}"/>
              </a:ext>
            </a:extLst>
          </p:cNvPr>
          <p:cNvPicPr>
            <a:picLocks noChangeAspect="1"/>
          </p:cNvPicPr>
          <p:nvPr/>
        </p:nvPicPr>
        <p:blipFill>
          <a:blip r:embed="rId2"/>
          <a:stretch>
            <a:fillRect/>
          </a:stretch>
        </p:blipFill>
        <p:spPr>
          <a:xfrm>
            <a:off x="662585" y="1425528"/>
            <a:ext cx="3217333" cy="1825836"/>
          </a:xfrm>
          <a:prstGeom prst="rect">
            <a:avLst/>
          </a:prstGeom>
        </p:spPr>
      </p:pic>
      <p:pic>
        <p:nvPicPr>
          <p:cNvPr id="5" name="Picture 4">
            <a:extLst>
              <a:ext uri="{FF2B5EF4-FFF2-40B4-BE49-F238E27FC236}">
                <a16:creationId xmlns:a16="http://schemas.microsoft.com/office/drawing/2014/main" id="{639A6A7E-41B3-248E-306F-075099D778CA}"/>
              </a:ext>
            </a:extLst>
          </p:cNvPr>
          <p:cNvPicPr>
            <a:picLocks noChangeAspect="1"/>
          </p:cNvPicPr>
          <p:nvPr/>
        </p:nvPicPr>
        <p:blipFill>
          <a:blip r:embed="rId3"/>
          <a:stretch>
            <a:fillRect/>
          </a:stretch>
        </p:blipFill>
        <p:spPr>
          <a:xfrm>
            <a:off x="254927" y="3711576"/>
            <a:ext cx="4028031" cy="2335843"/>
          </a:xfrm>
          <a:prstGeom prst="rect">
            <a:avLst/>
          </a:prstGeom>
        </p:spPr>
      </p:pic>
    </p:spTree>
    <p:extLst>
      <p:ext uri="{BB962C8B-B14F-4D97-AF65-F5344CB8AC3E}">
        <p14:creationId xmlns:p14="http://schemas.microsoft.com/office/powerpoint/2010/main" val="1966154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7" name="Rectangle 1030">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Rectangle 1032">
            <a:extLst>
              <a:ext uri="{FF2B5EF4-FFF2-40B4-BE49-F238E27FC236}">
                <a16:creationId xmlns:a16="http://schemas.microsoft.com/office/drawing/2014/main" id="{6DA97320-228E-48F3-BCFA-423F983C8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8144" y="566928"/>
            <a:ext cx="1133856" cy="6291072"/>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39" name="Rectangle 1034">
            <a:extLst>
              <a:ext uri="{FF2B5EF4-FFF2-40B4-BE49-F238E27FC236}">
                <a16:creationId xmlns:a16="http://schemas.microsoft.com/office/drawing/2014/main" id="{2C9F0975-851A-4FEC-B19A-6EC12C0D5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5072" y="1"/>
            <a:ext cx="566928"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79229474-D42F-AC14-30C3-C2D04B657279}"/>
              </a:ext>
            </a:extLst>
          </p:cNvPr>
          <p:cNvSpPr>
            <a:spLocks noGrp="1"/>
          </p:cNvSpPr>
          <p:nvPr>
            <p:ph type="title"/>
          </p:nvPr>
        </p:nvSpPr>
        <p:spPr>
          <a:xfrm>
            <a:off x="758952" y="455613"/>
            <a:ext cx="4767031" cy="1549400"/>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97AE18C0-3BAD-F7B1-53B5-16F591FD7933}"/>
              </a:ext>
            </a:extLst>
          </p:cNvPr>
          <p:cNvSpPr>
            <a:spLocks noGrp="1"/>
          </p:cNvSpPr>
          <p:nvPr>
            <p:ph idx="1"/>
          </p:nvPr>
        </p:nvSpPr>
        <p:spPr>
          <a:xfrm>
            <a:off x="758952" y="2160588"/>
            <a:ext cx="4767031" cy="3925887"/>
          </a:xfrm>
        </p:spPr>
        <p:txBody>
          <a:bodyPr>
            <a:normAutofit/>
          </a:bodyPr>
          <a:lstStyle/>
          <a:p>
            <a:pPr>
              <a:lnSpc>
                <a:spcPct val="100000"/>
              </a:lnSpc>
            </a:pPr>
            <a:r>
              <a:rPr lang="en-US" sz="1400">
                <a:latin typeface="Times New Roman" panose="02020603050405020304" pitchFamily="18" charset="0"/>
                <a:cs typeface="Times New Roman" panose="02020603050405020304" pitchFamily="18" charset="0"/>
              </a:rPr>
              <a:t>As a result of recent airplane crash, the news &amp; media outlet questioned the safety of the airplane by promoting statistics and stating the danger of traveling via air.</a:t>
            </a:r>
          </a:p>
          <a:p>
            <a:pPr>
              <a:lnSpc>
                <a:spcPct val="100000"/>
              </a:lnSpc>
            </a:pPr>
            <a:r>
              <a:rPr lang="en-US" sz="1400">
                <a:latin typeface="Times New Roman" panose="02020603050405020304" pitchFamily="18" charset="0"/>
                <a:cs typeface="Times New Roman" panose="02020603050405020304" pitchFamily="18" charset="0"/>
              </a:rPr>
              <a:t>However, the number of fatalities by Delta Airlines and other airlines in developed nations has significantly decreased as the industry has adopted advanced technologies and implemented rules and regulations to enhance guests' safety. </a:t>
            </a:r>
          </a:p>
          <a:p>
            <a:pPr>
              <a:lnSpc>
                <a:spcPct val="100000"/>
              </a:lnSpc>
            </a:pPr>
            <a:r>
              <a:rPr lang="en-US" sz="1400">
                <a:latin typeface="Times New Roman" panose="02020603050405020304" pitchFamily="18" charset="0"/>
                <a:cs typeface="Times New Roman" panose="02020603050405020304" pitchFamily="18" charset="0"/>
              </a:rPr>
              <a:t>By comparison, traveling by motor vehicle is far more dangerous than airplanes and has accounted for, on average, approximately 45,000 fatalities per year.</a:t>
            </a:r>
          </a:p>
          <a:p>
            <a:pPr>
              <a:lnSpc>
                <a:spcPct val="100000"/>
              </a:lnSpc>
            </a:pPr>
            <a:r>
              <a:rPr lang="en-US" sz="1400">
                <a:latin typeface="Times New Roman" panose="02020603050405020304" pitchFamily="18" charset="0"/>
                <a:cs typeface="Times New Roman" panose="02020603050405020304" pitchFamily="18" charset="0"/>
              </a:rPr>
              <a:t>The commercial aviation industry significantly contributes to social and economical benefits. Several benefits includes promotes economical growth, t</a:t>
            </a:r>
            <a:r>
              <a:rPr lang="en-US" sz="1400">
                <a:latin typeface="Times New Roman" panose="02020603050405020304" pitchFamily="18" charset="0"/>
              </a:rPr>
              <a:t>ourism, poverty, etc. </a:t>
            </a:r>
            <a:endParaRPr lang="en-US" sz="1400">
              <a:latin typeface="Times New Roman" panose="02020603050405020304" pitchFamily="18" charset="0"/>
              <a:cs typeface="Times New Roman" panose="02020603050405020304" pitchFamily="18" charset="0"/>
            </a:endParaRPr>
          </a:p>
        </p:txBody>
      </p:sp>
      <p:pic>
        <p:nvPicPr>
          <p:cNvPr id="1026" name="Picture 2" descr="Delta Is Adding New Routes Around the World — Here's Where They're Flying">
            <a:extLst>
              <a:ext uri="{FF2B5EF4-FFF2-40B4-BE49-F238E27FC236}">
                <a16:creationId xmlns:a16="http://schemas.microsoft.com/office/drawing/2014/main" id="{044DCE20-671E-1E2C-2235-92F3EBDC035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76054" y="1937385"/>
            <a:ext cx="4245788" cy="2825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870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F7FCE-3583-CB6D-D190-C4E1FBEF5973}"/>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7FF2BD43-8C37-A04C-D783-94976CAAF3BB}"/>
              </a:ext>
            </a:extLst>
          </p:cNvPr>
          <p:cNvSpPr>
            <a:spLocks noGrp="1"/>
          </p:cNvSpPr>
          <p:nvPr>
            <p:ph idx="1"/>
          </p:nvPr>
        </p:nvSpPr>
        <p:spPr/>
        <p:txBody>
          <a:bodyPr/>
          <a:lstStyle/>
          <a:p>
            <a:r>
              <a:rPr lang="en-US" dirty="0"/>
              <a:t>Impact | </a:t>
            </a:r>
            <a:r>
              <a:rPr lang="en-US" i="1" dirty="0"/>
              <a:t>Airlines for America</a:t>
            </a:r>
            <a:r>
              <a:rPr lang="en-US" dirty="0"/>
              <a:t>. </a:t>
            </a:r>
            <a:r>
              <a:rPr lang="en-US" dirty="0">
                <a:hlinkClick r:id="rId2"/>
              </a:rPr>
              <a:t>https://www.airlines.org/impact/</a:t>
            </a:r>
            <a:endParaRPr lang="en-US" dirty="0"/>
          </a:p>
          <a:p>
            <a:r>
              <a:rPr lang="en-US" i="1" dirty="0"/>
              <a:t>Social and Economic Benefits of Aviation</a:t>
            </a:r>
            <a:r>
              <a:rPr lang="en-US" dirty="0"/>
              <a:t>, </a:t>
            </a:r>
            <a:r>
              <a:rPr lang="en-US" dirty="0">
                <a:hlinkClick r:id="rId3"/>
              </a:rPr>
              <a:t>https://www.atag.org/our-activities/social-and-economic-benefits-of-aviation.html</a:t>
            </a:r>
            <a:endParaRPr lang="en-US" dirty="0"/>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4048339128"/>
      </p:ext>
    </p:extLst>
  </p:cSld>
  <p:clrMapOvr>
    <a:masterClrMapping/>
  </p:clrMapOvr>
</p:sld>
</file>

<file path=ppt/theme/theme1.xml><?xml version="1.0" encoding="utf-8"?>
<a:theme xmlns:a="http://schemas.openxmlformats.org/drawingml/2006/main" name="InterweaveVTI">
  <a:themeElements>
    <a:clrScheme name="Interweave-R1">
      <a:dk1>
        <a:srgbClr val="000000"/>
      </a:dk1>
      <a:lt1>
        <a:srgbClr val="FFFFFF"/>
      </a:lt1>
      <a:dk2>
        <a:srgbClr val="292C2D"/>
      </a:dk2>
      <a:lt2>
        <a:srgbClr val="DDDEDD"/>
      </a:lt2>
      <a:accent1>
        <a:srgbClr val="0BA5E8"/>
      </a:accent1>
      <a:accent2>
        <a:srgbClr val="5066E1"/>
      </a:accent2>
      <a:accent3>
        <a:srgbClr val="894EC0"/>
      </a:accent3>
      <a:accent4>
        <a:srgbClr val="E54196"/>
      </a:accent4>
      <a:accent5>
        <a:srgbClr val="BE4449"/>
      </a:accent5>
      <a:accent6>
        <a:srgbClr val="F55822"/>
      </a:accent6>
      <a:hlink>
        <a:srgbClr val="C22DD8"/>
      </a:hlink>
      <a:folHlink>
        <a:srgbClr val="737F82"/>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otalTime>2517</TotalTime>
  <Words>758</Words>
  <Application>Microsoft Macintosh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Neue Haas Grotesk Text Pro</vt:lpstr>
      <vt:lpstr>Times New Roman</vt:lpstr>
      <vt:lpstr>InterweaveVTI</vt:lpstr>
      <vt:lpstr>Are Airplanes Safe?</vt:lpstr>
      <vt:lpstr>What is the issue here?</vt:lpstr>
      <vt:lpstr>Is it Really True?</vt:lpstr>
      <vt:lpstr>Then Where Do They Occur the Most?</vt:lpstr>
      <vt:lpstr>Let’s Look at Motor Vehicles </vt:lpstr>
      <vt:lpstr>Benefit &amp; Impact  of Commercial Aviation</vt:lpstr>
      <vt:lpstr>Conclusion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 Airplanes Safe?</dc:title>
  <dc:creator>Mithil Patel</dc:creator>
  <cp:lastModifiedBy>Mithil Patel</cp:lastModifiedBy>
  <cp:revision>12</cp:revision>
  <dcterms:created xsi:type="dcterms:W3CDTF">2023-01-22T15:58:39Z</dcterms:created>
  <dcterms:modified xsi:type="dcterms:W3CDTF">2023-01-27T21:14:10Z</dcterms:modified>
</cp:coreProperties>
</file>