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25"/>
  </p:notesMasterIdLst>
  <p:handoutMasterIdLst>
    <p:handoutMasterId r:id="rId26"/>
  </p:handoutMasterIdLst>
  <p:sldIdLst>
    <p:sldId id="258" r:id="rId2"/>
    <p:sldId id="270" r:id="rId3"/>
    <p:sldId id="280" r:id="rId4"/>
    <p:sldId id="279" r:id="rId5"/>
    <p:sldId id="286" r:id="rId6"/>
    <p:sldId id="281" r:id="rId7"/>
    <p:sldId id="287" r:id="rId8"/>
    <p:sldId id="282" r:id="rId9"/>
    <p:sldId id="288" r:id="rId10"/>
    <p:sldId id="283" r:id="rId11"/>
    <p:sldId id="289" r:id="rId12"/>
    <p:sldId id="291" r:id="rId13"/>
    <p:sldId id="298" r:id="rId14"/>
    <p:sldId id="293" r:id="rId15"/>
    <p:sldId id="294" r:id="rId16"/>
    <p:sldId id="295" r:id="rId17"/>
    <p:sldId id="296" r:id="rId18"/>
    <p:sldId id="297" r:id="rId19"/>
    <p:sldId id="284" r:id="rId20"/>
    <p:sldId id="290" r:id="rId21"/>
    <p:sldId id="285" r:id="rId22"/>
    <p:sldId id="301" r:id="rId23"/>
    <p:sldId id="268" r:id="rId24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veWeb" initials="LiveWe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3B1E1D-276B-432B-54F1-3B7135CEFEF0}" v="7" dt="2022-08-03T10:56:47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5" autoAdjust="0"/>
    <p:restoredTop sz="94660"/>
  </p:normalViewPr>
  <p:slideViewPr>
    <p:cSldViewPr snapToGrid="0">
      <p:cViewPr>
        <p:scale>
          <a:sx n="70" d="100"/>
          <a:sy n="70" d="100"/>
        </p:scale>
        <p:origin x="-330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3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8-03T15:04:16.742" idx="1">
    <p:pos x="384" y="216"/>
    <p:text>https://public.tableau.com/app/profile/mithun6121/viz/Thesisresults_dashboard_v3/Dashboard1?publish=yes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0F582C89-8259-4EE2-9BAD-53A7D629EEFD}" type="datetimeFigureOut">
              <a:rPr lang="de-DE" altLang="de-DE"/>
              <a:pPr>
                <a:defRPr/>
              </a:pPr>
              <a:t>10.08.2022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FB666313-FE05-47D4-B042-CB5A4CD530E1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53341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5154550-3BA3-486F-A033-23E09E658F17}" type="datetimeFigureOut">
              <a:rPr lang="de-DE" altLang="de-DE"/>
              <a:pPr>
                <a:defRPr/>
              </a:pPr>
              <a:t>10.08.2022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3CD4A71-4280-472B-97D9-EE1665D4675E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42324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6181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institut-f%C3%BCr-maschinenelemente-und-systementwicklung-mse-der-rwth-aachen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4000" y="473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 err="1"/>
              <a:t>Titelmasterformat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4000" y="5230801"/>
            <a:ext cx="1148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 err="1"/>
              <a:t>Formatvorlage</a:t>
            </a:r>
            <a:r>
              <a:rPr lang="en-GB" noProof="0" dirty="0"/>
              <a:t> des </a:t>
            </a:r>
            <a:r>
              <a:rPr lang="en-GB" noProof="0" dirty="0" err="1"/>
              <a:t>Untertitelmasters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pic>
        <p:nvPicPr>
          <p:cNvPr id="7" name="Grafik 6" descr="rwth_cwd_chair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45216" y="6044400"/>
            <a:ext cx="3560038" cy="8136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9"/>
          <a:stretch/>
        </p:blipFill>
        <p:spPr>
          <a:xfrm>
            <a:off x="0" y="0"/>
            <a:ext cx="12192000" cy="450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4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73038" y="1036320"/>
            <a:ext cx="11484000" cy="38416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GB" noProof="0" dirty="0" err="1"/>
              <a:t>Textmasterformat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noProof="0" dirty="0" err="1"/>
              <a:t>Titelmasterformat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5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noProof="0" dirty="0" err="1"/>
              <a:t>Titelmasterformat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83117" y="1036321"/>
            <a:ext cx="11484000" cy="43997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noProof="0" dirty="0" err="1"/>
              <a:t>Textmasterformat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6834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4"/>
            <a:ext cx="11483975" cy="679538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GB" altLang="de-DE" sz="3200" b="1" noProof="0" dirty="0">
                <a:solidFill>
                  <a:schemeClr val="tx2"/>
                </a:solidFill>
              </a:rPr>
              <a:t>Thank you for your attention.</a:t>
            </a:r>
          </a:p>
        </p:txBody>
      </p:sp>
      <p:cxnSp>
        <p:nvCxnSpPr>
          <p:cNvPr id="5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4688530"/>
            <a:ext cx="11484000" cy="956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GB" noProof="0" dirty="0" err="1"/>
              <a:t>Textmasterformat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pic>
        <p:nvPicPr>
          <p:cNvPr id="6" name="Grafik 5" descr="rwth_cwd_chair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91869" y="6044400"/>
            <a:ext cx="3560038" cy="813600"/>
          </a:xfrm>
          <a:prstGeom prst="rect">
            <a:avLst/>
          </a:prstGeom>
        </p:spPr>
      </p:pic>
      <p:grpSp>
        <p:nvGrpSpPr>
          <p:cNvPr id="7" name="Gruppieren 6"/>
          <p:cNvGrpSpPr/>
          <p:nvPr userDrawn="1"/>
        </p:nvGrpSpPr>
        <p:grpSpPr>
          <a:xfrm>
            <a:off x="382588" y="3167152"/>
            <a:ext cx="1665438" cy="1368000"/>
            <a:chOff x="4208312" y="1899650"/>
            <a:chExt cx="1665438" cy="1368000"/>
          </a:xfrm>
        </p:grpSpPr>
        <p:sp>
          <p:nvSpPr>
            <p:cNvPr id="8" name="Textfeld 7"/>
            <p:cNvSpPr txBox="1"/>
            <p:nvPr/>
          </p:nvSpPr>
          <p:spPr>
            <a:xfrm>
              <a:off x="4209724" y="1899650"/>
              <a:ext cx="166402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0" indent="0" algn="l" defTabSz="215900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  <a:tabLst>
                  <a:tab pos="215900" algn="l"/>
                </a:tabLst>
              </a:pPr>
              <a:r>
                <a:rPr lang="de-DE" sz="1600" b="0" kern="1200" baseline="0" dirty="0">
                  <a:solidFill>
                    <a:schemeClr val="tx1"/>
                  </a:solidFill>
                  <a:ea typeface="ＭＳ Ｐゴシック" charset="0"/>
                  <a:cs typeface="Arial" panose="020B0604020202020204" pitchFamily="34" charset="0"/>
                </a:rPr>
                <a:t>Follow </a:t>
              </a:r>
              <a:r>
                <a:rPr lang="de-DE" sz="1600" b="0" kern="1200" baseline="0" dirty="0" err="1">
                  <a:solidFill>
                    <a:schemeClr val="tx1"/>
                  </a:solidFill>
                  <a:ea typeface="ＭＳ Ｐゴシック" charset="0"/>
                  <a:cs typeface="Arial" panose="020B0604020202020204" pitchFamily="34" charset="0"/>
                </a:rPr>
                <a:t>us</a:t>
              </a:r>
              <a:r>
                <a:rPr lang="de-DE" sz="1600" b="0" kern="1200" baseline="0" dirty="0">
                  <a:solidFill>
                    <a:schemeClr val="tx1"/>
                  </a:solidFill>
                  <a:ea typeface="ＭＳ Ｐゴシック" charset="0"/>
                  <a:cs typeface="Arial" panose="020B0604020202020204" pitchFamily="34" charset="0"/>
                </a:rPr>
                <a:t> on</a:t>
              </a:r>
              <a:r>
                <a:rPr lang="de-DE" sz="1600" b="0" kern="1200" dirty="0">
                  <a:solidFill>
                    <a:schemeClr val="tx1"/>
                  </a:solidFill>
                  <a:ea typeface="ＭＳ Ｐゴシック" charset="0"/>
                  <a:cs typeface="Arial" panose="020B0604020202020204" pitchFamily="34" charset="0"/>
                </a:rPr>
                <a:t> </a:t>
              </a:r>
              <a:r>
                <a:rPr lang="de-DE" sz="1600" dirty="0">
                  <a:ea typeface="ＭＳ Ｐゴシック" charset="0"/>
                  <a:cs typeface="Arial" panose="020B0604020202020204" pitchFamily="34" charset="0"/>
                </a:rPr>
                <a:t>  </a:t>
              </a:r>
              <a:r>
                <a:rPr lang="de-DE" sz="1600" b="0" kern="1200" baseline="0" dirty="0">
                  <a:solidFill>
                    <a:schemeClr val="tx1"/>
                  </a:solidFill>
                  <a:ea typeface="ＭＳ Ｐゴシック" charset="0"/>
                  <a:cs typeface="Arial" panose="020B0604020202020204" pitchFamily="34" charset="0"/>
                </a:rPr>
                <a:t> :</a:t>
              </a:r>
            </a:p>
          </p:txBody>
        </p:sp>
        <p:pic>
          <p:nvPicPr>
            <p:cNvPr id="10" name="Grafik 9">
              <a:hlinkClick r:id="rId3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312" y="2187650"/>
              <a:ext cx="1080000" cy="1080000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594" y="1949450"/>
              <a:ext cx="151506" cy="1515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20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_ohne QR-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GB" altLang="de-DE" sz="3200" b="1" noProof="0" dirty="0">
                <a:solidFill>
                  <a:schemeClr val="tx2"/>
                </a:solidFill>
              </a:rPr>
              <a:t>Thank you for your attention.</a:t>
            </a:r>
          </a:p>
        </p:txBody>
      </p:sp>
      <p:cxnSp>
        <p:nvCxnSpPr>
          <p:cNvPr id="5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GB" noProof="0" dirty="0" err="1"/>
              <a:t>Textmasterformat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pic>
        <p:nvPicPr>
          <p:cNvPr id="6" name="Grafik 5" descr="rwth_cwd_chair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91869" y="6044400"/>
            <a:ext cx="3560038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59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de-DE" sz="900" noProof="0" dirty="0" err="1">
                <a:solidFill>
                  <a:schemeClr val="tx2"/>
                </a:solidFill>
              </a:rPr>
              <a:t>Titel</a:t>
            </a:r>
            <a:r>
              <a:rPr lang="en-GB" altLang="de-DE" sz="900" noProof="0" dirty="0">
                <a:solidFill>
                  <a:schemeClr val="tx2"/>
                </a:solidFill>
              </a:rPr>
              <a:t> der </a:t>
            </a:r>
            <a:r>
              <a:rPr lang="en-GB" altLang="de-DE" sz="900" noProof="0" dirty="0" err="1">
                <a:solidFill>
                  <a:schemeClr val="tx2"/>
                </a:solidFill>
              </a:rPr>
              <a:t>Präsentation</a:t>
            </a:r>
            <a:endParaRPr lang="en-GB" altLang="de-DE" sz="900" noProof="0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en-GB" altLang="de-DE" sz="900" noProof="0" dirty="0">
                <a:solidFill>
                  <a:schemeClr val="tx2"/>
                </a:solidFill>
              </a:rPr>
              <a:t>Name des </a:t>
            </a:r>
            <a:r>
              <a:rPr lang="en-GB" altLang="de-DE" sz="900" noProof="0" dirty="0" err="1">
                <a:solidFill>
                  <a:schemeClr val="tx2"/>
                </a:solidFill>
              </a:rPr>
              <a:t>Vortragenden</a:t>
            </a:r>
            <a:endParaRPr lang="en-GB" altLang="de-DE" sz="900" noProof="0" dirty="0">
              <a:solidFill>
                <a:schemeClr val="tx2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60363" y="8143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F34E6FB-B156-46EC-8EE7-4AF5D06228E6}" type="slidenum">
              <a:rPr lang="en-GB" altLang="de-DE" sz="900" noProof="0" smtClean="0">
                <a:solidFill>
                  <a:schemeClr val="tx2"/>
                </a:solidFill>
              </a:rPr>
              <a:pPr eaLnBrk="1" hangingPunct="1"/>
              <a:t>‹#›</a:t>
            </a:fld>
            <a:endParaRPr lang="en-GB" altLang="de-DE" sz="900" noProof="0" dirty="0">
              <a:solidFill>
                <a:schemeClr val="tx2"/>
              </a:solidFill>
            </a:endParaRPr>
          </a:p>
        </p:txBody>
      </p:sp>
      <p:pic>
        <p:nvPicPr>
          <p:cNvPr id="10" name="Grafik 9" descr="rwth_cwd_chair_rgb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89075" y="6044400"/>
            <a:ext cx="3560038" cy="81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7" r:id="rId2"/>
    <p:sldLayoutId id="2147483858" r:id="rId3"/>
    <p:sldLayoutId id="2147483867" r:id="rId4"/>
    <p:sldLayoutId id="2147483868" r:id="rId5"/>
    <p:sldLayoutId id="2147483869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23.png"/><Relationship Id="rId3" Type="http://schemas.openxmlformats.org/officeDocument/2006/relationships/slide" Target="slide18.xml"/><Relationship Id="rId7" Type="http://schemas.openxmlformats.org/officeDocument/2006/relationships/slide" Target="slide15.xml"/><Relationship Id="rId12" Type="http://schemas.openxmlformats.org/officeDocument/2006/relationships/image" Target="../media/image22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image" Target="../media/image21.png"/><Relationship Id="rId5" Type="http://schemas.openxmlformats.org/officeDocument/2006/relationships/slide" Target="slide14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slide" Target="slide13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30.png"/><Relationship Id="rId3" Type="http://schemas.openxmlformats.org/officeDocument/2006/relationships/slide" Target="slide18.xml"/><Relationship Id="rId7" Type="http://schemas.openxmlformats.org/officeDocument/2006/relationships/slide" Target="slide15.xml"/><Relationship Id="rId12" Type="http://schemas.openxmlformats.org/officeDocument/2006/relationships/image" Target="../media/image29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image" Target="../media/image28.png"/><Relationship Id="rId5" Type="http://schemas.openxmlformats.org/officeDocument/2006/relationships/slide" Target="slide14.xml"/><Relationship Id="rId10" Type="http://schemas.openxmlformats.org/officeDocument/2006/relationships/image" Target="../media/image27.png"/><Relationship Id="rId4" Type="http://schemas.openxmlformats.org/officeDocument/2006/relationships/slide" Target="slide13.xml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8.xml"/><Relationship Id="rId7" Type="http://schemas.openxmlformats.org/officeDocument/2006/relationships/slide" Target="slide15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image" Target="../media/image34.png"/><Relationship Id="rId5" Type="http://schemas.openxmlformats.org/officeDocument/2006/relationships/slide" Target="slide14.xml"/><Relationship Id="rId10" Type="http://schemas.openxmlformats.org/officeDocument/2006/relationships/image" Target="../media/image33.png"/><Relationship Id="rId4" Type="http://schemas.openxmlformats.org/officeDocument/2006/relationships/slide" Target="slide13.xml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8.xml"/><Relationship Id="rId7" Type="http://schemas.openxmlformats.org/officeDocument/2006/relationships/slide" Target="slide15.xml"/><Relationship Id="rId12" Type="http://schemas.openxmlformats.org/officeDocument/2006/relationships/image" Target="../media/image38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image" Target="../media/image37.png"/><Relationship Id="rId5" Type="http://schemas.openxmlformats.org/officeDocument/2006/relationships/slide" Target="slide14.xml"/><Relationship Id="rId10" Type="http://schemas.openxmlformats.org/officeDocument/2006/relationships/image" Target="../media/image36.png"/><Relationship Id="rId4" Type="http://schemas.openxmlformats.org/officeDocument/2006/relationships/slide" Target="slide13.xml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43.png"/><Relationship Id="rId3" Type="http://schemas.openxmlformats.org/officeDocument/2006/relationships/slide" Target="slide18.xml"/><Relationship Id="rId7" Type="http://schemas.openxmlformats.org/officeDocument/2006/relationships/slide" Target="slide15.xml"/><Relationship Id="rId12" Type="http://schemas.openxmlformats.org/officeDocument/2006/relationships/image" Target="../media/image42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image" Target="../media/image41.png"/><Relationship Id="rId5" Type="http://schemas.openxmlformats.org/officeDocument/2006/relationships/slide" Target="slide14.xml"/><Relationship Id="rId10" Type="http://schemas.openxmlformats.org/officeDocument/2006/relationships/image" Target="../media/image40.png"/><Relationship Id="rId4" Type="http://schemas.openxmlformats.org/officeDocument/2006/relationships/slide" Target="slide13.xml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8.xml"/><Relationship Id="rId7" Type="http://schemas.openxmlformats.org/officeDocument/2006/relationships/slide" Target="slide15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image" Target="../media/image46.png"/><Relationship Id="rId5" Type="http://schemas.openxmlformats.org/officeDocument/2006/relationships/slide" Target="slide14.xml"/><Relationship Id="rId10" Type="http://schemas.openxmlformats.org/officeDocument/2006/relationships/image" Target="../media/image45.png"/><Relationship Id="rId4" Type="http://schemas.openxmlformats.org/officeDocument/2006/relationships/slide" Target="slide13.xml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slide" Target="slide18.xml"/><Relationship Id="rId21" Type="http://schemas.openxmlformats.org/officeDocument/2006/relationships/image" Target="../media/image58.png"/><Relationship Id="rId7" Type="http://schemas.openxmlformats.org/officeDocument/2006/relationships/slide" Target="slide15.xml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slide" Target="slide17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slide" Target="slide14.xml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slide" Target="slide13.xml"/><Relationship Id="rId9" Type="http://schemas.openxmlformats.org/officeDocument/2006/relationships/slide" Target="slide2.xml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3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8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s://public.tableau.com/views/Thesisresults_dashboard_v3/Dashboard1?:language=en-US&amp;publish=yes&amp;:display_count=n&amp;:origin=viz_share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384175" y="4737100"/>
            <a:ext cx="1148397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de-DE" sz="2000" dirty="0" smtClean="0">
                <a:ea typeface="ＭＳ Ｐゴシック" panose="020B0600070205080204" pitchFamily="34" charset="-128"/>
              </a:rPr>
              <a:t>Analysis of Regression Models for estimating the main bearing loads of wind turbines</a:t>
            </a:r>
            <a:endParaRPr lang="en-GB" altLang="de-DE" sz="2000" dirty="0">
              <a:ea typeface="ＭＳ Ｐゴシック" panose="020B0600070205080204" pitchFamily="34" charset="-128"/>
            </a:endParaRPr>
          </a:p>
        </p:txBody>
      </p:sp>
      <p:sp>
        <p:nvSpPr>
          <p:cNvPr id="1229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384175" y="5230813"/>
            <a:ext cx="11483975" cy="81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de-DE" dirty="0" smtClean="0"/>
              <a:t>Master Thesis</a:t>
            </a:r>
            <a:endParaRPr lang="en-GB" altLang="de-DE" dirty="0"/>
          </a:p>
          <a:p>
            <a:r>
              <a:rPr lang="en-GB" altLang="de-DE" dirty="0" err="1" smtClean="0"/>
              <a:t>Mithun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Nagesh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Shet</a:t>
            </a:r>
            <a:endParaRPr lang="en-GB" altLang="de-DE" dirty="0"/>
          </a:p>
          <a:p>
            <a:r>
              <a:rPr lang="en-GB" altLang="de-DE" dirty="0" smtClean="0"/>
              <a:t>Aachen, 12.08.2022</a:t>
            </a:r>
            <a:endParaRPr lang="en-GB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427" y="3082587"/>
            <a:ext cx="11484000" cy="543600"/>
          </a:xfrm>
        </p:spPr>
        <p:txBody>
          <a:bodyPr/>
          <a:lstStyle/>
          <a:p>
            <a:r>
              <a:rPr lang="en-US" sz="3600" dirty="0"/>
              <a:t>METHODOLOGY</a:t>
            </a:r>
            <a:endParaRPr lang="en-GB" sz="3600" dirty="0"/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9D39BD45-058C-4743-B06B-721DE703A2F4}"/>
              </a:ext>
            </a:extLst>
          </p:cNvPr>
          <p:cNvSpPr txBox="1"/>
          <p:nvPr/>
        </p:nvSpPr>
        <p:spPr>
          <a:xfrm>
            <a:off x="1117105" y="6185458"/>
            <a:ext cx="4499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00539F"/>
                </a:solidFill>
              </a:rPr>
              <a:t>Analysis of Regression Models for estimating the main bearing loads of wind turbine </a:t>
            </a:r>
            <a:endParaRPr lang="de-DE" sz="900" dirty="0">
              <a:solidFill>
                <a:srgbClr val="00539F"/>
              </a:solidFill>
            </a:endParaRPr>
          </a:p>
          <a:p>
            <a:r>
              <a:rPr lang="de-DE" sz="900" dirty="0" smtClean="0">
                <a:solidFill>
                  <a:srgbClr val="00539F"/>
                </a:solidFill>
              </a:rPr>
              <a:t>Mithun Nagesh Shet</a:t>
            </a:r>
            <a:endParaRPr lang="de-DE" sz="900" dirty="0">
              <a:solidFill>
                <a:srgbClr val="0053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439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4962" y="1201002"/>
            <a:ext cx="11273081" cy="4080682"/>
            <a:chOff x="1" y="-2"/>
            <a:chExt cx="6848236" cy="2703832"/>
          </a:xfrm>
        </p:grpSpPr>
        <p:grpSp>
          <p:nvGrpSpPr>
            <p:cNvPr id="5" name="Group 4"/>
            <p:cNvGrpSpPr/>
            <p:nvPr/>
          </p:nvGrpSpPr>
          <p:grpSpPr>
            <a:xfrm>
              <a:off x="1" y="-2"/>
              <a:ext cx="6848236" cy="2703832"/>
              <a:chOff x="-292860" y="85722"/>
              <a:chExt cx="7062499" cy="2706933"/>
            </a:xfrm>
          </p:grpSpPr>
          <p:sp>
            <p:nvSpPr>
              <p:cNvPr id="7" name="Text Box 346"/>
              <p:cNvSpPr txBox="1"/>
              <p:nvPr/>
            </p:nvSpPr>
            <p:spPr>
              <a:xfrm>
                <a:off x="610260" y="1865512"/>
                <a:ext cx="988631" cy="5429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1400" b="1" dirty="0">
                    <a:effectLst/>
                    <a:latin typeface="Arial"/>
                    <a:ea typeface="Times New Roman"/>
                    <a:cs typeface="Times New Roman"/>
                  </a:rPr>
                  <a:t>Load-time series input</a:t>
                </a:r>
                <a:endParaRPr lang="en-GB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-292860" y="85722"/>
                <a:ext cx="7062499" cy="2524511"/>
                <a:chOff x="-292860" y="85722"/>
                <a:chExt cx="7062499" cy="2524511"/>
              </a:xfrm>
            </p:grpSpPr>
            <p:sp>
              <p:nvSpPr>
                <p:cNvPr id="11" name="Text Box 345"/>
                <p:cNvSpPr txBox="1"/>
                <p:nvPr/>
              </p:nvSpPr>
              <p:spPr>
                <a:xfrm>
                  <a:off x="2061988" y="1282586"/>
                  <a:ext cx="1209625" cy="54292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1400" b="1" dirty="0">
                      <a:effectLst/>
                      <a:latin typeface="Arial"/>
                      <a:ea typeface="Times New Roman"/>
                      <a:cs typeface="Times New Roman"/>
                    </a:rPr>
                    <a:t>Moderate Turbulence data </a:t>
                  </a:r>
                  <a:endParaRPr lang="en-GB" sz="2000" dirty="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-292860" y="85722"/>
                  <a:ext cx="7062499" cy="2404259"/>
                  <a:chOff x="-292860" y="85722"/>
                  <a:chExt cx="7062499" cy="2404259"/>
                </a:xfrm>
              </p:grpSpPr>
              <p:sp>
                <p:nvSpPr>
                  <p:cNvPr id="14" name="Text Box 343"/>
                  <p:cNvSpPr txBox="1"/>
                  <p:nvPr/>
                </p:nvSpPr>
                <p:spPr>
                  <a:xfrm>
                    <a:off x="1562100" y="638175"/>
                    <a:ext cx="542925" cy="54292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3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</a:pPr>
                    <a:r>
                      <a:rPr lang="en-US" sz="1100" b="1">
                        <a:effectLst/>
                        <a:latin typeface="Arial"/>
                        <a:ea typeface="Times New Roman"/>
                        <a:cs typeface="Times New Roman"/>
                      </a:rPr>
                      <a:t>Test Data</a:t>
                    </a:r>
                    <a:endParaRPr lang="en-GB" sz="1100">
                      <a:effectLst/>
                      <a:latin typeface="Arial"/>
                      <a:ea typeface="Times New Roman"/>
                      <a:cs typeface="Times New Roman"/>
                    </a:endParaRPr>
                  </a:p>
                </p:txBody>
              </p: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-292860" y="85722"/>
                    <a:ext cx="7062499" cy="2404259"/>
                    <a:chOff x="-292860" y="85722"/>
                    <a:chExt cx="7062499" cy="2404259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-292860" y="543998"/>
                      <a:ext cx="7062499" cy="1945983"/>
                      <a:chOff x="-292860" y="543998"/>
                      <a:chExt cx="7062499" cy="1945983"/>
                    </a:xfrm>
                  </p:grpSpPr>
                  <p:sp>
                    <p:nvSpPr>
                      <p:cNvPr id="24" name="Rounded Rectangle 23"/>
                      <p:cNvSpPr/>
                      <p:nvPr/>
                    </p:nvSpPr>
                    <p:spPr>
                      <a:xfrm>
                        <a:off x="1628353" y="561340"/>
                        <a:ext cx="1171575" cy="7239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30000"/>
                          </a:lnSpc>
                          <a:spcBef>
                            <a:spcPts val="600"/>
                          </a:spcBef>
                          <a:spcAft>
                            <a:spcPts val="0"/>
                          </a:spcAft>
                        </a:pPr>
                        <a:r>
                          <a:rPr lang="en-US" sz="2000" b="1" dirty="0">
                            <a:solidFill>
                              <a:srgbClr val="365F91"/>
                            </a:solidFill>
                            <a:effectLst/>
                            <a:latin typeface="Arial"/>
                            <a:ea typeface="Times New Roman"/>
                            <a:cs typeface="Times New Roman"/>
                          </a:rPr>
                          <a:t>Test Data</a:t>
                        </a:r>
                        <a:endParaRPr lang="en-GB" sz="2000" dirty="0">
                          <a:effectLst/>
                          <a:latin typeface="Arial"/>
                          <a:ea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25" name="Rounded Rectangle 24">
                        <a:hlinkClick r:id="rId2" action="ppaction://hlinksldjump"/>
                      </p:cNvPr>
                      <p:cNvSpPr/>
                      <p:nvPr/>
                    </p:nvSpPr>
                    <p:spPr>
                      <a:xfrm>
                        <a:off x="3889863" y="561341"/>
                        <a:ext cx="1104831" cy="723900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30000"/>
                          </a:lnSpc>
                          <a:spcBef>
                            <a:spcPts val="600"/>
                          </a:spcBef>
                          <a:spcAft>
                            <a:spcPts val="0"/>
                          </a:spcAft>
                        </a:pPr>
                        <a:r>
                          <a:rPr lang="en-US" b="1" dirty="0">
                            <a:solidFill>
                              <a:srgbClr val="365F91"/>
                            </a:solidFill>
                            <a:effectLst/>
                            <a:latin typeface="Arial"/>
                            <a:ea typeface="Times New Roman"/>
                            <a:cs typeface="Times New Roman"/>
                          </a:rPr>
                          <a:t>Machine </a:t>
                        </a:r>
                        <a:r>
                          <a:rPr lang="en-US" b="1" dirty="0" smtClean="0">
                            <a:solidFill>
                              <a:srgbClr val="365F91"/>
                            </a:solidFill>
                            <a:effectLst/>
                            <a:latin typeface="Arial"/>
                            <a:ea typeface="Times New Roman"/>
                            <a:cs typeface="Times New Roman"/>
                          </a:rPr>
                          <a:t>Learning Models</a:t>
                        </a:r>
                        <a:endParaRPr lang="en-GB" sz="1600" dirty="0">
                          <a:effectLst/>
                          <a:latin typeface="Arial"/>
                          <a:ea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26" name="Rounded Rectangle 25"/>
                      <p:cNvSpPr/>
                      <p:nvPr/>
                    </p:nvSpPr>
                    <p:spPr>
                      <a:xfrm>
                        <a:off x="3935992" y="1762137"/>
                        <a:ext cx="1019175" cy="685800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30000"/>
                          </a:lnSpc>
                          <a:spcBef>
                            <a:spcPts val="600"/>
                          </a:spcBef>
                          <a:spcAft>
                            <a:spcPts val="0"/>
                          </a:spcAft>
                        </a:pPr>
                        <a:r>
                          <a:rPr lang="en-US" sz="2000" b="1" dirty="0">
                            <a:solidFill>
                              <a:srgbClr val="365F91"/>
                            </a:solidFill>
                            <a:effectLst/>
                            <a:latin typeface="Arial"/>
                            <a:ea typeface="Times New Roman"/>
                            <a:cs typeface="Times New Roman"/>
                          </a:rPr>
                          <a:t>Training Data</a:t>
                        </a:r>
                        <a:endParaRPr lang="en-GB" sz="2000" dirty="0">
                          <a:effectLst/>
                          <a:latin typeface="Arial"/>
                          <a:ea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27" name="Rounded Rectangle 26"/>
                      <p:cNvSpPr/>
                      <p:nvPr/>
                    </p:nvSpPr>
                    <p:spPr>
                      <a:xfrm>
                        <a:off x="1611564" y="1724025"/>
                        <a:ext cx="1206762" cy="765955"/>
                      </a:xfrm>
                      <a:prstGeom prst="roundRect">
                        <a:avLst/>
                      </a:prstGeom>
                      <a:blipFill dpi="0"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30000"/>
                          </a:lnSpc>
                          <a:spcBef>
                            <a:spcPts val="600"/>
                          </a:spcBef>
                          <a:spcAft>
                            <a:spcPts val="0"/>
                          </a:spcAft>
                        </a:pPr>
                        <a:r>
                          <a:rPr lang="en-US" sz="900" b="1">
                            <a:solidFill>
                              <a:srgbClr val="365F91"/>
                            </a:solidFill>
                            <a:effectLst/>
                            <a:latin typeface="Arial"/>
                            <a:ea typeface="Times New Roman"/>
                            <a:cs typeface="Times New Roman"/>
                          </a:rPr>
                          <a:t> </a:t>
                        </a:r>
                        <a:endParaRPr lang="en-GB" sz="1100">
                          <a:effectLst/>
                          <a:latin typeface="Arial"/>
                          <a:ea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28" name="Rounded Rectangle 27"/>
                      <p:cNvSpPr/>
                      <p:nvPr/>
                    </p:nvSpPr>
                    <p:spPr>
                      <a:xfrm>
                        <a:off x="-292860" y="1724025"/>
                        <a:ext cx="942489" cy="765956"/>
                      </a:xfrm>
                      <a:prstGeom prst="roundRect">
                        <a:avLst/>
                      </a:prstGeom>
                      <a:blipFill dpi="0"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30000"/>
                          </a:lnSpc>
                          <a:spcBef>
                            <a:spcPts val="600"/>
                          </a:spcBef>
                          <a:spcAft>
                            <a:spcPts val="0"/>
                          </a:spcAft>
                        </a:pPr>
                        <a:r>
                          <a:rPr lang="en-US" sz="800" b="1">
                            <a:solidFill>
                              <a:srgbClr val="365F91"/>
                            </a:solidFill>
                            <a:effectLst/>
                            <a:latin typeface="Arial"/>
                            <a:ea typeface="Times New Roman"/>
                            <a:cs typeface="Times New Roman"/>
                          </a:rPr>
                          <a:t> </a:t>
                        </a:r>
                        <a:endParaRPr lang="en-GB" sz="1100">
                          <a:effectLst/>
                          <a:latin typeface="Arial"/>
                          <a:ea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29" name="Rounded Rectangle 28"/>
                      <p:cNvSpPr/>
                      <p:nvPr/>
                    </p:nvSpPr>
                    <p:spPr>
                      <a:xfrm>
                        <a:off x="5745954" y="543998"/>
                        <a:ext cx="1023685" cy="765956"/>
                      </a:xfrm>
                      <a:prstGeom prst="round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30000"/>
                          </a:lnSpc>
                          <a:spcBef>
                            <a:spcPts val="600"/>
                          </a:spcBef>
                          <a:spcAft>
                            <a:spcPts val="0"/>
                          </a:spcAft>
                        </a:pPr>
                        <a:r>
                          <a:rPr lang="en-US" sz="2000" b="1" dirty="0">
                            <a:solidFill>
                              <a:srgbClr val="365F91"/>
                            </a:solidFill>
                            <a:effectLst/>
                            <a:latin typeface="Arial"/>
                            <a:ea typeface="Times New Roman"/>
                            <a:cs typeface="Times New Roman"/>
                          </a:rPr>
                          <a:t>Model Evaluation</a:t>
                        </a:r>
                        <a:endParaRPr lang="en-GB" sz="2800" dirty="0">
                          <a:effectLst/>
                          <a:latin typeface="Arial"/>
                          <a:ea typeface="Times New Roman"/>
                          <a:cs typeface="Times New Roman"/>
                        </a:endParaRPr>
                      </a:p>
                    </p:txBody>
                  </p:sp>
                </p:grpSp>
                <p:cxnSp>
                  <p:nvCxnSpPr>
                    <p:cNvPr id="17" name="Straight Arrow Connector 16"/>
                    <p:cNvCxnSpPr>
                      <a:endCxn id="25" idx="1"/>
                    </p:cNvCxnSpPr>
                    <p:nvPr/>
                  </p:nvCxnSpPr>
                  <p:spPr>
                    <a:xfrm>
                      <a:off x="2799928" y="923291"/>
                      <a:ext cx="1089936" cy="1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>
                      <a:stCxn id="27" idx="0"/>
                      <a:endCxn id="24" idx="2"/>
                    </p:cNvCxnSpPr>
                    <p:nvPr/>
                  </p:nvCxnSpPr>
                  <p:spPr>
                    <a:xfrm flipH="1" flipV="1">
                      <a:off x="2214140" y="1285240"/>
                      <a:ext cx="805" cy="438785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>
                      <a:stCxn id="27" idx="3"/>
                      <a:endCxn id="26" idx="1"/>
                    </p:cNvCxnSpPr>
                    <p:nvPr/>
                  </p:nvCxnSpPr>
                  <p:spPr>
                    <a:xfrm flipV="1">
                      <a:off x="2818326" y="2105038"/>
                      <a:ext cx="1117666" cy="1965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Elbow Connector 19"/>
                    <p:cNvCxnSpPr>
                      <a:stCxn id="24" idx="0"/>
                    </p:cNvCxnSpPr>
                    <p:nvPr/>
                  </p:nvCxnSpPr>
                  <p:spPr>
                    <a:xfrm rot="5400000" flipH="1" flipV="1">
                      <a:off x="3998160" y="-1698297"/>
                      <a:ext cx="475619" cy="4043657"/>
                    </a:xfrm>
                    <a:prstGeom prst="bentConnector2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>
                      <a:endCxn id="29" idx="0"/>
                    </p:cNvCxnSpPr>
                    <p:nvPr/>
                  </p:nvCxnSpPr>
                  <p:spPr>
                    <a:xfrm>
                      <a:off x="6257793" y="85722"/>
                      <a:ext cx="4" cy="458276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Arrow Connector 21"/>
                    <p:cNvCxnSpPr>
                      <a:stCxn id="26" idx="0"/>
                      <a:endCxn id="25" idx="2"/>
                    </p:cNvCxnSpPr>
                    <p:nvPr/>
                  </p:nvCxnSpPr>
                  <p:spPr>
                    <a:xfrm flipH="1" flipV="1">
                      <a:off x="4442279" y="1285241"/>
                      <a:ext cx="3301" cy="476896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>
                      <a:stCxn id="25" idx="3"/>
                      <a:endCxn id="29" idx="1"/>
                    </p:cNvCxnSpPr>
                    <p:nvPr/>
                  </p:nvCxnSpPr>
                  <p:spPr>
                    <a:xfrm>
                      <a:off x="4994694" y="923291"/>
                      <a:ext cx="751260" cy="3686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3" name="Text Box 345"/>
                <p:cNvSpPr txBox="1"/>
                <p:nvPr/>
              </p:nvSpPr>
              <p:spPr>
                <a:xfrm>
                  <a:off x="2739768" y="1874565"/>
                  <a:ext cx="1258092" cy="735668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1400" b="1" dirty="0">
                      <a:effectLst/>
                      <a:latin typeface="Arial"/>
                      <a:ea typeface="Times New Roman"/>
                      <a:cs typeface="Times New Roman"/>
                    </a:rPr>
                    <a:t>Low and High turbulence data</a:t>
                  </a:r>
                  <a:endParaRPr lang="en-GB" sz="2000" dirty="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32" name="Text Box 345"/>
                <p:cNvSpPr txBox="1"/>
                <p:nvPr/>
              </p:nvSpPr>
              <p:spPr>
                <a:xfrm>
                  <a:off x="4384111" y="1414033"/>
                  <a:ext cx="976101" cy="27146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1400" b="1" dirty="0" smtClean="0">
                      <a:effectLst/>
                      <a:latin typeface="Arial"/>
                      <a:ea typeface="Times New Roman"/>
                      <a:cs typeface="Times New Roman"/>
                    </a:rPr>
                    <a:t>Displacement</a:t>
                  </a:r>
                  <a:endParaRPr lang="en-GB" sz="2000" dirty="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33" name="Text Box 345"/>
                <p:cNvSpPr txBox="1"/>
                <p:nvPr/>
              </p:nvSpPr>
              <p:spPr>
                <a:xfrm>
                  <a:off x="2851971" y="694437"/>
                  <a:ext cx="976101" cy="27146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1400" b="1" dirty="0" smtClean="0">
                      <a:effectLst/>
                      <a:latin typeface="Arial"/>
                      <a:ea typeface="Times New Roman"/>
                      <a:cs typeface="Times New Roman"/>
                    </a:rPr>
                    <a:t>Displacement</a:t>
                  </a:r>
                  <a:endParaRPr lang="en-GB" sz="2000" dirty="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34" name="Text Box 345"/>
                <p:cNvSpPr txBox="1"/>
                <p:nvPr/>
              </p:nvSpPr>
              <p:spPr>
                <a:xfrm>
                  <a:off x="3551263" y="104033"/>
                  <a:ext cx="1443431" cy="27146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1400" b="1" dirty="0" smtClean="0">
                      <a:effectLst/>
                      <a:latin typeface="Arial"/>
                      <a:ea typeface="Times New Roman"/>
                      <a:cs typeface="Times New Roman"/>
                    </a:rPr>
                    <a:t>True Main Bearing loads</a:t>
                  </a:r>
                  <a:endParaRPr lang="en-GB" sz="2000" dirty="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40" name="Text Box 345"/>
                <p:cNvSpPr txBox="1"/>
                <p:nvPr/>
              </p:nvSpPr>
              <p:spPr>
                <a:xfrm>
                  <a:off x="4994693" y="694437"/>
                  <a:ext cx="751261" cy="486663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1400" b="1" dirty="0" smtClean="0">
                      <a:effectLst/>
                      <a:latin typeface="Arial"/>
                      <a:ea typeface="Times New Roman"/>
                      <a:cs typeface="Times New Roman"/>
                    </a:rPr>
                    <a:t>Predicted </a:t>
                  </a:r>
                </a:p>
                <a:p>
                  <a:pPr algn="ctr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1400" b="1" dirty="0" smtClean="0">
                      <a:effectLst/>
                      <a:latin typeface="Arial"/>
                      <a:ea typeface="Times New Roman"/>
                      <a:cs typeface="Times New Roman"/>
                    </a:rPr>
                    <a:t>Loads</a:t>
                  </a:r>
                  <a:endParaRPr lang="en-GB" sz="2000" dirty="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</p:grpSp>
          <p:sp>
            <p:nvSpPr>
              <p:cNvPr id="9" name="Text Box 346"/>
              <p:cNvSpPr txBox="1"/>
              <p:nvPr/>
            </p:nvSpPr>
            <p:spPr>
              <a:xfrm>
                <a:off x="-292860" y="2447936"/>
                <a:ext cx="988631" cy="34471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1400" b="1" dirty="0" err="1">
                    <a:effectLst/>
                    <a:latin typeface="Arial"/>
                    <a:ea typeface="Times New Roman"/>
                    <a:cs typeface="Times New Roman"/>
                  </a:rPr>
                  <a:t>eMBS</a:t>
                </a:r>
                <a:r>
                  <a:rPr lang="en-US" sz="1400" b="1" dirty="0">
                    <a:effectLst/>
                    <a:latin typeface="Arial"/>
                    <a:ea typeface="Times New Roman"/>
                    <a:cs typeface="Times New Roman"/>
                  </a:rPr>
                  <a:t> model</a:t>
                </a:r>
                <a:endParaRPr lang="en-GB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346"/>
              <p:cNvSpPr txBox="1"/>
              <p:nvPr/>
            </p:nvSpPr>
            <p:spPr>
              <a:xfrm>
                <a:off x="1710134" y="2447936"/>
                <a:ext cx="988631" cy="34471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1400" b="1" dirty="0">
                    <a:effectLst/>
                    <a:latin typeface="Arial"/>
                    <a:ea typeface="Times New Roman"/>
                    <a:cs typeface="Times New Roman"/>
                  </a:rPr>
                  <a:t>Test Bench</a:t>
                </a:r>
                <a:endParaRPr lang="en-GB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904875" y="2019300"/>
              <a:ext cx="9328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feld 3">
            <a:extLst>
              <a:ext uri="{FF2B5EF4-FFF2-40B4-BE49-F238E27FC236}">
                <a16:creationId xmlns="" xmlns:a16="http://schemas.microsoft.com/office/drawing/2014/main" id="{9D39BD45-058C-4743-B06B-721DE703A2F4}"/>
              </a:ext>
            </a:extLst>
          </p:cNvPr>
          <p:cNvSpPr txBox="1"/>
          <p:nvPr/>
        </p:nvSpPr>
        <p:spPr>
          <a:xfrm>
            <a:off x="1117105" y="6185458"/>
            <a:ext cx="4499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00539F"/>
                </a:solidFill>
              </a:rPr>
              <a:t>Analysis of Regression Models for estimating the main bearing loads of wind turbine </a:t>
            </a:r>
            <a:endParaRPr lang="de-DE" sz="900" dirty="0">
              <a:solidFill>
                <a:srgbClr val="00539F"/>
              </a:solidFill>
            </a:endParaRPr>
          </a:p>
          <a:p>
            <a:r>
              <a:rPr lang="de-DE" sz="900" dirty="0" smtClean="0">
                <a:solidFill>
                  <a:srgbClr val="00539F"/>
                </a:solidFill>
              </a:rPr>
              <a:t>Mithun Nagesh Shet</a:t>
            </a:r>
            <a:endParaRPr lang="de-DE" sz="900" dirty="0">
              <a:solidFill>
                <a:srgbClr val="00539F"/>
              </a:solidFill>
            </a:endParaRPr>
          </a:p>
        </p:txBody>
      </p:sp>
      <p:sp>
        <p:nvSpPr>
          <p:cNvPr id="31" name="Isosceles Triangle 30">
            <a:hlinkClick r:id="rId5" action="ppaction://hlinksldjump"/>
          </p:cNvPr>
          <p:cNvSpPr/>
          <p:nvPr/>
        </p:nvSpPr>
        <p:spPr>
          <a:xfrm rot="5400000">
            <a:off x="11336054" y="5361140"/>
            <a:ext cx="624798" cy="5386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36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9650" y="163500"/>
            <a:ext cx="10610700" cy="543600"/>
          </a:xfrm>
        </p:spPr>
        <p:txBody>
          <a:bodyPr/>
          <a:lstStyle/>
          <a:p>
            <a:r>
              <a:rPr lang="en-US" dirty="0"/>
              <a:t>EDA and Feature Engineering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-632217" y="4606608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w Cen MT Condensed Extra Bold" pitchFamily="34" charset="0"/>
              </a:rPr>
              <a:t>EBT</a:t>
            </a:r>
            <a:endParaRPr lang="en-GB" sz="14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-627666" y="5348949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w Cen MT Condensed Extra Bold" pitchFamily="34" charset="0"/>
              </a:rPr>
              <a:t>ANN</a:t>
            </a:r>
            <a:endParaRPr lang="en-GB" sz="11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-627666" y="1637244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w Cen MT Condensed Extra Bold" pitchFamily="34" charset="0"/>
              </a:rPr>
              <a:t>LPR</a:t>
            </a:r>
            <a:endParaRPr lang="en-GB" sz="14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-627667" y="2379585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w Cen MT Condensed Extra Bold" pitchFamily="34" charset="0"/>
              </a:rPr>
              <a:t>TM</a:t>
            </a:r>
            <a:endParaRPr lang="en-GB" sz="16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80031" y="894903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w Cen MT Condensed Extra Bold" pitchFamily="34" charset="0"/>
              </a:rPr>
              <a:t>EDA</a:t>
            </a:r>
            <a:endParaRPr lang="en-GB" sz="1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-627668" y="3864267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w Cen MT Condensed Extra Bold" pitchFamily="34" charset="0"/>
              </a:rPr>
              <a:t>GPR</a:t>
            </a:r>
            <a:endParaRPr lang="en-GB" sz="1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-614149" y="3121926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w Cen MT Condensed Extra Bold" pitchFamily="34" charset="0"/>
              </a:rPr>
              <a:t>SVR</a:t>
            </a:r>
            <a:endParaRPr lang="en-GB" sz="1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28" name="Rectangle 10"/>
          <p:cNvSpPr/>
          <p:nvPr/>
        </p:nvSpPr>
        <p:spPr>
          <a:xfrm rot="10800000">
            <a:off x="1" y="-5459321"/>
            <a:ext cx="887104" cy="13322596"/>
          </a:xfrm>
          <a:custGeom>
            <a:avLst/>
            <a:gdLst>
              <a:gd name="connsiteX0" fmla="*/ 3080 w 887104"/>
              <a:gd name="connsiteY0" fmla="*/ 6711906 h 12392182"/>
              <a:gd name="connsiteX1" fmla="*/ 51593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88407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88407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7104" h="12392182">
                <a:moveTo>
                  <a:pt x="3080" y="6711906"/>
                </a:moveTo>
                <a:cubicBezTo>
                  <a:pt x="-222" y="6491022"/>
                  <a:pt x="390715" y="6530386"/>
                  <a:pt x="388407" y="6196091"/>
                </a:cubicBezTo>
                <a:cubicBezTo>
                  <a:pt x="386099" y="5861796"/>
                  <a:pt x="-221" y="5891693"/>
                  <a:pt x="3080" y="5680276"/>
                </a:cubicBezTo>
                <a:cubicBezTo>
                  <a:pt x="-730" y="6043203"/>
                  <a:pt x="3080" y="6368029"/>
                  <a:pt x="3080" y="6711906"/>
                </a:cubicBezTo>
                <a:close/>
                <a:moveTo>
                  <a:pt x="0" y="12392182"/>
                </a:moveTo>
                <a:lnTo>
                  <a:pt x="0" y="0"/>
                </a:lnTo>
                <a:lnTo>
                  <a:pt x="887104" y="0"/>
                </a:lnTo>
                <a:lnTo>
                  <a:pt x="887104" y="12392182"/>
                </a:lnTo>
                <a:lnTo>
                  <a:pt x="0" y="12392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hlinkClick r:id="rId2" action="ppaction://hlinksldjump"/>
          </p:cNvPr>
          <p:cNvSpPr/>
          <p:nvPr/>
        </p:nvSpPr>
        <p:spPr>
          <a:xfrm>
            <a:off x="131926" y="4606608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EBT</a:t>
            </a:r>
            <a:endParaRPr lang="en-GB" sz="14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30" name="Oval 29">
            <a:hlinkClick r:id="rId3" action="ppaction://hlinksldjump"/>
          </p:cNvPr>
          <p:cNvSpPr/>
          <p:nvPr/>
        </p:nvSpPr>
        <p:spPr>
          <a:xfrm>
            <a:off x="136477" y="5348949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ANN</a:t>
            </a:r>
            <a:endParaRPr lang="en-GB" sz="11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31" name="Oval 30">
            <a:hlinkClick r:id="rId4" action="ppaction://hlinksldjump"/>
          </p:cNvPr>
          <p:cNvSpPr/>
          <p:nvPr/>
        </p:nvSpPr>
        <p:spPr>
          <a:xfrm>
            <a:off x="136477" y="1637244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LPR</a:t>
            </a:r>
            <a:endParaRPr lang="en-GB" sz="14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32" name="Oval 31">
            <a:hlinkClick r:id="rId5" action="ppaction://hlinksldjump"/>
          </p:cNvPr>
          <p:cNvSpPr/>
          <p:nvPr/>
        </p:nvSpPr>
        <p:spPr>
          <a:xfrm>
            <a:off x="136476" y="2379585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TM</a:t>
            </a:r>
            <a:endParaRPr lang="en-GB" sz="16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33" name="Oval 32">
            <a:hlinkClick r:id="rId6" action="ppaction://hlinksldjump"/>
          </p:cNvPr>
          <p:cNvSpPr/>
          <p:nvPr/>
        </p:nvSpPr>
        <p:spPr>
          <a:xfrm>
            <a:off x="136477" y="894903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noFill/>
                <a:latin typeface="Tw Cen MT Condensed Extra Bold" pitchFamily="34" charset="0"/>
              </a:rPr>
              <a:t>EDA</a:t>
            </a:r>
            <a:endParaRPr lang="en-GB" sz="1200" dirty="0">
              <a:noFill/>
              <a:latin typeface="Tw Cen MT Condensed Extra Bold" pitchFamily="34" charset="0"/>
            </a:endParaRPr>
          </a:p>
        </p:txBody>
      </p:sp>
      <p:sp>
        <p:nvSpPr>
          <p:cNvPr id="34" name="Oval 33">
            <a:hlinkClick r:id="rId7" action="ppaction://hlinksldjump"/>
          </p:cNvPr>
          <p:cNvSpPr/>
          <p:nvPr/>
        </p:nvSpPr>
        <p:spPr>
          <a:xfrm>
            <a:off x="136477" y="3121926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SVR</a:t>
            </a:r>
            <a:endParaRPr lang="en-GB" sz="12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35" name="Oval 34">
            <a:hlinkClick r:id="rId8" action="ppaction://hlinksldjump"/>
          </p:cNvPr>
          <p:cNvSpPr/>
          <p:nvPr/>
        </p:nvSpPr>
        <p:spPr>
          <a:xfrm>
            <a:off x="136475" y="3864267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GPR</a:t>
            </a:r>
            <a:endParaRPr lang="en-GB" sz="12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8" name="Textfeld 3">
            <a:extLst>
              <a:ext uri="{FF2B5EF4-FFF2-40B4-BE49-F238E27FC236}">
                <a16:creationId xmlns="" xmlns:a16="http://schemas.microsoft.com/office/drawing/2014/main" id="{9D39BD45-058C-4743-B06B-721DE703A2F4}"/>
              </a:ext>
            </a:extLst>
          </p:cNvPr>
          <p:cNvSpPr txBox="1"/>
          <p:nvPr/>
        </p:nvSpPr>
        <p:spPr>
          <a:xfrm>
            <a:off x="1117105" y="6185458"/>
            <a:ext cx="4499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00539F"/>
                </a:solidFill>
              </a:rPr>
              <a:t>Analysis of Regression Models for estimating the main bearing loads of wind turbine </a:t>
            </a:r>
            <a:endParaRPr lang="de-DE" sz="900" dirty="0">
              <a:solidFill>
                <a:srgbClr val="00539F"/>
              </a:solidFill>
            </a:endParaRPr>
          </a:p>
          <a:p>
            <a:r>
              <a:rPr lang="de-DE" sz="900" dirty="0" smtClean="0">
                <a:solidFill>
                  <a:srgbClr val="00539F"/>
                </a:solidFill>
              </a:rPr>
              <a:t>Mithun Nagesh Shet</a:t>
            </a:r>
            <a:endParaRPr lang="de-DE" sz="900" dirty="0">
              <a:solidFill>
                <a:srgbClr val="00539F"/>
              </a:solidFill>
            </a:endParaRPr>
          </a:p>
        </p:txBody>
      </p:sp>
      <p:pic>
        <p:nvPicPr>
          <p:cNvPr id="19" name="Picture 18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4" b="4903"/>
          <a:stretch/>
        </p:blipFill>
        <p:spPr bwMode="auto">
          <a:xfrm>
            <a:off x="1267233" y="1222868"/>
            <a:ext cx="4887907" cy="29107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485593" y="867183"/>
            <a:ext cx="269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Variables study</a:t>
            </a:r>
            <a:endParaRPr lang="en-GB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588154" y="853535"/>
            <a:ext cx="249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Outlier Detection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4517409" y="1801504"/>
            <a:ext cx="1378424" cy="221093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6936876" y="1290696"/>
            <a:ext cx="5065049" cy="2573572"/>
            <a:chOff x="6936876" y="1509063"/>
            <a:chExt cx="5065049" cy="3386459"/>
          </a:xfrm>
        </p:grpSpPr>
        <p:grpSp>
          <p:nvGrpSpPr>
            <p:cNvPr id="2" name="Group 1"/>
            <p:cNvGrpSpPr/>
            <p:nvPr/>
          </p:nvGrpSpPr>
          <p:grpSpPr>
            <a:xfrm>
              <a:off x="7274256" y="1509063"/>
              <a:ext cx="4718571" cy="1739104"/>
              <a:chOff x="7274256" y="894903"/>
              <a:chExt cx="4718571" cy="1739104"/>
            </a:xfrm>
          </p:grpSpPr>
          <p:pic>
            <p:nvPicPr>
              <p:cNvPr id="20" name="Picture 19"/>
              <p:cNvPicPr/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586"/>
              <a:stretch>
                <a:fillRect/>
              </a:stretch>
            </p:blipFill>
            <p:spPr bwMode="auto">
              <a:xfrm>
                <a:off x="7274256" y="894903"/>
                <a:ext cx="4718571" cy="8750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Picture 35"/>
              <p:cNvPicPr/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330"/>
              <a:stretch/>
            </p:blipFill>
            <p:spPr bwMode="auto">
              <a:xfrm>
                <a:off x="7588155" y="1809298"/>
                <a:ext cx="4404672" cy="8247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" name="Group 3"/>
            <p:cNvGrpSpPr/>
            <p:nvPr/>
          </p:nvGrpSpPr>
          <p:grpSpPr>
            <a:xfrm>
              <a:off x="7274256" y="3392240"/>
              <a:ext cx="4727669" cy="1503282"/>
              <a:chOff x="7274256" y="2641600"/>
              <a:chExt cx="4727669" cy="1503282"/>
            </a:xfrm>
          </p:grpSpPr>
          <p:pic>
            <p:nvPicPr>
              <p:cNvPr id="37" name="Picture 36"/>
              <p:cNvPicPr/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021"/>
              <a:stretch>
                <a:fillRect/>
              </a:stretch>
            </p:blipFill>
            <p:spPr bwMode="auto">
              <a:xfrm>
                <a:off x="7274256" y="2641600"/>
                <a:ext cx="4718571" cy="787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Picture 37"/>
              <p:cNvPicPr/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927"/>
              <a:stretch/>
            </p:blipFill>
            <p:spPr bwMode="auto">
              <a:xfrm>
                <a:off x="7588154" y="3327267"/>
                <a:ext cx="4413771" cy="81761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" name="TextBox 40"/>
            <p:cNvSpPr txBox="1"/>
            <p:nvPr/>
          </p:nvSpPr>
          <p:spPr>
            <a:xfrm rot="16200000">
              <a:off x="6400546" y="2173573"/>
              <a:ext cx="1380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LB_Uz</a:t>
              </a:r>
              <a:endParaRPr lang="en-GB" sz="1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6400547" y="4014983"/>
              <a:ext cx="1380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F</a:t>
              </a:r>
              <a:r>
                <a:rPr lang="en-US" sz="1400" b="1" dirty="0" err="1" smtClean="0"/>
                <a:t>B_Uz</a:t>
              </a:r>
              <a:endParaRPr lang="en-GB" sz="1400" b="1" dirty="0"/>
            </a:p>
          </p:txBody>
        </p:sp>
      </p:grpSp>
      <p:pic>
        <p:nvPicPr>
          <p:cNvPr id="6148" name="Picture 4" descr="Z-score in detail with examples. A Z-score or standard score describes… |  by Divakar P M | Medium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8" t="6080" r="8977" b="8415"/>
          <a:stretch/>
        </p:blipFill>
        <p:spPr bwMode="auto">
          <a:xfrm>
            <a:off x="7259007" y="4663083"/>
            <a:ext cx="2374533" cy="136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588154" y="4375638"/>
            <a:ext cx="249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Normalization</a:t>
            </a:r>
            <a:endParaRPr lang="en-GB" b="1" dirty="0"/>
          </a:p>
        </p:txBody>
      </p:sp>
      <p:sp>
        <p:nvSpPr>
          <p:cNvPr id="7" name="Chevron 6"/>
          <p:cNvSpPr/>
          <p:nvPr/>
        </p:nvSpPr>
        <p:spPr>
          <a:xfrm>
            <a:off x="6155140" y="2437184"/>
            <a:ext cx="614150" cy="469789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 rot="5400000">
            <a:off x="9326466" y="3966952"/>
            <a:ext cx="614150" cy="469789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157" y="4744970"/>
            <a:ext cx="1480201" cy="1085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67233" y="4375638"/>
            <a:ext cx="5823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Performance of regression models depend on quality of data and outliers can lead to high variance.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training data was split in </a:t>
            </a:r>
            <a:r>
              <a:rPr lang="en-US" b="1" dirty="0" smtClean="0"/>
              <a:t>80% for training </a:t>
            </a:r>
            <a:r>
              <a:rPr lang="en-US" dirty="0" smtClean="0"/>
              <a:t>and </a:t>
            </a:r>
            <a:r>
              <a:rPr lang="en-US" b="1" dirty="0" smtClean="0"/>
              <a:t>20 % for validation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data was normalized using </a:t>
            </a:r>
            <a:r>
              <a:rPr lang="en-US" b="1" dirty="0" smtClean="0"/>
              <a:t>Z-score</a:t>
            </a:r>
            <a:r>
              <a:rPr lang="en-US" dirty="0" smtClean="0"/>
              <a:t> method.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186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964191" y="5089318"/>
            <a:ext cx="3124425" cy="860132"/>
          </a:xfrm>
        </p:spPr>
        <p:txBody>
          <a:bodyPr/>
          <a:lstStyle/>
          <a:p>
            <a:r>
              <a:rPr lang="en-US" sz="1600" dirty="0" smtClean="0"/>
              <a:t>Simple model and used as reference.</a:t>
            </a:r>
          </a:p>
          <a:p>
            <a:r>
              <a:rPr lang="en-US" sz="1600" dirty="0" smtClean="0"/>
              <a:t>Residual error range </a:t>
            </a:r>
          </a:p>
          <a:p>
            <a:r>
              <a:rPr lang="en-US" sz="1600" b="1" dirty="0" smtClean="0"/>
              <a:t>-120kN to +180kN</a:t>
            </a:r>
            <a:r>
              <a:rPr lang="en-US" sz="1600" dirty="0" smtClean="0"/>
              <a:t>. </a:t>
            </a:r>
            <a:endParaRPr lang="en-GB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82232" y="201600"/>
            <a:ext cx="10485767" cy="543600"/>
          </a:xfrm>
        </p:spPr>
        <p:txBody>
          <a:bodyPr/>
          <a:lstStyle/>
          <a:p>
            <a:r>
              <a:rPr lang="en-US" dirty="0" smtClean="0"/>
              <a:t>Linear and Polynomial </a:t>
            </a:r>
            <a:r>
              <a:rPr lang="en-US" dirty="0"/>
              <a:t>Regression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-632217" y="4606608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w Cen MT Condensed Extra Bold" pitchFamily="34" charset="0"/>
              </a:rPr>
              <a:t>EBT</a:t>
            </a:r>
            <a:endParaRPr lang="en-GB" sz="14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-627666" y="5348949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w Cen MT Condensed Extra Bold" pitchFamily="34" charset="0"/>
              </a:rPr>
              <a:t>ANN</a:t>
            </a:r>
            <a:endParaRPr lang="en-GB" sz="11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0031" y="1637244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w Cen MT Condensed Extra Bold" pitchFamily="34" charset="0"/>
              </a:rPr>
              <a:t>LPR</a:t>
            </a:r>
            <a:endParaRPr lang="en-GB" sz="14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-627667" y="2379585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w Cen MT Condensed Extra Bold" pitchFamily="34" charset="0"/>
              </a:rPr>
              <a:t>TM</a:t>
            </a:r>
            <a:endParaRPr lang="en-GB" sz="16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-614149" y="894903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w Cen MT Condensed Extra Bold" pitchFamily="34" charset="0"/>
              </a:rPr>
              <a:t>EDA</a:t>
            </a:r>
            <a:endParaRPr lang="en-GB" sz="1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-627668" y="3864267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w Cen MT Condensed Extra Bold" pitchFamily="34" charset="0"/>
              </a:rPr>
              <a:t>GPR</a:t>
            </a:r>
            <a:endParaRPr lang="en-GB" sz="1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-614149" y="3121926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w Cen MT Condensed Extra Bold" pitchFamily="34" charset="0"/>
              </a:rPr>
              <a:t>SVR</a:t>
            </a:r>
            <a:endParaRPr lang="en-GB" sz="1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26" name="Rectangle 10"/>
          <p:cNvSpPr/>
          <p:nvPr/>
        </p:nvSpPr>
        <p:spPr>
          <a:xfrm rot="10800000">
            <a:off x="1" y="-4725644"/>
            <a:ext cx="887104" cy="13322596"/>
          </a:xfrm>
          <a:custGeom>
            <a:avLst/>
            <a:gdLst>
              <a:gd name="connsiteX0" fmla="*/ 3080 w 887104"/>
              <a:gd name="connsiteY0" fmla="*/ 6711906 h 12392182"/>
              <a:gd name="connsiteX1" fmla="*/ 51593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88407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88407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7104" h="12392182">
                <a:moveTo>
                  <a:pt x="3080" y="6711906"/>
                </a:moveTo>
                <a:cubicBezTo>
                  <a:pt x="-222" y="6491022"/>
                  <a:pt x="390715" y="6530386"/>
                  <a:pt x="388407" y="6196091"/>
                </a:cubicBezTo>
                <a:cubicBezTo>
                  <a:pt x="386099" y="5861796"/>
                  <a:pt x="-221" y="5891693"/>
                  <a:pt x="3080" y="5680276"/>
                </a:cubicBezTo>
                <a:cubicBezTo>
                  <a:pt x="-730" y="6043203"/>
                  <a:pt x="3080" y="6368029"/>
                  <a:pt x="3080" y="6711906"/>
                </a:cubicBezTo>
                <a:close/>
                <a:moveTo>
                  <a:pt x="0" y="12392182"/>
                </a:moveTo>
                <a:lnTo>
                  <a:pt x="0" y="0"/>
                </a:lnTo>
                <a:lnTo>
                  <a:pt x="887104" y="0"/>
                </a:lnTo>
                <a:lnTo>
                  <a:pt x="887104" y="12392182"/>
                </a:lnTo>
                <a:lnTo>
                  <a:pt x="0" y="12392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hlinkClick r:id="rId2" action="ppaction://hlinksldjump"/>
          </p:cNvPr>
          <p:cNvSpPr/>
          <p:nvPr/>
        </p:nvSpPr>
        <p:spPr>
          <a:xfrm>
            <a:off x="131926" y="4606608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EBT</a:t>
            </a:r>
            <a:endParaRPr lang="en-GB" sz="14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28" name="Oval 27">
            <a:hlinkClick r:id="rId3" action="ppaction://hlinksldjump"/>
          </p:cNvPr>
          <p:cNvSpPr/>
          <p:nvPr/>
        </p:nvSpPr>
        <p:spPr>
          <a:xfrm>
            <a:off x="136477" y="5348949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ANN</a:t>
            </a:r>
            <a:endParaRPr lang="en-GB" sz="11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29" name="Oval 28">
            <a:hlinkClick r:id="rId4" action="ppaction://hlinksldjump"/>
          </p:cNvPr>
          <p:cNvSpPr/>
          <p:nvPr/>
        </p:nvSpPr>
        <p:spPr>
          <a:xfrm>
            <a:off x="136477" y="1637244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noFill/>
                <a:latin typeface="Tw Cen MT Condensed Extra Bold" pitchFamily="34" charset="0"/>
              </a:rPr>
              <a:t>LPR</a:t>
            </a:r>
            <a:endParaRPr lang="en-GB" sz="1400" dirty="0">
              <a:noFill/>
              <a:latin typeface="Tw Cen MT Condensed Extra Bold" pitchFamily="34" charset="0"/>
            </a:endParaRPr>
          </a:p>
        </p:txBody>
      </p:sp>
      <p:sp>
        <p:nvSpPr>
          <p:cNvPr id="30" name="Oval 29">
            <a:hlinkClick r:id="rId5" action="ppaction://hlinksldjump"/>
          </p:cNvPr>
          <p:cNvSpPr/>
          <p:nvPr/>
        </p:nvSpPr>
        <p:spPr>
          <a:xfrm>
            <a:off x="136476" y="2379585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TM</a:t>
            </a:r>
            <a:endParaRPr lang="en-GB" sz="16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31" name="Oval 30">
            <a:hlinkClick r:id="rId6" action="ppaction://hlinksldjump"/>
          </p:cNvPr>
          <p:cNvSpPr/>
          <p:nvPr/>
        </p:nvSpPr>
        <p:spPr>
          <a:xfrm>
            <a:off x="136477" y="894903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EDA</a:t>
            </a:r>
            <a:endParaRPr lang="en-GB" sz="12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32" name="Oval 31">
            <a:hlinkClick r:id="rId7" action="ppaction://hlinksldjump"/>
          </p:cNvPr>
          <p:cNvSpPr/>
          <p:nvPr/>
        </p:nvSpPr>
        <p:spPr>
          <a:xfrm>
            <a:off x="136477" y="3121926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SVR</a:t>
            </a:r>
            <a:endParaRPr lang="en-GB" sz="12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33" name="Oval 32">
            <a:hlinkClick r:id="rId8" action="ppaction://hlinksldjump"/>
          </p:cNvPr>
          <p:cNvSpPr/>
          <p:nvPr/>
        </p:nvSpPr>
        <p:spPr>
          <a:xfrm>
            <a:off x="136475" y="3864267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GPR</a:t>
            </a:r>
            <a:endParaRPr lang="en-GB" sz="12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34" name="Textfeld 3">
            <a:extLst>
              <a:ext uri="{FF2B5EF4-FFF2-40B4-BE49-F238E27FC236}">
                <a16:creationId xmlns="" xmlns:a16="http://schemas.microsoft.com/office/drawing/2014/main" id="{9D39BD45-058C-4743-B06B-721DE703A2F4}"/>
              </a:ext>
            </a:extLst>
          </p:cNvPr>
          <p:cNvSpPr txBox="1"/>
          <p:nvPr/>
        </p:nvSpPr>
        <p:spPr>
          <a:xfrm>
            <a:off x="1117105" y="6185458"/>
            <a:ext cx="4499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00539F"/>
                </a:solidFill>
              </a:rPr>
              <a:t>Analysis of Regression Models for estimating the main bearing loads of wind turbine </a:t>
            </a:r>
            <a:endParaRPr lang="de-DE" sz="900" dirty="0">
              <a:solidFill>
                <a:srgbClr val="00539F"/>
              </a:solidFill>
            </a:endParaRPr>
          </a:p>
          <a:p>
            <a:r>
              <a:rPr lang="de-DE" sz="900" dirty="0" smtClean="0">
                <a:solidFill>
                  <a:srgbClr val="00539F"/>
                </a:solidFill>
              </a:rPr>
              <a:t>Mithun Nagesh Shet</a:t>
            </a:r>
            <a:endParaRPr lang="de-DE" sz="900" dirty="0">
              <a:solidFill>
                <a:srgbClr val="00539F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150260" y="1400906"/>
            <a:ext cx="3980185" cy="1700973"/>
            <a:chOff x="0" y="0"/>
            <a:chExt cx="3087207" cy="2048555"/>
          </a:xfrm>
        </p:grpSpPr>
        <p:sp>
          <p:nvSpPr>
            <p:cNvPr id="36" name="Text Box 117"/>
            <p:cNvSpPr txBox="1">
              <a:spLocks noChangeArrowheads="1"/>
            </p:cNvSpPr>
            <p:nvPr/>
          </p:nvSpPr>
          <p:spPr bwMode="auto">
            <a:xfrm>
              <a:off x="1829907" y="919908"/>
              <a:ext cx="1257300" cy="36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100" b="1">
                  <a:effectLst/>
                  <a:latin typeface="Arial"/>
                  <a:ea typeface="Times New Roman"/>
                  <a:cs typeface="Times New Roman"/>
                </a:rPr>
                <a:t>Best Fit Line</a:t>
              </a:r>
              <a:endParaRPr lang="en-GB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0" y="0"/>
              <a:ext cx="2458557" cy="2048555"/>
              <a:chOff x="0" y="0"/>
              <a:chExt cx="2458557" cy="2048555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393405" y="1850065"/>
                <a:ext cx="20193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/>
              <p:cNvGrpSpPr/>
              <p:nvPr/>
            </p:nvGrpSpPr>
            <p:grpSpPr>
              <a:xfrm>
                <a:off x="0" y="0"/>
                <a:ext cx="2458557" cy="2048555"/>
                <a:chOff x="0" y="0"/>
                <a:chExt cx="2458557" cy="2048555"/>
              </a:xfrm>
            </p:grpSpPr>
            <p:cxnSp>
              <p:nvCxnSpPr>
                <p:cNvPr id="40" name="Straight Arrow Connector 39"/>
                <p:cNvCxnSpPr/>
                <p:nvPr/>
              </p:nvCxnSpPr>
              <p:spPr>
                <a:xfrm flipH="1" flipV="1">
                  <a:off x="393405" y="0"/>
                  <a:ext cx="0" cy="184785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Group 40"/>
                <p:cNvGrpSpPr/>
                <p:nvPr/>
              </p:nvGrpSpPr>
              <p:grpSpPr>
                <a:xfrm>
                  <a:off x="0" y="74428"/>
                  <a:ext cx="2458557" cy="1974127"/>
                  <a:chOff x="0" y="0"/>
                  <a:chExt cx="2458557" cy="1974127"/>
                </a:xfrm>
              </p:grpSpPr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394512" y="73321"/>
                    <a:ext cx="2064045" cy="1900806"/>
                    <a:chOff x="0" y="0"/>
                    <a:chExt cx="2064045" cy="1900806"/>
                  </a:xfrm>
                </p:grpSpPr>
                <p:grpSp>
                  <p:nvGrpSpPr>
                    <p:cNvPr id="44" name="Group 43"/>
                    <p:cNvGrpSpPr/>
                    <p:nvPr/>
                  </p:nvGrpSpPr>
                  <p:grpSpPr>
                    <a:xfrm>
                      <a:off x="0" y="0"/>
                      <a:ext cx="2064045" cy="1390650"/>
                      <a:chOff x="0" y="0"/>
                      <a:chExt cx="2064045" cy="1390650"/>
                    </a:xfrm>
                  </p:grpSpPr>
                  <p:cxnSp>
                    <p:nvCxnSpPr>
                      <p:cNvPr id="46" name="Straight Arrow Connector 45"/>
                      <p:cNvCxnSpPr>
                        <a:stCxn id="36" idx="0"/>
                      </p:cNvCxnSpPr>
                      <p:nvPr/>
                    </p:nvCxnSpPr>
                    <p:spPr>
                      <a:xfrm flipH="1" flipV="1">
                        <a:off x="1435396" y="180754"/>
                        <a:ext cx="628649" cy="59140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Connector 46"/>
                      <p:cNvCxnSpPr/>
                      <p:nvPr/>
                    </p:nvCxnSpPr>
                    <p:spPr>
                      <a:xfrm flipV="1">
                        <a:off x="0" y="0"/>
                        <a:ext cx="1581150" cy="139065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8" name="Multiply 47"/>
                      <p:cNvSpPr/>
                      <p:nvPr/>
                    </p:nvSpPr>
                    <p:spPr>
                      <a:xfrm>
                        <a:off x="265814" y="818707"/>
                        <a:ext cx="152400" cy="152400"/>
                      </a:xfrm>
                      <a:prstGeom prst="mathMultiply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9" name="Multiply 48"/>
                      <p:cNvSpPr/>
                      <p:nvPr/>
                    </p:nvSpPr>
                    <p:spPr>
                      <a:xfrm>
                        <a:off x="318977" y="574158"/>
                        <a:ext cx="152400" cy="152400"/>
                      </a:xfrm>
                      <a:prstGeom prst="mathMultiply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0" name="Multiply 49"/>
                      <p:cNvSpPr/>
                      <p:nvPr/>
                    </p:nvSpPr>
                    <p:spPr>
                      <a:xfrm>
                        <a:off x="552893" y="648586"/>
                        <a:ext cx="152400" cy="152400"/>
                      </a:xfrm>
                      <a:prstGeom prst="mathMultiply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1" name="Multiply 50"/>
                      <p:cNvSpPr/>
                      <p:nvPr/>
                    </p:nvSpPr>
                    <p:spPr>
                      <a:xfrm>
                        <a:off x="776177" y="701749"/>
                        <a:ext cx="152400" cy="152400"/>
                      </a:xfrm>
                      <a:prstGeom prst="mathMultiply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2" name="Multiply 51"/>
                      <p:cNvSpPr/>
                      <p:nvPr/>
                    </p:nvSpPr>
                    <p:spPr>
                      <a:xfrm>
                        <a:off x="1020725" y="542261"/>
                        <a:ext cx="152400" cy="152400"/>
                      </a:xfrm>
                      <a:prstGeom prst="mathMultiply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3" name="Multiply 52"/>
                      <p:cNvSpPr/>
                      <p:nvPr/>
                    </p:nvSpPr>
                    <p:spPr>
                      <a:xfrm>
                        <a:off x="701749" y="393405"/>
                        <a:ext cx="152400" cy="152400"/>
                      </a:xfrm>
                      <a:prstGeom prst="mathMultiply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4" name="Multiply 53"/>
                      <p:cNvSpPr/>
                      <p:nvPr/>
                    </p:nvSpPr>
                    <p:spPr>
                      <a:xfrm>
                        <a:off x="616688" y="138223"/>
                        <a:ext cx="152400" cy="152400"/>
                      </a:xfrm>
                      <a:prstGeom prst="mathMultiply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5" name="Multiply 54"/>
                      <p:cNvSpPr/>
                      <p:nvPr/>
                    </p:nvSpPr>
                    <p:spPr>
                      <a:xfrm>
                        <a:off x="1031358" y="148856"/>
                        <a:ext cx="152400" cy="152400"/>
                      </a:xfrm>
                      <a:prstGeom prst="mathMultiply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6" name="Multiply 55"/>
                      <p:cNvSpPr/>
                      <p:nvPr/>
                    </p:nvSpPr>
                    <p:spPr>
                      <a:xfrm>
                        <a:off x="318977" y="1180214"/>
                        <a:ext cx="152400" cy="152400"/>
                      </a:xfrm>
                      <a:prstGeom prst="mathMultiply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7" name="Multiply 56"/>
                      <p:cNvSpPr/>
                      <p:nvPr/>
                    </p:nvSpPr>
                    <p:spPr>
                      <a:xfrm>
                        <a:off x="616688" y="978195"/>
                        <a:ext cx="152400" cy="152400"/>
                      </a:xfrm>
                      <a:prstGeom prst="mathMultiply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/>
                      </a:p>
                    </p:txBody>
                  </p:sp>
                </p:grpSp>
                <p:sp>
                  <p:nvSpPr>
                    <p:cNvPr id="45" name="Text Box 4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5181" y="1616150"/>
                      <a:ext cx="1590675" cy="28465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x</a:t>
                      </a:r>
                      <a:endParaRPr lang="en-GB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43" name="Text Box 483"/>
                  <p:cNvSpPr txBox="1">
                    <a:spLocks noChangeArrowheads="1"/>
                  </p:cNvSpPr>
                  <p:nvPr/>
                </p:nvSpPr>
                <p:spPr bwMode="auto">
                  <a:xfrm rot="16200000">
                    <a:off x="-466725" y="466725"/>
                    <a:ext cx="1590675" cy="6572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3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</a:pPr>
                    <a:r>
                      <a:rPr lang="en-US" sz="1000" b="1">
                        <a:effectLst/>
                        <a:latin typeface="Arial"/>
                        <a:ea typeface="Times New Roman"/>
                        <a:cs typeface="Times New Roman"/>
                      </a:rPr>
                      <a:t>y</a:t>
                    </a:r>
                    <a:endParaRPr lang="en-GB" sz="1100">
                      <a:effectLst/>
                      <a:latin typeface="Arial"/>
                      <a:ea typeface="Times New Roman"/>
                      <a:cs typeface="Times New Roman"/>
                    </a:endParaRPr>
                  </a:p>
                </p:txBody>
              </p:sp>
            </p:grpSp>
          </p:grpSp>
        </p:grpSp>
      </p:grpSp>
      <p:grpSp>
        <p:nvGrpSpPr>
          <p:cNvPr id="58" name="Group 57"/>
          <p:cNvGrpSpPr/>
          <p:nvPr/>
        </p:nvGrpSpPr>
        <p:grpSpPr>
          <a:xfrm>
            <a:off x="7451678" y="1302248"/>
            <a:ext cx="4478237" cy="1876425"/>
            <a:chOff x="0" y="47625"/>
            <a:chExt cx="3943350" cy="187642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361950" y="47625"/>
              <a:ext cx="0" cy="16954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0" y="47625"/>
              <a:ext cx="3943350" cy="1876426"/>
              <a:chOff x="0" y="47625"/>
              <a:chExt cx="3943350" cy="1876426"/>
            </a:xfrm>
          </p:grpSpPr>
          <p:sp>
            <p:nvSpPr>
              <p:cNvPr id="61" name="Text Box 342"/>
              <p:cNvSpPr txBox="1">
                <a:spLocks noChangeArrowheads="1"/>
              </p:cNvSpPr>
              <p:nvPr/>
            </p:nvSpPr>
            <p:spPr bwMode="auto">
              <a:xfrm>
                <a:off x="2686050" y="123825"/>
                <a:ext cx="1257300" cy="657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1100" b="1">
                    <a:effectLst/>
                    <a:latin typeface="Arial"/>
                    <a:ea typeface="Times New Roman"/>
                    <a:cs typeface="Times New Roman"/>
                  </a:rPr>
                  <a:t>Best Fit Line</a:t>
                </a:r>
                <a:endParaRPr lang="en-GB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0" y="47625"/>
                <a:ext cx="2686050" cy="1876426"/>
                <a:chOff x="0" y="47625"/>
                <a:chExt cx="2686050" cy="1876426"/>
              </a:xfrm>
            </p:grpSpPr>
            <p:sp>
              <p:nvSpPr>
                <p:cNvPr id="63" name="Text Box 505"/>
                <p:cNvSpPr txBox="1">
                  <a:spLocks noChangeArrowheads="1"/>
                </p:cNvSpPr>
                <p:nvPr/>
              </p:nvSpPr>
              <p:spPr bwMode="auto">
                <a:xfrm>
                  <a:off x="704826" y="1619251"/>
                  <a:ext cx="125730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1100" b="1">
                      <a:effectLst/>
                      <a:latin typeface="Arial"/>
                      <a:ea typeface="Times New Roman"/>
                      <a:cs typeface="Times New Roman"/>
                    </a:rPr>
                    <a:t>x</a:t>
                  </a:r>
                  <a:endParaRPr lang="en-GB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>
                  <a:off x="0" y="47625"/>
                  <a:ext cx="2686050" cy="1704975"/>
                  <a:chOff x="0" y="47625"/>
                  <a:chExt cx="2686050" cy="1704975"/>
                </a:xfrm>
              </p:grpSpPr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361950" y="47625"/>
                    <a:ext cx="2324100" cy="1704975"/>
                    <a:chOff x="0" y="47625"/>
                    <a:chExt cx="2324100" cy="1704975"/>
                  </a:xfrm>
                </p:grpSpPr>
                <p:sp>
                  <p:nvSpPr>
                    <p:cNvPr id="67" name="Freeform 66"/>
                    <p:cNvSpPr/>
                    <p:nvPr/>
                  </p:nvSpPr>
                  <p:spPr>
                    <a:xfrm>
                      <a:off x="0" y="95250"/>
                      <a:ext cx="1476058" cy="1524000"/>
                    </a:xfrm>
                    <a:custGeom>
                      <a:avLst/>
                      <a:gdLst>
                        <a:gd name="connsiteX0" fmla="*/ 0 w 1492250"/>
                        <a:gd name="connsiteY0" fmla="*/ 1761140 h 1761140"/>
                        <a:gd name="connsiteX1" fmla="*/ 1028700 w 1492250"/>
                        <a:gd name="connsiteY1" fmla="*/ 1046765 h 1761140"/>
                        <a:gd name="connsiteX2" fmla="*/ 1428750 w 1492250"/>
                        <a:gd name="connsiteY2" fmla="*/ 151415 h 1761140"/>
                        <a:gd name="connsiteX3" fmla="*/ 1485900 w 1492250"/>
                        <a:gd name="connsiteY3" fmla="*/ 8540 h 1761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92250" h="1761140">
                          <a:moveTo>
                            <a:pt x="0" y="1761140"/>
                          </a:moveTo>
                          <a:cubicBezTo>
                            <a:pt x="395287" y="1538096"/>
                            <a:pt x="790575" y="1315052"/>
                            <a:pt x="1028700" y="1046765"/>
                          </a:cubicBezTo>
                          <a:cubicBezTo>
                            <a:pt x="1266825" y="778477"/>
                            <a:pt x="1352550" y="324453"/>
                            <a:pt x="1428750" y="151415"/>
                          </a:cubicBezTo>
                          <a:cubicBezTo>
                            <a:pt x="1504950" y="-21623"/>
                            <a:pt x="1495425" y="-6542"/>
                            <a:pt x="1485900" y="8540"/>
                          </a:cubicBezTo>
                        </a:path>
                      </a:pathLst>
                    </a:cu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8" name="Multiply 67"/>
                    <p:cNvSpPr/>
                    <p:nvPr/>
                  </p:nvSpPr>
                  <p:spPr>
                    <a:xfrm>
                      <a:off x="1247775" y="47625"/>
                      <a:ext cx="114300" cy="180975"/>
                    </a:xfrm>
                    <a:prstGeom prst="mathMultiply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cxnSp>
                  <p:nvCxnSpPr>
                    <p:cNvPr id="69" name="Straight Arrow Connector 68"/>
                    <p:cNvCxnSpPr/>
                    <p:nvPr/>
                  </p:nvCxnSpPr>
                  <p:spPr>
                    <a:xfrm flipH="1" flipV="1">
                      <a:off x="1428750" y="95250"/>
                      <a:ext cx="895350" cy="19939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Arrow Connector 69"/>
                    <p:cNvCxnSpPr/>
                    <p:nvPr/>
                  </p:nvCxnSpPr>
                  <p:spPr>
                    <a:xfrm>
                      <a:off x="0" y="1752600"/>
                      <a:ext cx="19812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Multiply 70"/>
                    <p:cNvSpPr/>
                    <p:nvPr/>
                  </p:nvSpPr>
                  <p:spPr>
                    <a:xfrm>
                      <a:off x="400050" y="1057275"/>
                      <a:ext cx="114300" cy="180975"/>
                    </a:xfrm>
                    <a:prstGeom prst="mathMultiply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2" name="Multiply 71"/>
                    <p:cNvSpPr/>
                    <p:nvPr/>
                  </p:nvSpPr>
                  <p:spPr>
                    <a:xfrm>
                      <a:off x="571500" y="1057275"/>
                      <a:ext cx="114300" cy="180975"/>
                    </a:xfrm>
                    <a:prstGeom prst="mathMultiply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3" name="Multiply 72"/>
                    <p:cNvSpPr/>
                    <p:nvPr/>
                  </p:nvSpPr>
                  <p:spPr>
                    <a:xfrm>
                      <a:off x="742950" y="790575"/>
                      <a:ext cx="114300" cy="180975"/>
                    </a:xfrm>
                    <a:prstGeom prst="mathMultiply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4" name="Multiply 73"/>
                    <p:cNvSpPr/>
                    <p:nvPr/>
                  </p:nvSpPr>
                  <p:spPr>
                    <a:xfrm>
                      <a:off x="933450" y="609600"/>
                      <a:ext cx="114300" cy="180975"/>
                    </a:xfrm>
                    <a:prstGeom prst="mathMultiply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5" name="Multiply 74"/>
                    <p:cNvSpPr/>
                    <p:nvPr/>
                  </p:nvSpPr>
                  <p:spPr>
                    <a:xfrm>
                      <a:off x="514350" y="790575"/>
                      <a:ext cx="114300" cy="180975"/>
                    </a:xfrm>
                    <a:prstGeom prst="mathMultiply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" name="Multiply 75"/>
                    <p:cNvSpPr/>
                    <p:nvPr/>
                  </p:nvSpPr>
                  <p:spPr>
                    <a:xfrm>
                      <a:off x="942975" y="352425"/>
                      <a:ext cx="114300" cy="180975"/>
                    </a:xfrm>
                    <a:prstGeom prst="mathMultiply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" name="Multiply 76"/>
                    <p:cNvSpPr/>
                    <p:nvPr/>
                  </p:nvSpPr>
                  <p:spPr>
                    <a:xfrm>
                      <a:off x="1000125" y="1200150"/>
                      <a:ext cx="114300" cy="180975"/>
                    </a:xfrm>
                    <a:prstGeom prst="mathMultiply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8" name="Multiply 77"/>
                    <p:cNvSpPr/>
                    <p:nvPr/>
                  </p:nvSpPr>
                  <p:spPr>
                    <a:xfrm>
                      <a:off x="1190625" y="962025"/>
                      <a:ext cx="114300" cy="180975"/>
                    </a:xfrm>
                    <a:prstGeom prst="mathMultiply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Multiply 78"/>
                    <p:cNvSpPr/>
                    <p:nvPr/>
                  </p:nvSpPr>
                  <p:spPr>
                    <a:xfrm>
                      <a:off x="1304925" y="609600"/>
                      <a:ext cx="114300" cy="180975"/>
                    </a:xfrm>
                    <a:prstGeom prst="mathMultiply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Multiply 79"/>
                    <p:cNvSpPr/>
                    <p:nvPr/>
                  </p:nvSpPr>
                  <p:spPr>
                    <a:xfrm>
                      <a:off x="1419225" y="342900"/>
                      <a:ext cx="114300" cy="180975"/>
                    </a:xfrm>
                    <a:prstGeom prst="mathMultiply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Multiply 80"/>
                    <p:cNvSpPr/>
                    <p:nvPr/>
                  </p:nvSpPr>
                  <p:spPr>
                    <a:xfrm>
                      <a:off x="1190625" y="295275"/>
                      <a:ext cx="114300" cy="180975"/>
                    </a:xfrm>
                    <a:prstGeom prst="mathMultiply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Multiply 81"/>
                    <p:cNvSpPr/>
                    <p:nvPr/>
                  </p:nvSpPr>
                  <p:spPr>
                    <a:xfrm>
                      <a:off x="685800" y="1381125"/>
                      <a:ext cx="114300" cy="180975"/>
                    </a:xfrm>
                    <a:prstGeom prst="mathMultiply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Multiply 82"/>
                    <p:cNvSpPr/>
                    <p:nvPr/>
                  </p:nvSpPr>
                  <p:spPr>
                    <a:xfrm>
                      <a:off x="285750" y="1343025"/>
                      <a:ext cx="114300" cy="180975"/>
                    </a:xfrm>
                    <a:prstGeom prst="mathMultiply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Multiply 83"/>
                    <p:cNvSpPr/>
                    <p:nvPr/>
                  </p:nvSpPr>
                  <p:spPr>
                    <a:xfrm>
                      <a:off x="885825" y="971550"/>
                      <a:ext cx="114300" cy="180975"/>
                    </a:xfrm>
                    <a:prstGeom prst="mathMultiply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66" name="Text Box 506"/>
                  <p:cNvSpPr txBox="1">
                    <a:spLocks noChangeArrowheads="1"/>
                  </p:cNvSpPr>
                  <p:nvPr/>
                </p:nvSpPr>
                <p:spPr bwMode="auto">
                  <a:xfrm rot="16200000">
                    <a:off x="-300037" y="538162"/>
                    <a:ext cx="1257300" cy="6572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3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</a:pPr>
                    <a:r>
                      <a:rPr lang="en-US" sz="1100" b="1">
                        <a:effectLst/>
                        <a:latin typeface="Arial"/>
                        <a:ea typeface="Times New Roman"/>
                        <a:cs typeface="Times New Roman"/>
                      </a:rPr>
                      <a:t>y</a:t>
                    </a:r>
                    <a:endParaRPr lang="en-GB" sz="1100">
                      <a:effectLst/>
                      <a:latin typeface="Arial"/>
                      <a:ea typeface="Times New Roman"/>
                      <a:cs typeface="Times New Roman"/>
                    </a:endParaRPr>
                  </a:p>
                </p:txBody>
              </p:sp>
            </p:grpSp>
          </p:grpSp>
        </p:grpSp>
      </p:grpSp>
      <p:sp>
        <p:nvSpPr>
          <p:cNvPr id="85" name="TextBox 84"/>
          <p:cNvSpPr txBox="1"/>
          <p:nvPr/>
        </p:nvSpPr>
        <p:spPr>
          <a:xfrm>
            <a:off x="1280872" y="880831"/>
            <a:ext cx="363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Linear Regression for FB_Fx</a:t>
            </a:r>
            <a:endParaRPr lang="en-GB" b="1" dirty="0"/>
          </a:p>
        </p:txBody>
      </p:sp>
      <p:pic>
        <p:nvPicPr>
          <p:cNvPr id="86" name="Picture 85" descr="Description: Description: C:\Users\mithun\AppData\Local\Temp\ConnectorClipboard9117283564740977708\image16537735823080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36" y="3008782"/>
            <a:ext cx="2857500" cy="2081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Picture 86" descr="Description: Description: C:\Users\mithun\AppData\Local\Temp\ConnectorClipboard9117283564740977708\image16537736503440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36" y="3107023"/>
            <a:ext cx="2857500" cy="1983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Picture 87"/>
          <p:cNvPicPr/>
          <p:nvPr/>
        </p:nvPicPr>
        <p:blipFill>
          <a:blip r:embed="rId11"/>
          <a:stretch>
            <a:fillRect/>
          </a:stretch>
        </p:blipFill>
        <p:spPr>
          <a:xfrm>
            <a:off x="979336" y="5217083"/>
            <a:ext cx="2876718" cy="54227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014948" y="894903"/>
            <a:ext cx="0" cy="506819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088616" y="880831"/>
            <a:ext cx="392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Polynomial Regression for FB_Fx</a:t>
            </a:r>
            <a:endParaRPr lang="en-GB" b="1" dirty="0"/>
          </a:p>
        </p:txBody>
      </p:sp>
      <p:pic>
        <p:nvPicPr>
          <p:cNvPr id="90" name="Picture 89" descr="Description: Description: C:\Users\mithun\AppData\Local\Temp\ConnectorClipboard9117283564740977708\image16537746566320.pn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975" y="3121927"/>
            <a:ext cx="2393023" cy="1968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Picture 90" descr="Description: Description: C:\Users\mithun\AppData\Local\Temp\ConnectorClipboard9117283564740977708\image16537747506240.png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456" y="3107023"/>
            <a:ext cx="2455459" cy="198359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Text Placeholder 1"/>
          <p:cNvSpPr txBox="1">
            <a:spLocks/>
          </p:cNvSpPr>
          <p:nvPr/>
        </p:nvSpPr>
        <p:spPr>
          <a:xfrm>
            <a:off x="9785445" y="5089318"/>
            <a:ext cx="2118252" cy="860132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Residual error range </a:t>
            </a:r>
            <a:r>
              <a:rPr lang="en-US" sz="1600" b="1" dirty="0" smtClean="0"/>
              <a:t>-100kN to +100kN</a:t>
            </a:r>
            <a:r>
              <a:rPr lang="en-US" sz="1600" dirty="0" smtClean="0"/>
              <a:t>. </a:t>
            </a:r>
            <a:endParaRPr lang="en-GB" sz="1600" dirty="0"/>
          </a:p>
        </p:txBody>
      </p:sp>
      <p:pic>
        <p:nvPicPr>
          <p:cNvPr id="93" name="Picture 92"/>
          <p:cNvPicPr/>
          <p:nvPr/>
        </p:nvPicPr>
        <p:blipFill>
          <a:blip r:embed="rId14"/>
          <a:stretch>
            <a:fillRect/>
          </a:stretch>
        </p:blipFill>
        <p:spPr>
          <a:xfrm>
            <a:off x="7088617" y="5217083"/>
            <a:ext cx="2591335" cy="5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9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363723" y="3736075"/>
            <a:ext cx="4750473" cy="1612874"/>
          </a:xfrm>
        </p:spPr>
        <p:txBody>
          <a:bodyPr/>
          <a:lstStyle/>
          <a:p>
            <a:r>
              <a:rPr lang="en-US" dirty="0" smtClean="0"/>
              <a:t>Flexibility to capture nonlinear predictor-response relationship.</a:t>
            </a:r>
          </a:p>
          <a:p>
            <a:r>
              <a:rPr lang="en-US" dirty="0" smtClean="0"/>
              <a:t>Minimum leaf size set at 35 to 40 for balanced fit.</a:t>
            </a:r>
          </a:p>
          <a:p>
            <a:r>
              <a:rPr lang="en-US" dirty="0" smtClean="0"/>
              <a:t>Residual error </a:t>
            </a:r>
            <a:r>
              <a:rPr lang="en-US" dirty="0"/>
              <a:t>varying between </a:t>
            </a:r>
            <a:r>
              <a:rPr lang="en-US" b="1" dirty="0"/>
              <a:t>±</a:t>
            </a:r>
            <a:r>
              <a:rPr lang="en-US" b="1" dirty="0" smtClean="0"/>
              <a:t>110kN </a:t>
            </a:r>
            <a:r>
              <a:rPr lang="en-US" dirty="0" smtClean="0"/>
              <a:t>with high density points found at around </a:t>
            </a:r>
            <a:r>
              <a:rPr lang="en-GB" b="1" dirty="0" smtClean="0"/>
              <a:t>±25kN </a:t>
            </a: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105" y="201600"/>
            <a:ext cx="10980894" cy="543600"/>
          </a:xfrm>
        </p:spPr>
        <p:txBody>
          <a:bodyPr/>
          <a:lstStyle/>
          <a:p>
            <a:r>
              <a:rPr lang="en-US" dirty="0" smtClean="0"/>
              <a:t>Regression Tree Model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-632217" y="4606608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w Cen MT Condensed Extra Bold" pitchFamily="34" charset="0"/>
              </a:rPr>
              <a:t>EBT</a:t>
            </a:r>
            <a:endParaRPr lang="en-GB" sz="14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-627666" y="5348949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w Cen MT Condensed Extra Bold" pitchFamily="34" charset="0"/>
              </a:rPr>
              <a:t>ANN</a:t>
            </a:r>
            <a:endParaRPr lang="en-GB" sz="11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-614149" y="1637244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w Cen MT Condensed Extra Bold" pitchFamily="34" charset="0"/>
              </a:rPr>
              <a:t>LPR</a:t>
            </a:r>
            <a:endParaRPr lang="en-GB" sz="14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80031" y="2379585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w Cen MT Condensed Extra Bold" pitchFamily="34" charset="0"/>
              </a:rPr>
              <a:t>TM</a:t>
            </a:r>
            <a:endParaRPr lang="en-GB" sz="16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-614149" y="894903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w Cen MT Condensed Extra Bold" pitchFamily="34" charset="0"/>
              </a:rPr>
              <a:t>EDA</a:t>
            </a:r>
            <a:endParaRPr lang="en-GB" sz="1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-627668" y="3864267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w Cen MT Condensed Extra Bold" pitchFamily="34" charset="0"/>
              </a:rPr>
              <a:t>GPR</a:t>
            </a:r>
            <a:endParaRPr lang="en-GB" sz="1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-614149" y="3121926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w Cen MT Condensed Extra Bold" pitchFamily="34" charset="0"/>
              </a:rPr>
              <a:t>SVR</a:t>
            </a:r>
            <a:endParaRPr lang="en-GB" sz="1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0800000">
            <a:off x="1" y="-3981334"/>
            <a:ext cx="887104" cy="13322596"/>
          </a:xfrm>
          <a:custGeom>
            <a:avLst/>
            <a:gdLst>
              <a:gd name="connsiteX0" fmla="*/ 3080 w 887104"/>
              <a:gd name="connsiteY0" fmla="*/ 6711906 h 12392182"/>
              <a:gd name="connsiteX1" fmla="*/ 51593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88407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88407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7104" h="12392182">
                <a:moveTo>
                  <a:pt x="3080" y="6711906"/>
                </a:moveTo>
                <a:cubicBezTo>
                  <a:pt x="-222" y="6491022"/>
                  <a:pt x="390715" y="6530386"/>
                  <a:pt x="388407" y="6196091"/>
                </a:cubicBezTo>
                <a:cubicBezTo>
                  <a:pt x="386099" y="5861796"/>
                  <a:pt x="-221" y="5891693"/>
                  <a:pt x="3080" y="5680276"/>
                </a:cubicBezTo>
                <a:cubicBezTo>
                  <a:pt x="-730" y="6043203"/>
                  <a:pt x="3080" y="6368029"/>
                  <a:pt x="3080" y="6711906"/>
                </a:cubicBezTo>
                <a:close/>
                <a:moveTo>
                  <a:pt x="0" y="12392182"/>
                </a:moveTo>
                <a:lnTo>
                  <a:pt x="0" y="0"/>
                </a:lnTo>
                <a:lnTo>
                  <a:pt x="887104" y="0"/>
                </a:lnTo>
                <a:lnTo>
                  <a:pt x="887104" y="12392182"/>
                </a:lnTo>
                <a:lnTo>
                  <a:pt x="0" y="12392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hlinkClick r:id="rId2" action="ppaction://hlinksldjump"/>
          </p:cNvPr>
          <p:cNvSpPr/>
          <p:nvPr/>
        </p:nvSpPr>
        <p:spPr>
          <a:xfrm>
            <a:off x="131926" y="4606608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EBT</a:t>
            </a:r>
            <a:endParaRPr lang="en-GB" sz="14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3" name="Oval 12">
            <a:hlinkClick r:id="rId3" action="ppaction://hlinksldjump"/>
          </p:cNvPr>
          <p:cNvSpPr/>
          <p:nvPr/>
        </p:nvSpPr>
        <p:spPr>
          <a:xfrm>
            <a:off x="136477" y="5348949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ANN</a:t>
            </a:r>
            <a:endParaRPr lang="en-GB" sz="11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4" name="Oval 13">
            <a:hlinkClick r:id="rId4" action="ppaction://hlinksldjump"/>
          </p:cNvPr>
          <p:cNvSpPr/>
          <p:nvPr/>
        </p:nvSpPr>
        <p:spPr>
          <a:xfrm>
            <a:off x="136477" y="1637244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LPR</a:t>
            </a:r>
            <a:endParaRPr lang="en-GB" sz="14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5" name="Oval 14">
            <a:hlinkClick r:id="rId5" action="ppaction://hlinksldjump"/>
          </p:cNvPr>
          <p:cNvSpPr/>
          <p:nvPr/>
        </p:nvSpPr>
        <p:spPr>
          <a:xfrm>
            <a:off x="136476" y="2379585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noFill/>
                <a:latin typeface="Tw Cen MT Condensed Extra Bold" pitchFamily="34" charset="0"/>
              </a:rPr>
              <a:t>TM</a:t>
            </a:r>
            <a:endParaRPr lang="en-GB" sz="1600" dirty="0">
              <a:noFill/>
              <a:latin typeface="Tw Cen MT Condensed Extra Bold" pitchFamily="34" charset="0"/>
            </a:endParaRPr>
          </a:p>
        </p:txBody>
      </p:sp>
      <p:sp>
        <p:nvSpPr>
          <p:cNvPr id="16" name="Oval 15">
            <a:hlinkClick r:id="rId6" action="ppaction://hlinksldjump"/>
          </p:cNvPr>
          <p:cNvSpPr/>
          <p:nvPr/>
        </p:nvSpPr>
        <p:spPr>
          <a:xfrm>
            <a:off x="136477" y="894903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EDA</a:t>
            </a:r>
            <a:endParaRPr lang="en-GB" sz="12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7" name="Oval 16">
            <a:hlinkClick r:id="rId7" action="ppaction://hlinksldjump"/>
          </p:cNvPr>
          <p:cNvSpPr/>
          <p:nvPr/>
        </p:nvSpPr>
        <p:spPr>
          <a:xfrm>
            <a:off x="136477" y="3121926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SVR</a:t>
            </a:r>
            <a:endParaRPr lang="en-GB" sz="12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8" name="Oval 17">
            <a:hlinkClick r:id="rId8" action="ppaction://hlinksldjump"/>
          </p:cNvPr>
          <p:cNvSpPr/>
          <p:nvPr/>
        </p:nvSpPr>
        <p:spPr>
          <a:xfrm>
            <a:off x="136475" y="3864267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GPR</a:t>
            </a:r>
            <a:endParaRPr lang="en-GB" sz="12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9" name="Textfeld 3">
            <a:extLst>
              <a:ext uri="{FF2B5EF4-FFF2-40B4-BE49-F238E27FC236}">
                <a16:creationId xmlns="" xmlns:a16="http://schemas.microsoft.com/office/drawing/2014/main" id="{9D39BD45-058C-4743-B06B-721DE703A2F4}"/>
              </a:ext>
            </a:extLst>
          </p:cNvPr>
          <p:cNvSpPr txBox="1"/>
          <p:nvPr/>
        </p:nvSpPr>
        <p:spPr>
          <a:xfrm>
            <a:off x="1117105" y="6185458"/>
            <a:ext cx="4499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00539F"/>
                </a:solidFill>
              </a:rPr>
              <a:t>Analysis of Regression Models for estimating the main bearing loads of wind turbine </a:t>
            </a:r>
            <a:endParaRPr lang="de-DE" sz="900" dirty="0">
              <a:solidFill>
                <a:srgbClr val="00539F"/>
              </a:solidFill>
            </a:endParaRPr>
          </a:p>
          <a:p>
            <a:r>
              <a:rPr lang="de-DE" sz="900" dirty="0" smtClean="0">
                <a:solidFill>
                  <a:srgbClr val="00539F"/>
                </a:solidFill>
              </a:rPr>
              <a:t>Mithun Nagesh Shet</a:t>
            </a:r>
            <a:endParaRPr lang="de-DE" sz="900" dirty="0">
              <a:solidFill>
                <a:srgbClr val="00539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473599" y="1104899"/>
            <a:ext cx="4976144" cy="2394369"/>
            <a:chOff x="0" y="0"/>
            <a:chExt cx="5267325" cy="1905000"/>
          </a:xfrm>
        </p:grpSpPr>
        <p:grpSp>
          <p:nvGrpSpPr>
            <p:cNvPr id="21" name="Group 20"/>
            <p:cNvGrpSpPr/>
            <p:nvPr/>
          </p:nvGrpSpPr>
          <p:grpSpPr>
            <a:xfrm>
              <a:off x="0" y="0"/>
              <a:ext cx="5267325" cy="1905000"/>
              <a:chOff x="0" y="0"/>
              <a:chExt cx="5267325" cy="190500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0" y="0"/>
                <a:ext cx="4105275" cy="1800225"/>
                <a:chOff x="0" y="0"/>
                <a:chExt cx="4105275" cy="1800225"/>
              </a:xfrm>
            </p:grpSpPr>
            <p:cxnSp>
              <p:nvCxnSpPr>
                <p:cNvPr id="36" name="Straight Arrow Connector 35"/>
                <p:cNvCxnSpPr/>
                <p:nvPr/>
              </p:nvCxnSpPr>
              <p:spPr>
                <a:xfrm flipH="1" flipV="1">
                  <a:off x="3648075" y="1304925"/>
                  <a:ext cx="457200" cy="1714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 Box 337"/>
                <p:cNvSpPr txBox="1">
                  <a:spLocks noChangeArrowheads="1"/>
                </p:cNvSpPr>
                <p:nvPr/>
              </p:nvSpPr>
              <p:spPr bwMode="auto">
                <a:xfrm>
                  <a:off x="0" y="666750"/>
                  <a:ext cx="1257300" cy="657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1100" b="1">
                      <a:effectLst/>
                      <a:latin typeface="Arial"/>
                      <a:ea typeface="Times New Roman"/>
                      <a:cs typeface="Times New Roman"/>
                    </a:rPr>
                    <a:t>Decision Node</a:t>
                  </a:r>
                  <a:endParaRPr lang="en-GB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grpSp>
              <p:nvGrpSpPr>
                <p:cNvPr id="38" name="Group 37"/>
                <p:cNvGrpSpPr/>
                <p:nvPr/>
              </p:nvGrpSpPr>
              <p:grpSpPr>
                <a:xfrm>
                  <a:off x="1038225" y="0"/>
                  <a:ext cx="2533650" cy="1800225"/>
                  <a:chOff x="0" y="0"/>
                  <a:chExt cx="2533650" cy="1800225"/>
                </a:xfrm>
              </p:grpSpPr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514350" y="333375"/>
                    <a:ext cx="2019300" cy="1466850"/>
                    <a:chOff x="0" y="0"/>
                    <a:chExt cx="2019300" cy="1466850"/>
                  </a:xfrm>
                </p:grpSpPr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 flipH="1">
                      <a:off x="533400" y="0"/>
                      <a:ext cx="600075" cy="43815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>
                      <a:off x="1133475" y="0"/>
                      <a:ext cx="533400" cy="43815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533400" y="514350"/>
                      <a:ext cx="276225" cy="4572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H="1">
                      <a:off x="0" y="514350"/>
                      <a:ext cx="533400" cy="5715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H="1">
                      <a:off x="523875" y="1085850"/>
                      <a:ext cx="323850" cy="3810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>
                      <a:off x="857250" y="1085850"/>
                      <a:ext cx="276225" cy="3810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 flipH="1">
                      <a:off x="1428750" y="514350"/>
                      <a:ext cx="295275" cy="36195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1724025" y="514350"/>
                      <a:ext cx="295275" cy="36195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" name="Straight Arrow Connector 41"/>
                  <p:cNvCxnSpPr/>
                  <p:nvPr/>
                </p:nvCxnSpPr>
                <p:spPr>
                  <a:xfrm flipV="1">
                    <a:off x="0" y="857250"/>
                    <a:ext cx="895350" cy="939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 Box 3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250" y="0"/>
                    <a:ext cx="1257300" cy="6572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just">
                      <a:lnSpc>
                        <a:spcPct val="13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</a:pPr>
                    <a:r>
                      <a:rPr lang="en-US" sz="1100" b="1">
                        <a:effectLst/>
                        <a:latin typeface="Arial"/>
                        <a:ea typeface="Times New Roman"/>
                        <a:cs typeface="Times New Roman"/>
                      </a:rPr>
                      <a:t>Root node</a:t>
                    </a:r>
                    <a:endParaRPr lang="en-GB" sz="1100">
                      <a:effectLst/>
                      <a:latin typeface="Arial"/>
                      <a:ea typeface="Times New Roman"/>
                      <a:cs typeface="Times New Roman"/>
                    </a:endParaRPr>
                  </a:p>
                </p:txBody>
              </p:sp>
            </p:grp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971675" y="228600"/>
                  <a:ext cx="571500" cy="95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flipH="1">
                  <a:off x="3381375" y="533400"/>
                  <a:ext cx="609600" cy="381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 Box 332"/>
              <p:cNvSpPr txBox="1">
                <a:spLocks noChangeArrowheads="1"/>
              </p:cNvSpPr>
              <p:nvPr/>
            </p:nvSpPr>
            <p:spPr bwMode="auto">
              <a:xfrm>
                <a:off x="4010025" y="1247775"/>
                <a:ext cx="1257300" cy="657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1100" b="1">
                    <a:effectLst/>
                    <a:latin typeface="Arial"/>
                    <a:ea typeface="Times New Roman"/>
                    <a:cs typeface="Times New Roman"/>
                  </a:rPr>
                  <a:t>Terminal Node</a:t>
                </a:r>
                <a:endParaRPr lang="en-GB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504950" y="123825"/>
              <a:ext cx="3667125" cy="1781175"/>
              <a:chOff x="0" y="0"/>
              <a:chExt cx="3667125" cy="1781175"/>
            </a:xfrm>
          </p:grpSpPr>
          <p:sp>
            <p:nvSpPr>
              <p:cNvPr id="23" name="Text Box 99"/>
              <p:cNvSpPr txBox="1">
                <a:spLocks noChangeArrowheads="1"/>
              </p:cNvSpPr>
              <p:nvPr/>
            </p:nvSpPr>
            <p:spPr bwMode="auto">
              <a:xfrm>
                <a:off x="2409825" y="114300"/>
                <a:ext cx="1257300" cy="657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1100" b="1">
                    <a:effectLst/>
                    <a:latin typeface="Arial"/>
                    <a:ea typeface="Times New Roman"/>
                    <a:cs typeface="Times New Roman"/>
                  </a:rPr>
                  <a:t>Splits</a:t>
                </a:r>
                <a:endParaRPr lang="en-GB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0" y="0"/>
                <a:ext cx="2143125" cy="1781175"/>
                <a:chOff x="0" y="0"/>
                <a:chExt cx="2143125" cy="1781175"/>
              </a:xfrm>
            </p:grpSpPr>
            <p:sp>
              <p:nvSpPr>
                <p:cNvPr id="25" name="Isosceles Triangle 24"/>
                <p:cNvSpPr/>
                <p:nvPr/>
              </p:nvSpPr>
              <p:spPr>
                <a:xfrm>
                  <a:off x="1057275" y="0"/>
                  <a:ext cx="209550" cy="20955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6" name="Isosceles Triangle 25"/>
                <p:cNvSpPr/>
                <p:nvPr/>
              </p:nvSpPr>
              <p:spPr>
                <a:xfrm>
                  <a:off x="466725" y="514350"/>
                  <a:ext cx="209550" cy="209550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>
                  <a:off x="1666875" y="514350"/>
                  <a:ext cx="209550" cy="209550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>
                  <a:off x="781050" y="1085850"/>
                  <a:ext cx="209550" cy="209550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0" y="1181100"/>
                  <a:ext cx="123825" cy="17145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533400" y="1609725"/>
                  <a:ext cx="123825" cy="17145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104900" y="1609725"/>
                  <a:ext cx="123825" cy="17145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419225" y="1019175"/>
                  <a:ext cx="123825" cy="17145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2019300" y="1019175"/>
                  <a:ext cx="123825" cy="17145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</p:grpSp>
        </p:grpSp>
      </p:grpSp>
      <p:pic>
        <p:nvPicPr>
          <p:cNvPr id="52" name="Picture 51" descr="Description: Description: C:\Users\mithun\AppData\Local\Temp\ConnectorClipboard9117283564740977708\image16537770684420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758" y="1051343"/>
            <a:ext cx="3076484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52" descr="Description: Description: C:\Users\mithun\AppData\Local\Temp\ConnectorClipboard9117283564740977708\image16537771378500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105" y="1011885"/>
            <a:ext cx="3014297" cy="238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Picture 54"/>
          <p:cNvPicPr/>
          <p:nvPr/>
        </p:nvPicPr>
        <p:blipFill>
          <a:blip r:embed="rId11"/>
          <a:stretch>
            <a:fillRect/>
          </a:stretch>
        </p:blipFill>
        <p:spPr>
          <a:xfrm>
            <a:off x="6933063" y="4065422"/>
            <a:ext cx="4967787" cy="5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10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-632217" y="4606608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w Cen MT Condensed Extra Bold" pitchFamily="34" charset="0"/>
              </a:rPr>
              <a:t>EBT</a:t>
            </a:r>
            <a:endParaRPr lang="en-GB" sz="14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-627666" y="5348949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w Cen MT Condensed Extra Bold" pitchFamily="34" charset="0"/>
              </a:rPr>
              <a:t>ANN</a:t>
            </a:r>
            <a:endParaRPr lang="en-GB" sz="11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-627666" y="1637244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w Cen MT Condensed Extra Bold" pitchFamily="34" charset="0"/>
              </a:rPr>
              <a:t>LPR</a:t>
            </a:r>
            <a:endParaRPr lang="en-GB" sz="14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-627667" y="2379585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w Cen MT Condensed Extra Bold" pitchFamily="34" charset="0"/>
              </a:rPr>
              <a:t>TM</a:t>
            </a:r>
            <a:endParaRPr lang="en-GB" sz="16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-627666" y="894903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w Cen MT Condensed Extra Bold" pitchFamily="34" charset="0"/>
              </a:rPr>
              <a:t>EDA</a:t>
            </a:r>
            <a:endParaRPr lang="en-GB" sz="1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-627668" y="3864267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w Cen MT Condensed Extra Bold" pitchFamily="34" charset="0"/>
              </a:rPr>
              <a:t>GPR</a:t>
            </a:r>
            <a:endParaRPr lang="en-GB" sz="1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80031" y="3121926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w Cen MT Condensed Extra Bold" pitchFamily="34" charset="0"/>
              </a:rPr>
              <a:t>SVR</a:t>
            </a:r>
            <a:endParaRPr lang="en-GB" sz="1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0800000">
            <a:off x="1" y="-2767091"/>
            <a:ext cx="887104" cy="12392182"/>
          </a:xfrm>
          <a:custGeom>
            <a:avLst/>
            <a:gdLst>
              <a:gd name="connsiteX0" fmla="*/ 3080 w 887104"/>
              <a:gd name="connsiteY0" fmla="*/ 6711906 h 12392182"/>
              <a:gd name="connsiteX1" fmla="*/ 51593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88407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88407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7104" h="12392182">
                <a:moveTo>
                  <a:pt x="3080" y="6711906"/>
                </a:moveTo>
                <a:cubicBezTo>
                  <a:pt x="-222" y="6491022"/>
                  <a:pt x="390715" y="6530386"/>
                  <a:pt x="388407" y="6196091"/>
                </a:cubicBezTo>
                <a:cubicBezTo>
                  <a:pt x="386099" y="5861796"/>
                  <a:pt x="-221" y="5891693"/>
                  <a:pt x="3080" y="5680276"/>
                </a:cubicBezTo>
                <a:cubicBezTo>
                  <a:pt x="-730" y="6043203"/>
                  <a:pt x="3080" y="6368029"/>
                  <a:pt x="3080" y="6711906"/>
                </a:cubicBezTo>
                <a:close/>
                <a:moveTo>
                  <a:pt x="0" y="12392182"/>
                </a:moveTo>
                <a:lnTo>
                  <a:pt x="0" y="0"/>
                </a:lnTo>
                <a:lnTo>
                  <a:pt x="887104" y="0"/>
                </a:lnTo>
                <a:lnTo>
                  <a:pt x="887104" y="12392182"/>
                </a:lnTo>
                <a:lnTo>
                  <a:pt x="0" y="12392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461388" y="3909414"/>
            <a:ext cx="4752807" cy="2053683"/>
          </a:xfrm>
        </p:spPr>
        <p:txBody>
          <a:bodyPr/>
          <a:lstStyle/>
          <a:p>
            <a:r>
              <a:rPr lang="en-US" dirty="0" smtClean="0"/>
              <a:t>Consists of </a:t>
            </a:r>
            <a:r>
              <a:rPr lang="az-Cyrl-AZ" dirty="0" smtClean="0"/>
              <a:t>Є</a:t>
            </a:r>
            <a:r>
              <a:rPr lang="en-US" dirty="0" smtClean="0"/>
              <a:t> tube which reformulates the optimization problem to find best tube that approximates continuous valued function.</a:t>
            </a:r>
          </a:p>
          <a:p>
            <a:r>
              <a:rPr lang="en-US" dirty="0" smtClean="0"/>
              <a:t>The kernel was set as polynomial of order 2.</a:t>
            </a:r>
          </a:p>
          <a:p>
            <a:r>
              <a:rPr lang="en-US" dirty="0" smtClean="0"/>
              <a:t>The residual error varied between </a:t>
            </a:r>
            <a:r>
              <a:rPr lang="en-GB" b="1" dirty="0"/>
              <a:t>±120kN </a:t>
            </a:r>
            <a:r>
              <a:rPr lang="en-GB" dirty="0"/>
              <a:t>with high density of points seen around </a:t>
            </a:r>
            <a:r>
              <a:rPr lang="en-GB" b="1" dirty="0"/>
              <a:t>±</a:t>
            </a:r>
            <a:r>
              <a:rPr lang="en-GB" b="1" dirty="0" smtClean="0"/>
              <a:t>35kN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3950" y="201600"/>
            <a:ext cx="10744050" cy="543600"/>
          </a:xfrm>
        </p:spPr>
        <p:txBody>
          <a:bodyPr/>
          <a:lstStyle/>
          <a:p>
            <a:r>
              <a:rPr lang="en-US" dirty="0"/>
              <a:t>Support Vector Regressor</a:t>
            </a:r>
            <a:endParaRPr lang="en-GB" dirty="0"/>
          </a:p>
        </p:txBody>
      </p:sp>
      <p:sp>
        <p:nvSpPr>
          <p:cNvPr id="12" name="Oval 11">
            <a:hlinkClick r:id="rId2" action="ppaction://hlinksldjump"/>
          </p:cNvPr>
          <p:cNvSpPr/>
          <p:nvPr/>
        </p:nvSpPr>
        <p:spPr>
          <a:xfrm>
            <a:off x="131926" y="4606608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EBT</a:t>
            </a:r>
            <a:endParaRPr lang="en-GB" sz="14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3" name="Oval 12">
            <a:hlinkClick r:id="rId3" action="ppaction://hlinksldjump"/>
          </p:cNvPr>
          <p:cNvSpPr/>
          <p:nvPr/>
        </p:nvSpPr>
        <p:spPr>
          <a:xfrm>
            <a:off x="136477" y="5348949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ANN</a:t>
            </a:r>
            <a:endParaRPr lang="en-GB" sz="11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4" name="Oval 13">
            <a:hlinkClick r:id="rId4" action="ppaction://hlinksldjump"/>
          </p:cNvPr>
          <p:cNvSpPr/>
          <p:nvPr/>
        </p:nvSpPr>
        <p:spPr>
          <a:xfrm>
            <a:off x="136477" y="1637244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LPR</a:t>
            </a:r>
            <a:endParaRPr lang="en-GB" sz="14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5" name="Oval 14">
            <a:hlinkClick r:id="rId5" action="ppaction://hlinksldjump"/>
          </p:cNvPr>
          <p:cNvSpPr/>
          <p:nvPr/>
        </p:nvSpPr>
        <p:spPr>
          <a:xfrm>
            <a:off x="136476" y="2379585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TM</a:t>
            </a:r>
            <a:endParaRPr lang="en-GB" sz="16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6" name="Oval 15">
            <a:hlinkClick r:id="rId6" action="ppaction://hlinksldjump"/>
          </p:cNvPr>
          <p:cNvSpPr/>
          <p:nvPr/>
        </p:nvSpPr>
        <p:spPr>
          <a:xfrm>
            <a:off x="136477" y="894903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EDA</a:t>
            </a:r>
            <a:endParaRPr lang="en-GB" sz="12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7" name="Oval 16">
            <a:hlinkClick r:id="rId7" action="ppaction://hlinksldjump"/>
          </p:cNvPr>
          <p:cNvSpPr/>
          <p:nvPr/>
        </p:nvSpPr>
        <p:spPr>
          <a:xfrm>
            <a:off x="136477" y="3121926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noFill/>
                <a:latin typeface="Tw Cen MT Condensed Extra Bold" pitchFamily="34" charset="0"/>
              </a:rPr>
              <a:t>SVR</a:t>
            </a:r>
            <a:endParaRPr lang="en-GB" sz="1200" dirty="0">
              <a:noFill/>
              <a:latin typeface="Tw Cen MT Condensed Extra Bold" pitchFamily="34" charset="0"/>
            </a:endParaRPr>
          </a:p>
        </p:txBody>
      </p:sp>
      <p:sp>
        <p:nvSpPr>
          <p:cNvPr id="18" name="Oval 17">
            <a:hlinkClick r:id="rId8" action="ppaction://hlinksldjump"/>
          </p:cNvPr>
          <p:cNvSpPr/>
          <p:nvPr/>
        </p:nvSpPr>
        <p:spPr>
          <a:xfrm>
            <a:off x="136475" y="3864267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GPR</a:t>
            </a:r>
            <a:endParaRPr lang="en-GB" sz="12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9" name="Textfeld 3">
            <a:extLst>
              <a:ext uri="{FF2B5EF4-FFF2-40B4-BE49-F238E27FC236}">
                <a16:creationId xmlns="" xmlns:a16="http://schemas.microsoft.com/office/drawing/2014/main" id="{9D39BD45-058C-4743-B06B-721DE703A2F4}"/>
              </a:ext>
            </a:extLst>
          </p:cNvPr>
          <p:cNvSpPr txBox="1"/>
          <p:nvPr/>
        </p:nvSpPr>
        <p:spPr>
          <a:xfrm>
            <a:off x="1117105" y="6185458"/>
            <a:ext cx="4499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00539F"/>
                </a:solidFill>
              </a:rPr>
              <a:t>Analysis of Regression Models for estimating the main bearing loads of wind turbine </a:t>
            </a:r>
            <a:endParaRPr lang="de-DE" sz="900" dirty="0">
              <a:solidFill>
                <a:srgbClr val="00539F"/>
              </a:solidFill>
            </a:endParaRPr>
          </a:p>
          <a:p>
            <a:r>
              <a:rPr lang="de-DE" sz="900" dirty="0" smtClean="0">
                <a:solidFill>
                  <a:srgbClr val="00539F"/>
                </a:solidFill>
              </a:rPr>
              <a:t>Mithun Nagesh Shet</a:t>
            </a:r>
            <a:endParaRPr lang="de-DE" sz="900" dirty="0">
              <a:solidFill>
                <a:srgbClr val="00539F"/>
              </a:solidFill>
            </a:endParaRPr>
          </a:p>
        </p:txBody>
      </p:sp>
      <p:pic>
        <p:nvPicPr>
          <p:cNvPr id="20" name="Picture 19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4" y="920421"/>
            <a:ext cx="4989537" cy="2815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Description: Description: C:\Users\mithun\AppData\Local\Temp\ConnectorClipboard795457647490309907\image16538367687260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955" y="920421"/>
            <a:ext cx="2857500" cy="2815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 descr="Description: Description: C:\Users\mithun\AppData\Local\Temp\ConnectorClipboard795457647490309907\image16538368102350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951" y="920421"/>
            <a:ext cx="2857500" cy="2815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/>
          <p:cNvPicPr/>
          <p:nvPr/>
        </p:nvPicPr>
        <p:blipFill>
          <a:blip r:embed="rId12"/>
          <a:stretch>
            <a:fillRect/>
          </a:stretch>
        </p:blipFill>
        <p:spPr>
          <a:xfrm>
            <a:off x="6936901" y="4078366"/>
            <a:ext cx="4800174" cy="52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16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488558" y="4173309"/>
            <a:ext cx="5188172" cy="1789789"/>
          </a:xfrm>
        </p:spPr>
        <p:txBody>
          <a:bodyPr/>
          <a:lstStyle/>
          <a:p>
            <a:r>
              <a:rPr lang="en-GB" dirty="0"/>
              <a:t>Gaussian process regression (GPR) models are nonparametric kernel based probabilistic models</a:t>
            </a:r>
            <a:r>
              <a:rPr lang="en-GB" dirty="0" smtClean="0"/>
              <a:t>.</a:t>
            </a:r>
          </a:p>
          <a:p>
            <a:r>
              <a:rPr lang="en-GB" dirty="0" smtClean="0"/>
              <a:t>Kernel function used is squared exponential based on the data distribution.</a:t>
            </a:r>
          </a:p>
          <a:p>
            <a:r>
              <a:rPr lang="en-GB" dirty="0" smtClean="0"/>
              <a:t>The residual error varies between </a:t>
            </a:r>
            <a:r>
              <a:rPr lang="en-GB" b="1" dirty="0"/>
              <a:t>±95kN </a:t>
            </a:r>
            <a:r>
              <a:rPr lang="en-GB" dirty="0"/>
              <a:t>with high density of points seen around </a:t>
            </a:r>
            <a:r>
              <a:rPr lang="en-GB" b="1" dirty="0"/>
              <a:t>±</a:t>
            </a:r>
            <a:r>
              <a:rPr lang="en-GB" b="1" dirty="0" smtClean="0"/>
              <a:t>25kN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67292" y="201600"/>
            <a:ext cx="10400707" cy="543600"/>
          </a:xfrm>
        </p:spPr>
        <p:txBody>
          <a:bodyPr/>
          <a:lstStyle/>
          <a:p>
            <a:r>
              <a:rPr lang="en-US" dirty="0"/>
              <a:t>Gaussian Process Regressor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-632217" y="4606608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w Cen MT Condensed Extra Bold" pitchFamily="34" charset="0"/>
              </a:rPr>
              <a:t>EBT</a:t>
            </a:r>
            <a:endParaRPr lang="en-GB" sz="14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-627666" y="5348949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w Cen MT Condensed Extra Bold" pitchFamily="34" charset="0"/>
              </a:rPr>
              <a:t>ANN</a:t>
            </a:r>
            <a:endParaRPr lang="en-GB" sz="11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-627666" y="1637244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w Cen MT Condensed Extra Bold" pitchFamily="34" charset="0"/>
              </a:rPr>
              <a:t>LPR</a:t>
            </a:r>
            <a:endParaRPr lang="en-GB" sz="14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-627667" y="2379585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w Cen MT Condensed Extra Bold" pitchFamily="34" charset="0"/>
              </a:rPr>
              <a:t>TM</a:t>
            </a:r>
            <a:endParaRPr lang="en-GB" sz="16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-627666" y="894903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w Cen MT Condensed Extra Bold" pitchFamily="34" charset="0"/>
              </a:rPr>
              <a:t>EDA</a:t>
            </a:r>
            <a:endParaRPr lang="en-GB" sz="1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80031" y="3864267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w Cen MT Condensed Extra Bold" pitchFamily="34" charset="0"/>
              </a:rPr>
              <a:t>GPR</a:t>
            </a:r>
            <a:endParaRPr lang="en-GB" sz="1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-614149" y="3121926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w Cen MT Condensed Extra Bold" pitchFamily="34" charset="0"/>
              </a:rPr>
              <a:t>SVR</a:t>
            </a:r>
            <a:endParaRPr lang="en-GB" sz="1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0800000">
            <a:off x="1" y="-2022781"/>
            <a:ext cx="887104" cy="12392182"/>
          </a:xfrm>
          <a:custGeom>
            <a:avLst/>
            <a:gdLst>
              <a:gd name="connsiteX0" fmla="*/ 3080 w 887104"/>
              <a:gd name="connsiteY0" fmla="*/ 6711906 h 12392182"/>
              <a:gd name="connsiteX1" fmla="*/ 51593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88407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88407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7104" h="12392182">
                <a:moveTo>
                  <a:pt x="3080" y="6711906"/>
                </a:moveTo>
                <a:cubicBezTo>
                  <a:pt x="-222" y="6491022"/>
                  <a:pt x="390715" y="6530386"/>
                  <a:pt x="388407" y="6196091"/>
                </a:cubicBezTo>
                <a:cubicBezTo>
                  <a:pt x="386099" y="5861796"/>
                  <a:pt x="-221" y="5891693"/>
                  <a:pt x="3080" y="5680276"/>
                </a:cubicBezTo>
                <a:cubicBezTo>
                  <a:pt x="-730" y="6043203"/>
                  <a:pt x="3080" y="6368029"/>
                  <a:pt x="3080" y="6711906"/>
                </a:cubicBezTo>
                <a:close/>
                <a:moveTo>
                  <a:pt x="0" y="12392182"/>
                </a:moveTo>
                <a:lnTo>
                  <a:pt x="0" y="0"/>
                </a:lnTo>
                <a:lnTo>
                  <a:pt x="887104" y="0"/>
                </a:lnTo>
                <a:lnTo>
                  <a:pt x="887104" y="12392182"/>
                </a:lnTo>
                <a:lnTo>
                  <a:pt x="0" y="12392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hlinkClick r:id="rId2" action="ppaction://hlinksldjump"/>
          </p:cNvPr>
          <p:cNvSpPr/>
          <p:nvPr/>
        </p:nvSpPr>
        <p:spPr>
          <a:xfrm>
            <a:off x="131926" y="4606608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EBT</a:t>
            </a:r>
            <a:endParaRPr lang="en-GB" sz="14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3" name="Oval 12">
            <a:hlinkClick r:id="rId3" action="ppaction://hlinksldjump"/>
          </p:cNvPr>
          <p:cNvSpPr/>
          <p:nvPr/>
        </p:nvSpPr>
        <p:spPr>
          <a:xfrm>
            <a:off x="136477" y="5348949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ANN</a:t>
            </a:r>
            <a:endParaRPr lang="en-GB" sz="11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4" name="Oval 13">
            <a:hlinkClick r:id="rId4" action="ppaction://hlinksldjump"/>
          </p:cNvPr>
          <p:cNvSpPr/>
          <p:nvPr/>
        </p:nvSpPr>
        <p:spPr>
          <a:xfrm>
            <a:off x="136477" y="1637244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LPR</a:t>
            </a:r>
            <a:endParaRPr lang="en-GB" sz="14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5" name="Oval 14">
            <a:hlinkClick r:id="rId5" action="ppaction://hlinksldjump"/>
          </p:cNvPr>
          <p:cNvSpPr/>
          <p:nvPr/>
        </p:nvSpPr>
        <p:spPr>
          <a:xfrm>
            <a:off x="136476" y="2379585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TM</a:t>
            </a:r>
            <a:endParaRPr lang="en-GB" sz="16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6" name="Oval 15">
            <a:hlinkClick r:id="rId6" action="ppaction://hlinksldjump"/>
          </p:cNvPr>
          <p:cNvSpPr/>
          <p:nvPr/>
        </p:nvSpPr>
        <p:spPr>
          <a:xfrm>
            <a:off x="136477" y="894903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EDA</a:t>
            </a:r>
            <a:endParaRPr lang="en-GB" sz="12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7" name="Oval 16">
            <a:hlinkClick r:id="rId7" action="ppaction://hlinksldjump"/>
          </p:cNvPr>
          <p:cNvSpPr/>
          <p:nvPr/>
        </p:nvSpPr>
        <p:spPr>
          <a:xfrm>
            <a:off x="136477" y="3121926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SVR</a:t>
            </a:r>
            <a:endParaRPr lang="en-GB" sz="12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8" name="Oval 17">
            <a:hlinkClick r:id="rId8" action="ppaction://hlinksldjump"/>
          </p:cNvPr>
          <p:cNvSpPr/>
          <p:nvPr/>
        </p:nvSpPr>
        <p:spPr>
          <a:xfrm>
            <a:off x="136475" y="3864267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noFill/>
                <a:latin typeface="Tw Cen MT Condensed Extra Bold" pitchFamily="34" charset="0"/>
              </a:rPr>
              <a:t>GPR</a:t>
            </a:r>
            <a:endParaRPr lang="en-GB" sz="1200" dirty="0">
              <a:noFill/>
              <a:latin typeface="Tw Cen MT Condensed Extra Bold" pitchFamily="34" charset="0"/>
            </a:endParaRPr>
          </a:p>
        </p:txBody>
      </p:sp>
      <p:sp>
        <p:nvSpPr>
          <p:cNvPr id="19" name="Textfeld 3">
            <a:extLst>
              <a:ext uri="{FF2B5EF4-FFF2-40B4-BE49-F238E27FC236}">
                <a16:creationId xmlns="" xmlns:a16="http://schemas.microsoft.com/office/drawing/2014/main" id="{9D39BD45-058C-4743-B06B-721DE703A2F4}"/>
              </a:ext>
            </a:extLst>
          </p:cNvPr>
          <p:cNvSpPr txBox="1"/>
          <p:nvPr/>
        </p:nvSpPr>
        <p:spPr>
          <a:xfrm>
            <a:off x="1117105" y="6185458"/>
            <a:ext cx="4499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00539F"/>
                </a:solidFill>
              </a:rPr>
              <a:t>Analysis of Regression Models for estimating the main bearing loads of wind turbine </a:t>
            </a:r>
            <a:endParaRPr lang="de-DE" sz="900" dirty="0">
              <a:solidFill>
                <a:srgbClr val="00539F"/>
              </a:solidFill>
            </a:endParaRPr>
          </a:p>
          <a:p>
            <a:r>
              <a:rPr lang="de-DE" sz="900" dirty="0" smtClean="0">
                <a:solidFill>
                  <a:srgbClr val="00539F"/>
                </a:solidFill>
              </a:rPr>
              <a:t>Mithun Nagesh Shet</a:t>
            </a:r>
            <a:endParaRPr lang="de-DE" sz="900" dirty="0">
              <a:solidFill>
                <a:srgbClr val="00539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93254" y="1001729"/>
            <a:ext cx="5824997" cy="2990852"/>
            <a:chOff x="0" y="0"/>
            <a:chExt cx="5972809" cy="2344908"/>
          </a:xfrm>
        </p:grpSpPr>
        <p:sp>
          <p:nvSpPr>
            <p:cNvPr id="21" name="Oval 20"/>
            <p:cNvSpPr/>
            <p:nvPr/>
          </p:nvSpPr>
          <p:spPr>
            <a:xfrm>
              <a:off x="3565358" y="1323474"/>
              <a:ext cx="95250" cy="1047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0" y="0"/>
              <a:ext cx="5972809" cy="2344908"/>
              <a:chOff x="0" y="0"/>
              <a:chExt cx="5972809" cy="234490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852645" y="670795"/>
                <a:ext cx="95250" cy="1047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0" y="0"/>
                <a:ext cx="5972809" cy="2344908"/>
                <a:chOff x="0" y="0"/>
                <a:chExt cx="5972809" cy="2344908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062288" y="757238"/>
                  <a:ext cx="95250" cy="10477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286125" y="1085850"/>
                  <a:ext cx="112815" cy="1306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0" y="0"/>
                  <a:ext cx="5972809" cy="2344908"/>
                  <a:chOff x="0" y="0"/>
                  <a:chExt cx="5972809" cy="2344908"/>
                </a:xfrm>
              </p:grpSpPr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2532185" y="897849"/>
                    <a:ext cx="397510" cy="227330"/>
                  </a:xfrm>
                  <a:prstGeom prst="straightConnector1">
                    <a:avLst/>
                  </a:prstGeom>
                  <a:ln cap="flat">
                    <a:solidFill>
                      <a:schemeClr val="tx1"/>
                    </a:solidFill>
                    <a:round/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2122567" y="897849"/>
                    <a:ext cx="47501" cy="627289"/>
                  </a:xfrm>
                  <a:prstGeom prst="straightConnector1">
                    <a:avLst/>
                  </a:prstGeom>
                  <a:ln cap="flat">
                    <a:solidFill>
                      <a:schemeClr val="tx1"/>
                    </a:solidFill>
                    <a:round/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0" y="0"/>
                    <a:ext cx="5972809" cy="2344908"/>
                    <a:chOff x="0" y="0"/>
                    <a:chExt cx="5972809" cy="234490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 Box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36457" y="1860513"/>
                          <a:ext cx="404720" cy="48439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algn="just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 Box 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3636457" y="1860513"/>
                          <a:ext cx="404720" cy="484395"/>
                        </a:xfrm>
                        <a:prstGeom prst="rect">
                          <a:avLst/>
                        </a:prstGeom>
                        <a:blipFill rotWithShape="1">
                          <a:blip r:embed="rId9"/>
                          <a:stretch>
                            <a:fillRect/>
                          </a:stretch>
                        </a:blip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0" y="0"/>
                      <a:ext cx="5972809" cy="2262451"/>
                      <a:chOff x="0" y="0"/>
                      <a:chExt cx="5972809" cy="2262451"/>
                    </a:xfrm>
                  </p:grpSpPr>
                  <p:sp>
                    <p:nvSpPr>
                      <p:cNvPr id="33" name="Oval 32"/>
                      <p:cNvSpPr/>
                      <p:nvPr/>
                    </p:nvSpPr>
                    <p:spPr>
                      <a:xfrm>
                        <a:off x="2378497" y="1421812"/>
                        <a:ext cx="95250" cy="104775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" name="Oval 33"/>
                      <p:cNvSpPr/>
                      <p:nvPr/>
                    </p:nvSpPr>
                    <p:spPr>
                      <a:xfrm>
                        <a:off x="2547634" y="1215676"/>
                        <a:ext cx="95250" cy="104775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5" name="Oval 34"/>
                      <p:cNvSpPr/>
                      <p:nvPr/>
                    </p:nvSpPr>
                    <p:spPr>
                      <a:xfrm>
                        <a:off x="2642774" y="940827"/>
                        <a:ext cx="112815" cy="13062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/>
                      </a:p>
                    </p:txBody>
                  </p:sp>
                  <p:cxnSp>
                    <p:nvCxnSpPr>
                      <p:cNvPr id="36" name="Straight Arrow Connector 35"/>
                      <p:cNvCxnSpPr/>
                      <p:nvPr/>
                    </p:nvCxnSpPr>
                    <p:spPr>
                      <a:xfrm flipV="1">
                        <a:off x="3150187" y="940827"/>
                        <a:ext cx="409451" cy="385948"/>
                      </a:xfrm>
                      <a:prstGeom prst="straightConnector1">
                        <a:avLst/>
                      </a:prstGeom>
                      <a:ln cap="flat">
                        <a:solidFill>
                          <a:schemeClr val="tx1"/>
                        </a:solidFill>
                        <a:round/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7" name="Group 36"/>
                      <p:cNvGrpSpPr/>
                      <p:nvPr/>
                    </p:nvGrpSpPr>
                    <p:grpSpPr>
                      <a:xfrm>
                        <a:off x="0" y="0"/>
                        <a:ext cx="5972809" cy="2262451"/>
                        <a:chOff x="0" y="0"/>
                        <a:chExt cx="5972809" cy="2262451"/>
                      </a:xfrm>
                    </p:grpSpPr>
                    <p:sp>
                      <p:nvSpPr>
                        <p:cNvPr id="38" name="Freeform 37"/>
                        <p:cNvSpPr/>
                        <p:nvPr/>
                      </p:nvSpPr>
                      <p:spPr>
                        <a:xfrm>
                          <a:off x="1743075" y="704850"/>
                          <a:ext cx="2019300" cy="779145"/>
                        </a:xfrm>
                        <a:custGeom>
                          <a:avLst/>
                          <a:gdLst>
                            <a:gd name="connsiteX0" fmla="*/ 0 w 2019300"/>
                            <a:gd name="connsiteY0" fmla="*/ 648575 h 779165"/>
                            <a:gd name="connsiteX1" fmla="*/ 276225 w 2019300"/>
                            <a:gd name="connsiteY1" fmla="*/ 391400 h 779165"/>
                            <a:gd name="connsiteX2" fmla="*/ 695325 w 2019300"/>
                            <a:gd name="connsiteY2" fmla="*/ 772400 h 779165"/>
                            <a:gd name="connsiteX3" fmla="*/ 1181100 w 2019300"/>
                            <a:gd name="connsiteY3" fmla="*/ 875 h 779165"/>
                            <a:gd name="connsiteX4" fmla="*/ 1733550 w 2019300"/>
                            <a:gd name="connsiteY4" fmla="*/ 620000 h 779165"/>
                            <a:gd name="connsiteX5" fmla="*/ 2019300 w 2019300"/>
                            <a:gd name="connsiteY5" fmla="*/ 658100 h 779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2019300" h="779165">
                              <a:moveTo>
                                <a:pt x="0" y="648575"/>
                              </a:moveTo>
                              <a:cubicBezTo>
                                <a:pt x="80169" y="509669"/>
                                <a:pt x="160338" y="370763"/>
                                <a:pt x="276225" y="391400"/>
                              </a:cubicBezTo>
                              <a:cubicBezTo>
                                <a:pt x="392112" y="412037"/>
                                <a:pt x="544513" y="837487"/>
                                <a:pt x="695325" y="772400"/>
                              </a:cubicBezTo>
                              <a:cubicBezTo>
                                <a:pt x="846137" y="707313"/>
                                <a:pt x="1008063" y="26275"/>
                                <a:pt x="1181100" y="875"/>
                              </a:cubicBezTo>
                              <a:cubicBezTo>
                                <a:pt x="1354137" y="-24525"/>
                                <a:pt x="1593850" y="510462"/>
                                <a:pt x="1733550" y="620000"/>
                              </a:cubicBezTo>
                              <a:cubicBezTo>
                                <a:pt x="1873250" y="729538"/>
                                <a:pt x="1946275" y="693819"/>
                                <a:pt x="2019300" y="658100"/>
                              </a:cubicBezTo>
                            </a:path>
                          </a:pathLst>
                        </a:custGeom>
                        <a:ln w="9525"/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9" name="Oval 38"/>
                        <p:cNvSpPr/>
                        <p:nvPr/>
                      </p:nvSpPr>
                      <p:spPr>
                        <a:xfrm>
                          <a:off x="1933575" y="1028700"/>
                          <a:ext cx="95250" cy="104775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40" name="Oval 39"/>
                        <p:cNvSpPr/>
                        <p:nvPr/>
                      </p:nvSpPr>
                      <p:spPr>
                        <a:xfrm>
                          <a:off x="2095500" y="1181100"/>
                          <a:ext cx="112815" cy="13062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grpSp>
                      <p:nvGrpSpPr>
                        <p:cNvPr id="41" name="Group 40"/>
                        <p:cNvGrpSpPr/>
                        <p:nvPr/>
                      </p:nvGrpSpPr>
                      <p:grpSpPr>
                        <a:xfrm>
                          <a:off x="0" y="0"/>
                          <a:ext cx="5972809" cy="2262451"/>
                          <a:chOff x="0" y="0"/>
                          <a:chExt cx="5972809" cy="2262451"/>
                        </a:xfrm>
                      </p:grpSpPr>
                      <p:sp>
                        <p:nvSpPr>
                          <p:cNvPr id="42" name="Oval 41"/>
                          <p:cNvSpPr/>
                          <p:nvPr/>
                        </p:nvSpPr>
                        <p:spPr>
                          <a:xfrm>
                            <a:off x="4162425" y="1962150"/>
                            <a:ext cx="95250" cy="104775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43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23891" y="1895356"/>
                            <a:ext cx="1647824" cy="36709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 algn="l">
                              <a:lnSpc>
                                <a:spcPct val="130000"/>
                              </a:lnSpc>
                              <a:spcBef>
                                <a:spcPts val="60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000" dirty="0">
                                <a:effectLst/>
                                <a:latin typeface="Arial"/>
                                <a:ea typeface="Times New Roman"/>
                                <a:cs typeface="Times New Roman"/>
                              </a:rPr>
                              <a:t>Actual data</a:t>
                            </a:r>
                            <a:endParaRPr lang="en-GB" sz="1100" dirty="0">
                              <a:effectLst/>
                              <a:latin typeface="Arial"/>
                              <a:ea typeface="Times New Roman"/>
                              <a:cs typeface="Times New Roman"/>
                            </a:endParaRPr>
                          </a:p>
                        </p:txBody>
                      </p:sp>
                      <p:grpSp>
                        <p:nvGrpSpPr>
                          <p:cNvPr id="44" name="Group 43"/>
                          <p:cNvGrpSpPr/>
                          <p:nvPr/>
                        </p:nvGrpSpPr>
                        <p:grpSpPr>
                          <a:xfrm>
                            <a:off x="0" y="0"/>
                            <a:ext cx="5972809" cy="2098039"/>
                            <a:chOff x="0" y="0"/>
                            <a:chExt cx="5972809" cy="2098039"/>
                          </a:xfrm>
                        </p:grpSpPr>
                        <p:sp>
                          <p:nvSpPr>
                            <p:cNvPr id="45" name="Oval 44"/>
                            <p:cNvSpPr/>
                            <p:nvPr/>
                          </p:nvSpPr>
                          <p:spPr>
                            <a:xfrm>
                              <a:off x="4143375" y="1657350"/>
                              <a:ext cx="112815" cy="130629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46" name="Text Box 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324350" y="1596550"/>
                              <a:ext cx="1648459" cy="367095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 algn="l">
                                <a:lnSpc>
                                  <a:spcPct val="130000"/>
                                </a:lnSpc>
                                <a:spcBef>
                                  <a:spcPts val="60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000">
                                  <a:effectLst/>
                                  <a:latin typeface="Arial"/>
                                  <a:ea typeface="Times New Roman"/>
                                  <a:cs typeface="Times New Roman"/>
                                </a:rPr>
                                <a:t>Prediction</a:t>
                              </a:r>
                              <a:endParaRPr lang="en-GB" sz="1100">
                                <a:effectLst/>
                                <a:latin typeface="Arial"/>
                                <a:ea typeface="Times New Roman"/>
                                <a:cs typeface="Times New Roman"/>
                              </a:endParaRPr>
                            </a:p>
                          </p:txBody>
                        </p:sp>
                        <p:grpSp>
                          <p:nvGrpSpPr>
                            <p:cNvPr id="47" name="Group 46"/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5725159" cy="2098039"/>
                              <a:chOff x="0" y="0"/>
                              <a:chExt cx="5725159" cy="2098039"/>
                            </a:xfrm>
                          </p:grpSpPr>
                          <p:sp>
                            <p:nvSpPr>
                              <p:cNvPr id="48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076700" y="1296576"/>
                                <a:ext cx="1648459" cy="367095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noAutofit/>
                              </a:bodyPr>
                              <a:lstStyle/>
                              <a:p>
                                <a:pPr algn="l">
                                  <a:lnSpc>
                                    <a:spcPct val="130000"/>
                                  </a:lnSpc>
                                  <a:spcBef>
                                    <a:spcPts val="60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000" dirty="0">
                                    <a:effectLst/>
                                    <a:latin typeface="Arial"/>
                                    <a:ea typeface="Times New Roman"/>
                                    <a:cs typeface="Arial"/>
                                  </a:rPr>
                                  <a:t>σ     Deviation</a:t>
                                </a:r>
                                <a:endParaRPr lang="en-GB" sz="1100" dirty="0">
                                  <a:effectLst/>
                                  <a:latin typeface="Arial"/>
                                  <a:ea typeface="Times New Roman"/>
                                  <a:cs typeface="Times New Roman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49" name="Group 48"/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5506035" cy="2098039"/>
                                <a:chOff x="0" y="0"/>
                                <a:chExt cx="5506035" cy="2098039"/>
                              </a:xfrm>
                            </p:grpSpPr>
                            <p:sp>
                              <p:nvSpPr>
                                <p:cNvPr id="50" name="Text Box 2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048125" y="304800"/>
                                  <a:ext cx="1457910" cy="74295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>
                                  <a:noFill/>
                                  <a:miter lim="800000"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>
                                  <a:noAutofit/>
                                </a:bodyPr>
                                <a:lstStyle/>
                                <a:p>
                                  <a:pPr algn="l">
                                    <a:lnSpc>
                                      <a:spcPct val="130000"/>
                                    </a:lnSpc>
                                    <a:spcBef>
                                      <a:spcPts val="600"/>
                                    </a:spcBef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en-US" sz="1000">
                                      <a:effectLst/>
                                      <a:latin typeface="Arial"/>
                                      <a:ea typeface="Times New Roman"/>
                                      <a:cs typeface="Times New Roman"/>
                                    </a:rPr>
                                    <a:t>Two points are far apart and uncertainty is very high.</a:t>
                                  </a:r>
                                  <a:endParaRPr lang="en-GB" sz="1100">
                                    <a:effectLst/>
                                    <a:latin typeface="Arial"/>
                                    <a:ea typeface="Times New Roman"/>
                                    <a:cs typeface="Times New Roman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51" name="Group 50"/>
                                <p:cNvGrpSpPr/>
                                <p:nvPr/>
                              </p:nvGrpSpPr>
                              <p:grpSpPr>
                                <a:xfrm>
                                  <a:off x="0" y="0"/>
                                  <a:ext cx="5001259" cy="2098039"/>
                                  <a:chOff x="0" y="0"/>
                                  <a:chExt cx="5001259" cy="2098039"/>
                                </a:xfrm>
                              </p:grpSpPr>
                              <p:sp>
                                <p:nvSpPr>
                                  <p:cNvPr id="52" name="Text Box 2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838325" y="0"/>
                                    <a:ext cx="2038350" cy="74295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9525">
                                    <a:noFill/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>
                                    <a:noAutofit/>
                                  </a:bodyPr>
                                  <a:lstStyle/>
                                  <a:p>
                                    <a:pPr algn="l">
                                      <a:lnSpc>
                                        <a:spcPct val="130000"/>
                                      </a:lnSpc>
                                      <a:spcBef>
                                        <a:spcPts val="600"/>
                                      </a:spcBef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en-US" sz="1000">
                                        <a:effectLst/>
                                        <a:latin typeface="Arial"/>
                                        <a:ea typeface="Times New Roman"/>
                                        <a:cs typeface="Times New Roman"/>
                                      </a:rPr>
                                      <a:t>Two points have close covariance and uncertainty is low.</a:t>
                                    </a:r>
                                    <a:endParaRPr lang="en-GB" sz="1100">
                                      <a:effectLst/>
                                      <a:latin typeface="Arial"/>
                                      <a:ea typeface="Times New Roman"/>
                                      <a:cs typeface="Times New Roman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53" name="Text Box 2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3352800" y="895350"/>
                                    <a:ext cx="1648459" cy="36709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9525">
                                    <a:noFill/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>
                                    <a:noAutofit/>
                                  </a:bodyPr>
                                  <a:lstStyle/>
                                  <a:p>
                                    <a:pPr algn="l">
                                      <a:lnSpc>
                                        <a:spcPct val="130000"/>
                                      </a:lnSpc>
                                      <a:spcBef>
                                        <a:spcPts val="600"/>
                                      </a:spcBef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en-US" sz="1000">
                                        <a:effectLst/>
                                        <a:latin typeface="Arial"/>
                                        <a:ea typeface="Times New Roman"/>
                                        <a:cs typeface="Arial"/>
                                      </a:rPr>
                                      <a:t>σ</a:t>
                                    </a:r>
                                    <a:endParaRPr lang="en-GB" sz="1100">
                                      <a:effectLst/>
                                      <a:latin typeface="Arial"/>
                                      <a:ea typeface="Times New Roman"/>
                                      <a:cs typeface="Times New Roman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54" name="Group 53"/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209550"/>
                                    <a:ext cx="4041177" cy="1888489"/>
                                    <a:chOff x="0" y="0"/>
                                    <a:chExt cx="4041177" cy="1888489"/>
                                  </a:xfrm>
                                </p:grpSpPr>
                                <mc:AlternateContent xmlns:mc="http://schemas.openxmlformats.org/markup-compatibility/2006" xmlns:a14="http://schemas.microsoft.com/office/drawing/2010/main">
                                  <mc:Choice Requires="a14">
                                    <p:sp>
                                      <p:nvSpPr>
                                        <p:cNvPr id="55" name="Text Box 2"/>
                                        <p:cNvSpPr txBox="1"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1209675" y="0"/>
                                          <a:ext cx="533400" cy="390525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9525">
                                          <a:noFill/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 rot="0" vert="horz" wrap="square" lIns="91440" tIns="45720" rIns="91440" bIns="45720" anchor="t" anchorCtr="0">
                                          <a:noAutofit/>
                                        </a:bodyPr>
                                        <a:lstStyle/>
                                        <a:p>
                                          <a:pPr algn="just">
                                            <a:lnSpc>
                                              <a:spcPct val="130000"/>
                                            </a:lnSpc>
                                            <a:spcBef>
                                              <a:spcPts val="600"/>
                                            </a:spcBef>
                                            <a:spcAft>
                                              <a:spcPts val="0"/>
                                            </a:spcAft>
                                          </a:pPr>
                                          <a14:m>
                                            <m:oMathPara xmlns:m="http://schemas.openxmlformats.org/officeDocument/2006/math">
                                              <m:oMathParaPr>
                                                <m:jc m:val="centerGroup"/>
                                              </m:oMathParaPr>
                                              <m:oMath xmlns:m="http://schemas.openxmlformats.org/officeDocument/2006/math">
                                                <m:r>
                                                  <a:rPr lang="en-US" sz="11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m:t>𝒇</m:t>
                                                </m:r>
                                                <m:r>
                                                  <a:rPr lang="en-US" sz="11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1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m:t>𝒙</m:t>
                                                </m:r>
                                                <m:r>
                                                  <a:rPr lang="en-US" sz="11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m:t>)</m:t>
                                                </m:r>
                                              </m:oMath>
                                            </m:oMathPara>
                                          </a14:m>
                                          <a:endParaRPr lang="en-GB" sz="1100">
                                            <a:effectLst/>
                                            <a:latin typeface="Arial"/>
                                            <a:ea typeface="Times New Roman"/>
                                            <a:cs typeface="Times New Roman"/>
                                          </a:endParaRPr>
                                        </a:p>
                                      </p:txBody>
                                    </p:sp>
                                  </mc:Choice>
                                  <mc:Fallback xmlns="">
                                    <p:sp>
                                      <p:nvSpPr>
                                        <p:cNvPr id="55" name="Text Box 2"/>
                                        <p:cNvSpPr txBox="1">
                                          <a:spLocks noRot="1" noChangeAspect="1" noMove="1" noResize="1" noEditPoints="1" noAdjustHandles="1" noChangeArrowheads="1" noChangeShapeType="1" noTextEdit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1209675" y="0"/>
                                          <a:ext cx="533400" cy="390525"/>
                                        </a:xfrm>
                                        <a:prstGeom prst="rect">
                                          <a:avLst/>
                                        </a:prstGeom>
                                        <a:blipFill rotWithShape="1">
                                          <a:blip r:embed="rId10"/>
                                          <a:stretch>
                                            <a:fillRect r="-1176"/>
                                          </a:stretch>
                                        </a:blipFill>
                                        <a:ln w="9525">
                                          <a:noFill/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r>
                                            <a:rPr lang="en-GB">
                                              <a:noFill/>
                                            </a:rPr>
                                            <a:t> </a:t>
                                          </a:r>
                                        </a:p>
                                      </p:txBody>
                                    </p:sp>
                                  </mc:Fallback>
                                </mc:AlternateContent>
                                <p:grpSp>
                                  <p:nvGrpSpPr>
                                    <p:cNvPr id="56" name="Group 5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0" y="85725"/>
                                      <a:ext cx="4041177" cy="1802764"/>
                                      <a:chOff x="0" y="0"/>
                                      <a:chExt cx="4041177" cy="1802764"/>
                                    </a:xfrm>
                                  </p:grpSpPr>
                                  <p:sp>
                                    <p:nvSpPr>
                                      <p:cNvPr id="57" name="Text Box 2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9525" y="304800"/>
                                        <a:ext cx="1648459" cy="36709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9525">
                                        <a:noFill/>
                                        <a:miter lim="800000"/>
                                        <a:headEnd/>
                                        <a:tailEnd/>
                                      </a:ln>
                                    </p:spPr>
                                    <p:txBody>
                                      <a:bodyPr rot="0" vert="horz" wrap="square" lIns="91440" tIns="45720" rIns="91440" bIns="45720" anchor="t" anchorCtr="0">
                                        <a:noAutofit/>
                                      </a:bodyPr>
                                      <a:lstStyle/>
                                      <a:p>
                                        <a:pPr algn="l">
                                          <a:lnSpc>
                                            <a:spcPct val="130000"/>
                                          </a:lnSpc>
                                          <a:spcBef>
                                            <a:spcPts val="600"/>
                                          </a:spcBef>
                                          <a:spcAft>
                                            <a:spcPts val="0"/>
                                          </a:spcAft>
                                        </a:pPr>
                                        <a:r>
                                          <a:rPr lang="en-US" sz="1000">
                                            <a:effectLst/>
                                            <a:latin typeface="Arial"/>
                                            <a:ea typeface="Times New Roman"/>
                                            <a:cs typeface="Times New Roman"/>
                                          </a:rPr>
                                          <a:t>Upper bound of CI</a:t>
                                        </a:r>
                                        <a:endParaRPr lang="en-GB" sz="1100">
                                          <a:effectLst/>
                                          <a:latin typeface="Arial"/>
                                          <a:ea typeface="Times New Roman"/>
                                          <a:cs typeface="Times New Roman"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58" name="Group 57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0" y="0"/>
                                        <a:ext cx="4041177" cy="1802764"/>
                                        <a:chOff x="0" y="0"/>
                                        <a:chExt cx="4041177" cy="1802764"/>
                                      </a:xfrm>
                                    </p:grpSpPr>
                                    <p:grpSp>
                                      <p:nvGrpSpPr>
                                        <p:cNvPr id="59" name="Group 58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0" y="190500"/>
                                          <a:ext cx="4041177" cy="1291020"/>
                                          <a:chOff x="0" y="0"/>
                                          <a:chExt cx="4041177" cy="1291020"/>
                                        </a:xfrm>
                                      </p:grpSpPr>
                                      <p:cxnSp>
                                        <p:nvCxnSpPr>
                                          <p:cNvPr id="65" name="Straight Arrow Connector 64"/>
                                          <p:cNvCxnSpPr/>
                                          <p:nvPr/>
                                        </p:nvCxnSpPr>
                                        <p:spPr>
                                          <a:xfrm>
                                            <a:off x="2638425" y="0"/>
                                            <a:ext cx="297180" cy="111760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 w="6350">
                                            <a:solidFill>
                                              <a:schemeClr val="tx1"/>
                                            </a:solidFill>
                                            <a:tailEnd type="arrow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66" name="Text Box 2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0" y="923925"/>
                                            <a:ext cx="1648459" cy="36709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952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rot="0" vert="horz" wrap="square" lIns="91440" tIns="45720" rIns="91440" bIns="45720" anchor="t" anchorCtr="0">
                                            <a:noAutofit/>
                                          </a:bodyPr>
                                          <a:lstStyle/>
                                          <a:p>
                                            <a:pPr algn="l">
                                              <a:lnSpc>
                                                <a:spcPct val="130000"/>
                                              </a:lnSpc>
                                              <a:spcBef>
                                                <a:spcPts val="600"/>
                                              </a:spcBef>
                                              <a:spcAft>
                                                <a:spcPts val="0"/>
                                              </a:spcAft>
                                            </a:pPr>
                                            <a:r>
                                              <a:rPr lang="en-US" sz="1000">
                                                <a:effectLst/>
                                                <a:latin typeface="Arial"/>
                                                <a:ea typeface="Times New Roman"/>
                                                <a:cs typeface="Times New Roman"/>
                                              </a:rPr>
                                              <a:t>Lower bound of CI</a:t>
                                            </a:r>
                                            <a:endParaRPr lang="en-GB" sz="1100">
                                              <a:effectLst/>
                                              <a:latin typeface="Arial"/>
                                              <a:ea typeface="Times New Roman"/>
                                              <a:cs typeface="Times New Roman"/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67" name="Straight Arrow Connector 66"/>
                                          <p:cNvCxnSpPr>
                                            <a:endCxn id="61" idx="1"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1181100" y="295137"/>
                                            <a:ext cx="631989" cy="160871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  <a:tailEnd type="arrow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68" name="Straight Arrow Connector 67"/>
                                          <p:cNvCxnSpPr/>
                                          <p:nvPr/>
                                        </p:nvCxnSpPr>
                                        <p:spPr>
                                          <a:xfrm flipV="1">
                                            <a:off x="1181100" y="962025"/>
                                            <a:ext cx="655320" cy="95885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  <a:tailEnd type="arrow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69" name="Straight Arrow Connector 68"/>
                                          <p:cNvCxnSpPr/>
                                          <p:nvPr/>
                                        </p:nvCxnSpPr>
                                        <p:spPr>
                                          <a:xfrm flipH="1">
                                            <a:off x="3562350" y="219075"/>
                                            <a:ext cx="478827" cy="189781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 w="6350">
                                            <a:solidFill>
                                              <a:schemeClr val="tx1"/>
                                            </a:solidFill>
                                            <a:tailEnd type="arrow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  <p:grpSp>
                                      <p:nvGrpSpPr>
                                        <p:cNvPr id="60" name="Group 59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724025" y="0"/>
                                          <a:ext cx="2083435" cy="1802764"/>
                                          <a:chOff x="0" y="0"/>
                                          <a:chExt cx="2083447" cy="1802921"/>
                                        </a:xfrm>
                                      </p:grpSpPr>
                                      <p:sp>
                                        <p:nvSpPr>
                                          <p:cNvPr id="61" name="Freeform 60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0" y="301925"/>
                                            <a:ext cx="2083447" cy="807102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0 w 2083447"/>
                                              <a:gd name="connsiteY0" fmla="*/ 374327 h 807102"/>
                                              <a:gd name="connsiteX1" fmla="*/ 89065 w 2083447"/>
                                              <a:gd name="connsiteY1" fmla="*/ 344639 h 807102"/>
                                              <a:gd name="connsiteX2" fmla="*/ 207818 w 2083447"/>
                                              <a:gd name="connsiteY2" fmla="*/ 404015 h 807102"/>
                                              <a:gd name="connsiteX3" fmla="*/ 302821 w 2083447"/>
                                              <a:gd name="connsiteY3" fmla="*/ 350577 h 807102"/>
                                              <a:gd name="connsiteX4" fmla="*/ 451262 w 2083447"/>
                                              <a:gd name="connsiteY4" fmla="*/ 362452 h 807102"/>
                                              <a:gd name="connsiteX5" fmla="*/ 635330 w 2083447"/>
                                              <a:gd name="connsiteY5" fmla="*/ 795901 h 807102"/>
                                              <a:gd name="connsiteX6" fmla="*/ 694707 w 2083447"/>
                                              <a:gd name="connsiteY6" fmla="*/ 677148 h 807102"/>
                                              <a:gd name="connsiteX7" fmla="*/ 795647 w 2083447"/>
                                              <a:gd name="connsiteY7" fmla="*/ 653397 h 807102"/>
                                              <a:gd name="connsiteX8" fmla="*/ 837211 w 2083447"/>
                                              <a:gd name="connsiteY8" fmla="*/ 261512 h 807102"/>
                                              <a:gd name="connsiteX9" fmla="*/ 1086592 w 2083447"/>
                                              <a:gd name="connsiteY9" fmla="*/ 107132 h 807102"/>
                                              <a:gd name="connsiteX10" fmla="*/ 1312224 w 2083447"/>
                                              <a:gd name="connsiteY10" fmla="*/ 254 h 807102"/>
                                              <a:gd name="connsiteX11" fmla="*/ 1401288 w 2083447"/>
                                              <a:gd name="connsiteY11" fmla="*/ 136821 h 807102"/>
                                              <a:gd name="connsiteX12" fmla="*/ 1828800 w 2083447"/>
                                              <a:gd name="connsiteY12" fmla="*/ 297138 h 807102"/>
                                              <a:gd name="connsiteX13" fmla="*/ 1888177 w 2083447"/>
                                              <a:gd name="connsiteY13" fmla="*/ 706836 h 807102"/>
                                              <a:gd name="connsiteX14" fmla="*/ 2066307 w 2083447"/>
                                              <a:gd name="connsiteY14" fmla="*/ 570270 h 807102"/>
                                              <a:gd name="connsiteX15" fmla="*/ 2066307 w 2083447"/>
                                              <a:gd name="connsiteY15" fmla="*/ 564332 h 807102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" y="connsiteY0"/>
                                              </a:cxn>
                                              <a:cxn ang="0">
                                                <a:pos x="connsiteX1" y="connsiteY1"/>
                                              </a:cxn>
                                              <a:cxn ang="0">
                                                <a:pos x="connsiteX2" y="connsiteY2"/>
                                              </a:cxn>
                                              <a:cxn ang="0">
                                                <a:pos x="connsiteX3" y="connsiteY3"/>
                                              </a:cxn>
                                              <a:cxn ang="0">
                                                <a:pos x="connsiteX4" y="connsiteY4"/>
                                              </a:cxn>
                                              <a:cxn ang="0">
                                                <a:pos x="connsiteX5" y="connsiteY5"/>
                                              </a:cxn>
                                              <a:cxn ang="0">
                                                <a:pos x="connsiteX6" y="connsiteY6"/>
                                              </a:cxn>
                                              <a:cxn ang="0">
                                                <a:pos x="connsiteX7" y="connsiteY7"/>
                                              </a:cxn>
                                              <a:cxn ang="0">
                                                <a:pos x="connsiteX8" y="connsiteY8"/>
                                              </a:cxn>
                                              <a:cxn ang="0">
                                                <a:pos x="connsiteX9" y="connsiteY9"/>
                                              </a:cxn>
                                              <a:cxn ang="0">
                                                <a:pos x="connsiteX10" y="connsiteY10"/>
                                              </a:cxn>
                                              <a:cxn ang="0">
                                                <a:pos x="connsiteX11" y="connsiteY11"/>
                                              </a:cxn>
                                              <a:cxn ang="0">
                                                <a:pos x="connsiteX12" y="connsiteY12"/>
                                              </a:cxn>
                                              <a:cxn ang="0">
                                                <a:pos x="connsiteX13" y="connsiteY13"/>
                                              </a:cxn>
                                              <a:cxn ang="0">
                                                <a:pos x="connsiteX14" y="connsiteY14"/>
                                              </a:cxn>
                                              <a:cxn ang="0">
                                                <a:pos x="connsiteX15" y="connsiteY15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2083447" h="807102">
                                                <a:moveTo>
                                                  <a:pt x="0" y="374327"/>
                                                </a:moveTo>
                                                <a:cubicBezTo>
                                                  <a:pt x="27214" y="357009"/>
                                                  <a:pt x="54429" y="339691"/>
                                                  <a:pt x="89065" y="344639"/>
                                                </a:cubicBezTo>
                                                <a:cubicBezTo>
                                                  <a:pt x="123701" y="349587"/>
                                                  <a:pt x="172192" y="403025"/>
                                                  <a:pt x="207818" y="404015"/>
                                                </a:cubicBezTo>
                                                <a:cubicBezTo>
                                                  <a:pt x="243444" y="405005"/>
                                                  <a:pt x="262247" y="357504"/>
                                                  <a:pt x="302821" y="350577"/>
                                                </a:cubicBezTo>
                                                <a:cubicBezTo>
                                                  <a:pt x="343395" y="343650"/>
                                                  <a:pt x="395844" y="288231"/>
                                                  <a:pt x="451262" y="362452"/>
                                                </a:cubicBezTo>
                                                <a:cubicBezTo>
                                                  <a:pt x="506680" y="436673"/>
                                                  <a:pt x="594756" y="743452"/>
                                                  <a:pt x="635330" y="795901"/>
                                                </a:cubicBezTo>
                                                <a:cubicBezTo>
                                                  <a:pt x="675904" y="848350"/>
                                                  <a:pt x="667988" y="700899"/>
                                                  <a:pt x="694707" y="677148"/>
                                                </a:cubicBezTo>
                                                <a:cubicBezTo>
                                                  <a:pt x="721426" y="653397"/>
                                                  <a:pt x="771896" y="722670"/>
                                                  <a:pt x="795647" y="653397"/>
                                                </a:cubicBezTo>
                                                <a:cubicBezTo>
                                                  <a:pt x="819398" y="584124"/>
                                                  <a:pt x="788720" y="352556"/>
                                                  <a:pt x="837211" y="261512"/>
                                                </a:cubicBezTo>
                                                <a:cubicBezTo>
                                                  <a:pt x="885702" y="170468"/>
                                                  <a:pt x="1007423" y="150675"/>
                                                  <a:pt x="1086592" y="107132"/>
                                                </a:cubicBezTo>
                                                <a:cubicBezTo>
                                                  <a:pt x="1165761" y="63589"/>
                                                  <a:pt x="1259775" y="-4694"/>
                                                  <a:pt x="1312224" y="254"/>
                                                </a:cubicBezTo>
                                                <a:cubicBezTo>
                                                  <a:pt x="1364673" y="5202"/>
                                                  <a:pt x="1315192" y="87340"/>
                                                  <a:pt x="1401288" y="136821"/>
                                                </a:cubicBezTo>
                                                <a:cubicBezTo>
                                                  <a:pt x="1487384" y="186302"/>
                                                  <a:pt x="1747652" y="202136"/>
                                                  <a:pt x="1828800" y="297138"/>
                                                </a:cubicBezTo>
                                                <a:cubicBezTo>
                                                  <a:pt x="1909948" y="392140"/>
                                                  <a:pt x="1848592" y="661314"/>
                                                  <a:pt x="1888177" y="706836"/>
                                                </a:cubicBezTo>
                                                <a:cubicBezTo>
                                                  <a:pt x="1927762" y="752358"/>
                                                  <a:pt x="2036619" y="594021"/>
                                                  <a:pt x="2066307" y="570270"/>
                                                </a:cubicBezTo>
                                                <a:cubicBezTo>
                                                  <a:pt x="2095995" y="546519"/>
                                                  <a:pt x="2081151" y="555425"/>
                                                  <a:pt x="2066307" y="564332"/>
                                                </a:cubicBezTo>
                                              </a:path>
                                            </a:pathLst>
                                          </a:custGeom>
                                          <a:ln w="1905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endParaRPr lang="en-GB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2" name="Freeform 61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17252" y="483079"/>
                                            <a:ext cx="2012315" cy="876300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0 w 2012868"/>
                                              <a:gd name="connsiteY0" fmla="*/ 876742 h 876742"/>
                                              <a:gd name="connsiteX1" fmla="*/ 213756 w 2012868"/>
                                              <a:gd name="connsiteY1" fmla="*/ 372041 h 876742"/>
                                              <a:gd name="connsiteX2" fmla="*/ 326572 w 2012868"/>
                                              <a:gd name="connsiteY2" fmla="*/ 704550 h 876742"/>
                                              <a:gd name="connsiteX3" fmla="*/ 670956 w 2012868"/>
                                              <a:gd name="connsiteY3" fmla="*/ 763927 h 876742"/>
                                              <a:gd name="connsiteX4" fmla="*/ 926276 w 2012868"/>
                                              <a:gd name="connsiteY4" fmla="*/ 728301 h 876742"/>
                                              <a:gd name="connsiteX5" fmla="*/ 914400 w 2012868"/>
                                              <a:gd name="connsiteY5" fmla="*/ 567984 h 876742"/>
                                              <a:gd name="connsiteX6" fmla="*/ 1175658 w 2012868"/>
                                              <a:gd name="connsiteY6" fmla="*/ 342353 h 876742"/>
                                              <a:gd name="connsiteX7" fmla="*/ 1157845 w 2012868"/>
                                              <a:gd name="connsiteY7" fmla="*/ 15781 h 876742"/>
                                              <a:gd name="connsiteX8" fmla="*/ 1217221 w 2012868"/>
                                              <a:gd name="connsiteY8" fmla="*/ 51407 h 876742"/>
                                              <a:gd name="connsiteX9" fmla="*/ 1306286 w 2012868"/>
                                              <a:gd name="connsiteY9" fmla="*/ 51407 h 876742"/>
                                              <a:gd name="connsiteX10" fmla="*/ 1448790 w 2012868"/>
                                              <a:gd name="connsiteY10" fmla="*/ 585797 h 876742"/>
                                              <a:gd name="connsiteX11" fmla="*/ 1816925 w 2012868"/>
                                              <a:gd name="connsiteY11" fmla="*/ 651111 h 876742"/>
                                              <a:gd name="connsiteX12" fmla="*/ 2012868 w 2012868"/>
                                              <a:gd name="connsiteY12" fmla="*/ 847054 h 876742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" y="connsiteY0"/>
                                              </a:cxn>
                                              <a:cxn ang="0">
                                                <a:pos x="connsiteX1" y="connsiteY1"/>
                                              </a:cxn>
                                              <a:cxn ang="0">
                                                <a:pos x="connsiteX2" y="connsiteY2"/>
                                              </a:cxn>
                                              <a:cxn ang="0">
                                                <a:pos x="connsiteX3" y="connsiteY3"/>
                                              </a:cxn>
                                              <a:cxn ang="0">
                                                <a:pos x="connsiteX4" y="connsiteY4"/>
                                              </a:cxn>
                                              <a:cxn ang="0">
                                                <a:pos x="connsiteX5" y="connsiteY5"/>
                                              </a:cxn>
                                              <a:cxn ang="0">
                                                <a:pos x="connsiteX6" y="connsiteY6"/>
                                              </a:cxn>
                                              <a:cxn ang="0">
                                                <a:pos x="connsiteX7" y="connsiteY7"/>
                                              </a:cxn>
                                              <a:cxn ang="0">
                                                <a:pos x="connsiteX8" y="connsiteY8"/>
                                              </a:cxn>
                                              <a:cxn ang="0">
                                                <a:pos x="connsiteX9" y="connsiteY9"/>
                                              </a:cxn>
                                              <a:cxn ang="0">
                                                <a:pos x="connsiteX10" y="connsiteY10"/>
                                              </a:cxn>
                                              <a:cxn ang="0">
                                                <a:pos x="connsiteX11" y="connsiteY11"/>
                                              </a:cxn>
                                              <a:cxn ang="0">
                                                <a:pos x="connsiteX12" y="connsiteY12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2012868" h="876742">
                                                <a:moveTo>
                                                  <a:pt x="0" y="876742"/>
                                                </a:moveTo>
                                                <a:cubicBezTo>
                                                  <a:pt x="79663" y="638741"/>
                                                  <a:pt x="159327" y="400740"/>
                                                  <a:pt x="213756" y="372041"/>
                                                </a:cubicBezTo>
                                                <a:cubicBezTo>
                                                  <a:pt x="268185" y="343342"/>
                                                  <a:pt x="250372" y="639236"/>
                                                  <a:pt x="326572" y="704550"/>
                                                </a:cubicBezTo>
                                                <a:cubicBezTo>
                                                  <a:pt x="402772" y="769864"/>
                                                  <a:pt x="571005" y="759968"/>
                                                  <a:pt x="670956" y="763927"/>
                                                </a:cubicBezTo>
                                                <a:cubicBezTo>
                                                  <a:pt x="770907" y="767885"/>
                                                  <a:pt x="885702" y="760958"/>
                                                  <a:pt x="926276" y="728301"/>
                                                </a:cubicBezTo>
                                                <a:cubicBezTo>
                                                  <a:pt x="966850" y="695644"/>
                                                  <a:pt x="872836" y="632309"/>
                                                  <a:pt x="914400" y="567984"/>
                                                </a:cubicBezTo>
                                                <a:cubicBezTo>
                                                  <a:pt x="955964" y="503659"/>
                                                  <a:pt x="1135084" y="434387"/>
                                                  <a:pt x="1175658" y="342353"/>
                                                </a:cubicBezTo>
                                                <a:cubicBezTo>
                                                  <a:pt x="1216232" y="250319"/>
                                                  <a:pt x="1150918" y="64272"/>
                                                  <a:pt x="1157845" y="15781"/>
                                                </a:cubicBezTo>
                                                <a:cubicBezTo>
                                                  <a:pt x="1164772" y="-32710"/>
                                                  <a:pt x="1192481" y="45469"/>
                                                  <a:pt x="1217221" y="51407"/>
                                                </a:cubicBezTo>
                                                <a:cubicBezTo>
                                                  <a:pt x="1241961" y="57345"/>
                                                  <a:pt x="1267691" y="-37658"/>
                                                  <a:pt x="1306286" y="51407"/>
                                                </a:cubicBezTo>
                                                <a:cubicBezTo>
                                                  <a:pt x="1344881" y="140472"/>
                                                  <a:pt x="1363683" y="485846"/>
                                                  <a:pt x="1448790" y="585797"/>
                                                </a:cubicBezTo>
                                                <a:cubicBezTo>
                                                  <a:pt x="1533897" y="685748"/>
                                                  <a:pt x="1722912" y="607568"/>
                                                  <a:pt x="1816925" y="651111"/>
                                                </a:cubicBezTo>
                                                <a:cubicBezTo>
                                                  <a:pt x="1910938" y="694654"/>
                                                  <a:pt x="2012868" y="847054"/>
                                                  <a:pt x="2012868" y="847054"/>
                                                </a:cubicBezTo>
                                              </a:path>
                                            </a:pathLst>
                                          </a:custGeom>
                                          <a:ln w="1905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endParaRPr lang="en-GB"/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63" name="Straight Arrow Connector 62"/>
                                          <p:cNvCxnSpPr/>
                                          <p:nvPr/>
                                        </p:nvCxnSpPr>
                                        <p:spPr>
                                          <a:xfrm>
                                            <a:off x="0" y="1802921"/>
                                            <a:ext cx="2038350" cy="0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 w="19050">
                                            <a:solidFill>
                                              <a:schemeClr val="tx1"/>
                                            </a:solidFill>
                                            <a:tailEnd type="arrow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64" name="Straight Arrow Connector 63"/>
                                          <p:cNvCxnSpPr/>
                                          <p:nvPr/>
                                        </p:nvCxnSpPr>
                                        <p:spPr>
                                          <a:xfrm flipV="1">
                                            <a:off x="0" y="0"/>
                                            <a:ext cx="0" cy="1800226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 w="19050">
                                            <a:solidFill>
                                              <a:schemeClr val="tx1"/>
                                            </a:solidFill>
                                            <a:tailEnd type="arrow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</p:grpSp>
                                </p:grpSp>
                              </p:grp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pic>
        <p:nvPicPr>
          <p:cNvPr id="70" name="Picture 69" descr="Description: Description: C:\Users\mithun\AppData\Local\Temp\ConnectorClipboard795457647490309907\image16538554731400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377" y="1043779"/>
            <a:ext cx="3194520" cy="2692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Picture 70" descr="Description: Description: C:\Users\mithun\AppData\Local\Temp\ConnectorClipboard795457647490309907\image16538555071390.pn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852" y="1110597"/>
            <a:ext cx="2857500" cy="2625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13"/>
          <a:stretch>
            <a:fillRect/>
          </a:stretch>
        </p:blipFill>
        <p:spPr>
          <a:xfrm>
            <a:off x="6918251" y="4214900"/>
            <a:ext cx="4491277" cy="6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85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617055" y="3983962"/>
            <a:ext cx="6297441" cy="1979134"/>
          </a:xfrm>
        </p:spPr>
        <p:txBody>
          <a:bodyPr/>
          <a:lstStyle/>
          <a:p>
            <a:r>
              <a:rPr lang="en-GB" dirty="0"/>
              <a:t>A bagged ensemble tree is a machine learning algorithm where multiple tree models are trained to solve the same problem and combined to get better </a:t>
            </a:r>
            <a:r>
              <a:rPr lang="en-GB" dirty="0" smtClean="0"/>
              <a:t>results.</a:t>
            </a:r>
          </a:p>
          <a:p>
            <a:r>
              <a:rPr lang="en-GB" dirty="0"/>
              <a:t>Bagged ensembles help to avoid the problem of </a:t>
            </a:r>
            <a:r>
              <a:rPr lang="en-GB" dirty="0" smtClean="0"/>
              <a:t>overfitting.</a:t>
            </a:r>
          </a:p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model becomes resilient to generating </a:t>
            </a:r>
            <a:r>
              <a:rPr lang="en-GB" dirty="0" smtClean="0"/>
              <a:t>errors.</a:t>
            </a:r>
          </a:p>
          <a:p>
            <a:r>
              <a:rPr lang="de-DE" dirty="0"/>
              <a:t>R</a:t>
            </a:r>
            <a:r>
              <a:rPr lang="de-DE" dirty="0" smtClean="0"/>
              <a:t>esidual </a:t>
            </a:r>
            <a:r>
              <a:rPr lang="de-DE" dirty="0"/>
              <a:t>error varying between </a:t>
            </a:r>
            <a:r>
              <a:rPr lang="de-DE" b="1" dirty="0"/>
              <a:t>±90kN </a:t>
            </a:r>
            <a:r>
              <a:rPr lang="de-DE" dirty="0"/>
              <a:t>with high density of points seen around </a:t>
            </a:r>
            <a:r>
              <a:rPr lang="de-DE" b="1" dirty="0"/>
              <a:t>±</a:t>
            </a:r>
            <a:r>
              <a:rPr lang="de-DE" b="1" dirty="0" smtClean="0"/>
              <a:t>20kN </a:t>
            </a:r>
            <a:r>
              <a:rPr lang="de-DE" dirty="0" smtClean="0"/>
              <a:t>.</a:t>
            </a:r>
            <a:r>
              <a:rPr lang="en-GB" b="1" dirty="0" smtClean="0"/>
              <a:t> </a:t>
            </a:r>
            <a:endParaRPr lang="en-GB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7562" y="201600"/>
            <a:ext cx="10900437" cy="543600"/>
          </a:xfrm>
        </p:spPr>
        <p:txBody>
          <a:bodyPr/>
          <a:lstStyle/>
          <a:p>
            <a:r>
              <a:rPr lang="en-US" dirty="0"/>
              <a:t>Ensemble Bagged Tree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580030" y="4606608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w Cen MT Condensed Extra Bold" pitchFamily="34" charset="0"/>
              </a:rPr>
              <a:t>EBT</a:t>
            </a:r>
            <a:endParaRPr lang="en-GB" sz="14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-627666" y="5348949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w Cen MT Condensed Extra Bold" pitchFamily="34" charset="0"/>
              </a:rPr>
              <a:t>ANN</a:t>
            </a:r>
            <a:endParaRPr lang="en-GB" sz="11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-627666" y="1637244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w Cen MT Condensed Extra Bold" pitchFamily="34" charset="0"/>
              </a:rPr>
              <a:t>LPR</a:t>
            </a:r>
            <a:endParaRPr lang="en-GB" sz="14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-627667" y="2379585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w Cen MT Condensed Extra Bold" pitchFamily="34" charset="0"/>
              </a:rPr>
              <a:t>TM</a:t>
            </a:r>
            <a:endParaRPr lang="en-GB" sz="16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-627666" y="894903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w Cen MT Condensed Extra Bold" pitchFamily="34" charset="0"/>
              </a:rPr>
              <a:t>EDA</a:t>
            </a:r>
            <a:endParaRPr lang="en-GB" sz="1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-627668" y="3864267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w Cen MT Condensed Extra Bold" pitchFamily="34" charset="0"/>
              </a:rPr>
              <a:t>GPR</a:t>
            </a:r>
            <a:endParaRPr lang="en-GB" sz="1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-614149" y="3121926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w Cen MT Condensed Extra Bold" pitchFamily="34" charset="0"/>
              </a:rPr>
              <a:t>SVR</a:t>
            </a:r>
            <a:endParaRPr lang="en-GB" sz="1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0800000">
            <a:off x="1" y="-1282409"/>
            <a:ext cx="887104" cy="12392182"/>
          </a:xfrm>
          <a:custGeom>
            <a:avLst/>
            <a:gdLst>
              <a:gd name="connsiteX0" fmla="*/ 3080 w 887104"/>
              <a:gd name="connsiteY0" fmla="*/ 6711906 h 12392182"/>
              <a:gd name="connsiteX1" fmla="*/ 51593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88407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88407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7104" h="12392182">
                <a:moveTo>
                  <a:pt x="3080" y="6711906"/>
                </a:moveTo>
                <a:cubicBezTo>
                  <a:pt x="-222" y="6491022"/>
                  <a:pt x="390715" y="6530386"/>
                  <a:pt x="388407" y="6196091"/>
                </a:cubicBezTo>
                <a:cubicBezTo>
                  <a:pt x="386099" y="5861796"/>
                  <a:pt x="-221" y="5891693"/>
                  <a:pt x="3080" y="5680276"/>
                </a:cubicBezTo>
                <a:cubicBezTo>
                  <a:pt x="-730" y="6043203"/>
                  <a:pt x="3080" y="6368029"/>
                  <a:pt x="3080" y="6711906"/>
                </a:cubicBezTo>
                <a:close/>
                <a:moveTo>
                  <a:pt x="0" y="12392182"/>
                </a:moveTo>
                <a:lnTo>
                  <a:pt x="0" y="0"/>
                </a:lnTo>
                <a:lnTo>
                  <a:pt x="887104" y="0"/>
                </a:lnTo>
                <a:lnTo>
                  <a:pt x="887104" y="12392182"/>
                </a:lnTo>
                <a:lnTo>
                  <a:pt x="0" y="12392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hlinkClick r:id="rId2" action="ppaction://hlinksldjump"/>
          </p:cNvPr>
          <p:cNvSpPr/>
          <p:nvPr/>
        </p:nvSpPr>
        <p:spPr>
          <a:xfrm>
            <a:off x="131926" y="4606608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noFill/>
                <a:latin typeface="Tw Cen MT Condensed Extra Bold" pitchFamily="34" charset="0"/>
              </a:rPr>
              <a:t>EBT</a:t>
            </a:r>
            <a:endParaRPr lang="en-GB" sz="1400" dirty="0">
              <a:noFill/>
              <a:latin typeface="Tw Cen MT Condensed Extra Bold" pitchFamily="34" charset="0"/>
            </a:endParaRPr>
          </a:p>
        </p:txBody>
      </p:sp>
      <p:sp>
        <p:nvSpPr>
          <p:cNvPr id="13" name="Oval 12">
            <a:hlinkClick r:id="rId3" action="ppaction://hlinksldjump"/>
          </p:cNvPr>
          <p:cNvSpPr/>
          <p:nvPr/>
        </p:nvSpPr>
        <p:spPr>
          <a:xfrm>
            <a:off x="136477" y="5348949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ANN</a:t>
            </a:r>
            <a:endParaRPr lang="en-GB" sz="11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4" name="Oval 13">
            <a:hlinkClick r:id="rId4" action="ppaction://hlinksldjump"/>
          </p:cNvPr>
          <p:cNvSpPr/>
          <p:nvPr/>
        </p:nvSpPr>
        <p:spPr>
          <a:xfrm>
            <a:off x="136477" y="1637244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LPR</a:t>
            </a:r>
            <a:endParaRPr lang="en-GB" sz="14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5" name="Oval 14">
            <a:hlinkClick r:id="rId5" action="ppaction://hlinksldjump"/>
          </p:cNvPr>
          <p:cNvSpPr/>
          <p:nvPr/>
        </p:nvSpPr>
        <p:spPr>
          <a:xfrm>
            <a:off x="136476" y="2379585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TM</a:t>
            </a:r>
            <a:endParaRPr lang="en-GB" sz="16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6" name="Oval 15">
            <a:hlinkClick r:id="rId6" action="ppaction://hlinksldjump"/>
          </p:cNvPr>
          <p:cNvSpPr/>
          <p:nvPr/>
        </p:nvSpPr>
        <p:spPr>
          <a:xfrm>
            <a:off x="136477" y="894903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EDA</a:t>
            </a:r>
            <a:endParaRPr lang="en-GB" sz="12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7" name="Oval 16">
            <a:hlinkClick r:id="rId7" action="ppaction://hlinksldjump"/>
          </p:cNvPr>
          <p:cNvSpPr/>
          <p:nvPr/>
        </p:nvSpPr>
        <p:spPr>
          <a:xfrm>
            <a:off x="136477" y="3121926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SVR</a:t>
            </a:r>
            <a:endParaRPr lang="en-GB" sz="12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8" name="Oval 17">
            <a:hlinkClick r:id="rId8" action="ppaction://hlinksldjump"/>
          </p:cNvPr>
          <p:cNvSpPr/>
          <p:nvPr/>
        </p:nvSpPr>
        <p:spPr>
          <a:xfrm>
            <a:off x="136475" y="3864267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GPR</a:t>
            </a:r>
            <a:endParaRPr lang="en-GB" sz="12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9" name="Textfeld 3">
            <a:extLst>
              <a:ext uri="{FF2B5EF4-FFF2-40B4-BE49-F238E27FC236}">
                <a16:creationId xmlns="" xmlns:a16="http://schemas.microsoft.com/office/drawing/2014/main" id="{9D39BD45-058C-4743-B06B-721DE703A2F4}"/>
              </a:ext>
            </a:extLst>
          </p:cNvPr>
          <p:cNvSpPr txBox="1"/>
          <p:nvPr/>
        </p:nvSpPr>
        <p:spPr>
          <a:xfrm>
            <a:off x="1117105" y="6185458"/>
            <a:ext cx="4499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00539F"/>
                </a:solidFill>
              </a:rPr>
              <a:t>Analysis of Regression Models for estimating the main bearing loads of wind turbine </a:t>
            </a:r>
            <a:endParaRPr lang="de-DE" sz="900" dirty="0">
              <a:solidFill>
                <a:srgbClr val="00539F"/>
              </a:solidFill>
            </a:endParaRPr>
          </a:p>
          <a:p>
            <a:r>
              <a:rPr lang="de-DE" sz="900" dirty="0" smtClean="0">
                <a:solidFill>
                  <a:srgbClr val="00539F"/>
                </a:solidFill>
              </a:rPr>
              <a:t>Mithun Nagesh Shet</a:t>
            </a:r>
            <a:endParaRPr lang="de-DE" sz="900" dirty="0">
              <a:solidFill>
                <a:srgbClr val="00539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457393" y="1109428"/>
            <a:ext cx="3946525" cy="4853670"/>
            <a:chOff x="0" y="92103"/>
            <a:chExt cx="3952875" cy="3765523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23875" y="3133725"/>
              <a:ext cx="1200150" cy="2667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24025" y="3133725"/>
              <a:ext cx="0" cy="2667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724025" y="3133725"/>
              <a:ext cx="1752599" cy="2667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0" y="92103"/>
              <a:ext cx="3952875" cy="3765523"/>
              <a:chOff x="0" y="92103"/>
              <a:chExt cx="3952875" cy="3765523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>
                <a:off x="438101" y="428640"/>
                <a:ext cx="845577" cy="42859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240076" y="428640"/>
                <a:ext cx="1236152" cy="42859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0" y="92103"/>
                <a:ext cx="3952875" cy="3765523"/>
                <a:chOff x="0" y="92103"/>
                <a:chExt cx="3952875" cy="3765523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1085602" y="95691"/>
                  <a:ext cx="1352550" cy="39007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438150" y="1181100"/>
                  <a:ext cx="0" cy="1638300"/>
                  <a:chOff x="0" y="0"/>
                  <a:chExt cx="0" cy="1638300"/>
                </a:xfrm>
              </p:grpSpPr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0" y="0"/>
                    <a:ext cx="0" cy="24765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0" y="561975"/>
                    <a:ext cx="0" cy="24765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0" y="1438275"/>
                    <a:ext cx="0" cy="20002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724025" y="1181100"/>
                  <a:ext cx="0" cy="1638300"/>
                  <a:chOff x="0" y="0"/>
                  <a:chExt cx="0" cy="1638300"/>
                </a:xfrm>
              </p:grpSpPr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0" y="0"/>
                    <a:ext cx="0" cy="24765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0" y="561975"/>
                    <a:ext cx="0" cy="24765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0" y="1438275"/>
                    <a:ext cx="0" cy="20002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476625" y="1181100"/>
                  <a:ext cx="0" cy="1638300"/>
                  <a:chOff x="0" y="0"/>
                  <a:chExt cx="0" cy="1638300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0" y="0"/>
                    <a:ext cx="0" cy="24765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0" y="561975"/>
                    <a:ext cx="0" cy="24765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0" y="1438275"/>
                    <a:ext cx="0" cy="20002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0" y="92103"/>
                  <a:ext cx="3952875" cy="3765523"/>
                  <a:chOff x="0" y="63528"/>
                  <a:chExt cx="3952875" cy="3765523"/>
                </a:xfrm>
              </p:grpSpPr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1285875" y="3371851"/>
                    <a:ext cx="923925" cy="457200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/>
                  </a:p>
                </p:txBody>
              </p: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0" y="63528"/>
                    <a:ext cx="2209800" cy="3037813"/>
                    <a:chOff x="0" y="-751813"/>
                    <a:chExt cx="2209800" cy="3037813"/>
                  </a:xfrm>
                </p:grpSpPr>
                <p:sp>
                  <p:nvSpPr>
                    <p:cNvPr id="82" name="Rounded Rectangle 81"/>
                    <p:cNvSpPr/>
                    <p:nvPr/>
                  </p:nvSpPr>
                  <p:spPr>
                    <a:xfrm>
                      <a:off x="0" y="1971675"/>
                      <a:ext cx="923925" cy="314325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0" y="-751813"/>
                      <a:ext cx="2209800" cy="3037813"/>
                      <a:chOff x="0" y="-751813"/>
                      <a:chExt cx="2209800" cy="3037813"/>
                    </a:xfrm>
                  </p:grpSpPr>
                  <p:sp>
                    <p:nvSpPr>
                      <p:cNvPr id="84" name="Rounded Rectangle 83"/>
                      <p:cNvSpPr/>
                      <p:nvPr/>
                    </p:nvSpPr>
                    <p:spPr>
                      <a:xfrm>
                        <a:off x="0" y="581025"/>
                        <a:ext cx="923925" cy="314325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85" name="Rounded Rectangle 84"/>
                      <p:cNvSpPr/>
                      <p:nvPr/>
                    </p:nvSpPr>
                    <p:spPr>
                      <a:xfrm>
                        <a:off x="0" y="1133475"/>
                        <a:ext cx="923925" cy="63817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86" name="Group 85"/>
                      <p:cNvGrpSpPr/>
                      <p:nvPr/>
                    </p:nvGrpSpPr>
                    <p:grpSpPr>
                      <a:xfrm>
                        <a:off x="0" y="-751813"/>
                        <a:ext cx="2209800" cy="3037813"/>
                        <a:chOff x="0" y="-751813"/>
                        <a:chExt cx="2209800" cy="3037813"/>
                      </a:xfrm>
                    </p:grpSpPr>
                    <p:sp>
                      <p:nvSpPr>
                        <p:cNvPr id="87" name="Text Box 919"/>
                        <p:cNvSpPr txBox="1"/>
                        <p:nvPr/>
                      </p:nvSpPr>
                      <p:spPr>
                        <a:xfrm>
                          <a:off x="1352550" y="-751813"/>
                          <a:ext cx="809625" cy="542925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dirty="0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Initial Dataset</a:t>
                          </a:r>
                          <a:endParaRPr lang="en-GB" sz="11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88" name="Rounded Rectangle 87"/>
                        <p:cNvSpPr/>
                        <p:nvPr/>
                      </p:nvSpPr>
                      <p:spPr>
                        <a:xfrm>
                          <a:off x="0" y="0"/>
                          <a:ext cx="923925" cy="333375"/>
                        </a:xfrm>
                        <a:prstGeom prst="round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just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89" name="Text Box 921"/>
                        <p:cNvSpPr txBox="1"/>
                        <p:nvPr/>
                      </p:nvSpPr>
                      <p:spPr>
                        <a:xfrm>
                          <a:off x="57150" y="9525"/>
                          <a:ext cx="809625" cy="2857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Bootstrap 1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90" name="Text Box 922"/>
                        <p:cNvSpPr txBox="1"/>
                        <p:nvPr/>
                      </p:nvSpPr>
                      <p:spPr>
                        <a:xfrm>
                          <a:off x="57150" y="581025"/>
                          <a:ext cx="809625" cy="2857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b="1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Subset 1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91" name="Text Box 923"/>
                        <p:cNvSpPr txBox="1"/>
                        <p:nvPr/>
                      </p:nvSpPr>
                      <p:spPr>
                        <a:xfrm>
                          <a:off x="57150" y="1181099"/>
                          <a:ext cx="809625" cy="59054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b="1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Tree Model 1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92" name="Text Box 924"/>
                        <p:cNvSpPr txBox="1"/>
                        <p:nvPr/>
                      </p:nvSpPr>
                      <p:spPr>
                        <a:xfrm>
                          <a:off x="57150" y="1971675"/>
                          <a:ext cx="809625" cy="314325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Prediction 1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93" name="Rounded Rectangle 92"/>
                        <p:cNvSpPr/>
                        <p:nvPr/>
                      </p:nvSpPr>
                      <p:spPr>
                        <a:xfrm>
                          <a:off x="1285875" y="0"/>
                          <a:ext cx="923925" cy="333375"/>
                        </a:xfrm>
                        <a:prstGeom prst="round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just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1285875" y="828675"/>
                    <a:ext cx="923925" cy="3000375"/>
                    <a:chOff x="0" y="9525"/>
                    <a:chExt cx="923925" cy="3000375"/>
                  </a:xfrm>
                </p:grpSpPr>
                <p:sp>
                  <p:nvSpPr>
                    <p:cNvPr id="72" name="Rounded Rectangle 71"/>
                    <p:cNvSpPr/>
                    <p:nvPr/>
                  </p:nvSpPr>
                  <p:spPr>
                    <a:xfrm>
                      <a:off x="0" y="1971675"/>
                      <a:ext cx="923925" cy="314325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73" name="Group 72"/>
                    <p:cNvGrpSpPr/>
                    <p:nvPr/>
                  </p:nvGrpSpPr>
                  <p:grpSpPr>
                    <a:xfrm>
                      <a:off x="0" y="9525"/>
                      <a:ext cx="923925" cy="3000375"/>
                      <a:chOff x="0" y="9525"/>
                      <a:chExt cx="923925" cy="3000375"/>
                    </a:xfrm>
                  </p:grpSpPr>
                  <p:sp>
                    <p:nvSpPr>
                      <p:cNvPr id="74" name="Rounded Rectangle 73"/>
                      <p:cNvSpPr/>
                      <p:nvPr/>
                    </p:nvSpPr>
                    <p:spPr>
                      <a:xfrm>
                        <a:off x="0" y="581025"/>
                        <a:ext cx="923925" cy="314325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75" name="Rounded Rectangle 74"/>
                      <p:cNvSpPr/>
                      <p:nvPr/>
                    </p:nvSpPr>
                    <p:spPr>
                      <a:xfrm>
                        <a:off x="0" y="1133475"/>
                        <a:ext cx="923925" cy="63817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76" name="Group 75"/>
                      <p:cNvGrpSpPr/>
                      <p:nvPr/>
                    </p:nvGrpSpPr>
                    <p:grpSpPr>
                      <a:xfrm>
                        <a:off x="57150" y="9525"/>
                        <a:ext cx="809625" cy="3000375"/>
                        <a:chOff x="57150" y="9525"/>
                        <a:chExt cx="809625" cy="3000375"/>
                      </a:xfrm>
                    </p:grpSpPr>
                    <p:sp>
                      <p:nvSpPr>
                        <p:cNvPr id="77" name="Text Box 932"/>
                        <p:cNvSpPr txBox="1"/>
                        <p:nvPr/>
                      </p:nvSpPr>
                      <p:spPr>
                        <a:xfrm>
                          <a:off x="57150" y="9525"/>
                          <a:ext cx="809625" cy="2857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Bootstrap 2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78" name="Text Box 933"/>
                        <p:cNvSpPr txBox="1"/>
                        <p:nvPr/>
                      </p:nvSpPr>
                      <p:spPr>
                        <a:xfrm>
                          <a:off x="57150" y="581025"/>
                          <a:ext cx="809625" cy="2857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b="1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Subset 2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79" name="Text Box 934"/>
                        <p:cNvSpPr txBox="1"/>
                        <p:nvPr/>
                      </p:nvSpPr>
                      <p:spPr>
                        <a:xfrm>
                          <a:off x="57150" y="1181100"/>
                          <a:ext cx="809625" cy="586738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b="1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Tree Model 2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80" name="Text Box 935"/>
                        <p:cNvSpPr txBox="1"/>
                        <p:nvPr/>
                      </p:nvSpPr>
                      <p:spPr>
                        <a:xfrm>
                          <a:off x="57150" y="1971675"/>
                          <a:ext cx="809625" cy="314325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Prediction 2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81" name="Text Box 936"/>
                        <p:cNvSpPr txBox="1"/>
                        <p:nvPr/>
                      </p:nvSpPr>
                      <p:spPr>
                        <a:xfrm>
                          <a:off x="57150" y="2552700"/>
                          <a:ext cx="809625" cy="45720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Final Prediction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3028950" y="819150"/>
                    <a:ext cx="923925" cy="2286000"/>
                    <a:chOff x="0" y="0"/>
                    <a:chExt cx="923925" cy="2286000"/>
                  </a:xfrm>
                </p:grpSpPr>
                <p:sp>
                  <p:nvSpPr>
                    <p:cNvPr id="62" name="Rounded Rectangle 61"/>
                    <p:cNvSpPr/>
                    <p:nvPr/>
                  </p:nvSpPr>
                  <p:spPr>
                    <a:xfrm>
                      <a:off x="0" y="1971675"/>
                      <a:ext cx="923925" cy="314325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63" name="Group 62"/>
                    <p:cNvGrpSpPr/>
                    <p:nvPr/>
                  </p:nvGrpSpPr>
                  <p:grpSpPr>
                    <a:xfrm>
                      <a:off x="0" y="0"/>
                      <a:ext cx="923925" cy="2286000"/>
                      <a:chOff x="0" y="0"/>
                      <a:chExt cx="923925" cy="2286000"/>
                    </a:xfrm>
                  </p:grpSpPr>
                  <p:sp>
                    <p:nvSpPr>
                      <p:cNvPr id="64" name="Rounded Rectangle 63"/>
                      <p:cNvSpPr/>
                      <p:nvPr/>
                    </p:nvSpPr>
                    <p:spPr>
                      <a:xfrm>
                        <a:off x="0" y="581025"/>
                        <a:ext cx="923925" cy="314325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65" name="Rounded Rectangle 64"/>
                      <p:cNvSpPr/>
                      <p:nvPr/>
                    </p:nvSpPr>
                    <p:spPr>
                      <a:xfrm>
                        <a:off x="0" y="1133475"/>
                        <a:ext cx="923925" cy="63817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66" name="Group 65"/>
                      <p:cNvGrpSpPr/>
                      <p:nvPr/>
                    </p:nvGrpSpPr>
                    <p:grpSpPr>
                      <a:xfrm>
                        <a:off x="0" y="0"/>
                        <a:ext cx="923925" cy="2286000"/>
                        <a:chOff x="0" y="0"/>
                        <a:chExt cx="923925" cy="2286000"/>
                      </a:xfrm>
                    </p:grpSpPr>
                    <p:sp>
                      <p:nvSpPr>
                        <p:cNvPr id="67" name="Rounded Rectangle 66"/>
                        <p:cNvSpPr/>
                        <p:nvPr/>
                      </p:nvSpPr>
                      <p:spPr>
                        <a:xfrm>
                          <a:off x="0" y="0"/>
                          <a:ext cx="923925" cy="333375"/>
                        </a:xfrm>
                        <a:prstGeom prst="round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just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68" name="Text Box 944"/>
                        <p:cNvSpPr txBox="1"/>
                        <p:nvPr/>
                      </p:nvSpPr>
                      <p:spPr>
                        <a:xfrm>
                          <a:off x="57150" y="9525"/>
                          <a:ext cx="809625" cy="2857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Bootstrap n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69" name="Text Box 945"/>
                        <p:cNvSpPr txBox="1"/>
                        <p:nvPr/>
                      </p:nvSpPr>
                      <p:spPr>
                        <a:xfrm>
                          <a:off x="57150" y="581025"/>
                          <a:ext cx="809625" cy="2857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b="1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Subset n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70" name="Text Box 946"/>
                        <p:cNvSpPr txBox="1"/>
                        <p:nvPr/>
                      </p:nvSpPr>
                      <p:spPr>
                        <a:xfrm>
                          <a:off x="57150" y="1181100"/>
                          <a:ext cx="809625" cy="53340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b="1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Tree Model n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71" name="Text Box 947"/>
                        <p:cNvSpPr txBox="1"/>
                        <p:nvPr/>
                      </p:nvSpPr>
                      <p:spPr>
                        <a:xfrm>
                          <a:off x="57150" y="1971675"/>
                          <a:ext cx="809625" cy="314325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Prediction n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Arial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2343150" y="962025"/>
                    <a:ext cx="531088" cy="52004"/>
                    <a:chOff x="0" y="0"/>
                    <a:chExt cx="531088" cy="52004"/>
                  </a:xfrm>
                </p:grpSpPr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0" y="0"/>
                      <a:ext cx="45085" cy="5143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" name="Oval 57"/>
                    <p:cNvSpPr/>
                    <p:nvPr/>
                  </p:nvSpPr>
                  <p:spPr>
                    <a:xfrm>
                      <a:off x="117008" y="0"/>
                      <a:ext cx="45085" cy="5143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238351" y="0"/>
                      <a:ext cx="45085" cy="5143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485369" y="0"/>
                      <a:ext cx="45719" cy="5200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Oval 60"/>
                    <p:cNvSpPr/>
                    <p:nvPr/>
                  </p:nvSpPr>
                  <p:spPr>
                    <a:xfrm>
                      <a:off x="355359" y="0"/>
                      <a:ext cx="45719" cy="5200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2343150" y="1533525"/>
                    <a:ext cx="531088" cy="52004"/>
                    <a:chOff x="0" y="0"/>
                    <a:chExt cx="531088" cy="52004"/>
                  </a:xfrm>
                </p:grpSpPr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0" y="0"/>
                      <a:ext cx="45085" cy="5143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117008" y="0"/>
                      <a:ext cx="45085" cy="5143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38351" y="0"/>
                      <a:ext cx="45085" cy="5143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485369" y="0"/>
                      <a:ext cx="45719" cy="5200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355359" y="0"/>
                      <a:ext cx="45719" cy="5200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343150" y="2238375"/>
                    <a:ext cx="531088" cy="52004"/>
                    <a:chOff x="0" y="0"/>
                    <a:chExt cx="531088" cy="52004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0" y="0"/>
                      <a:ext cx="45085" cy="5143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117008" y="0"/>
                      <a:ext cx="45085" cy="5143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238351" y="0"/>
                      <a:ext cx="45085" cy="5143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485369" y="0"/>
                      <a:ext cx="45719" cy="5200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Oval 50"/>
                    <p:cNvSpPr/>
                    <p:nvPr/>
                  </p:nvSpPr>
                  <p:spPr>
                    <a:xfrm>
                      <a:off x="355359" y="0"/>
                      <a:ext cx="45719" cy="5200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2343150" y="2914650"/>
                    <a:ext cx="531088" cy="52004"/>
                    <a:chOff x="0" y="0"/>
                    <a:chExt cx="531088" cy="52004"/>
                  </a:xfrm>
                </p:grpSpPr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0" y="0"/>
                      <a:ext cx="45085" cy="5143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117008" y="0"/>
                      <a:ext cx="45085" cy="5143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238351" y="0"/>
                      <a:ext cx="45085" cy="5143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485369" y="0"/>
                      <a:ext cx="45719" cy="5200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" name="Oval 45"/>
                    <p:cNvSpPr/>
                    <p:nvPr/>
                  </p:nvSpPr>
                  <p:spPr>
                    <a:xfrm>
                      <a:off x="355359" y="0"/>
                      <a:ext cx="45719" cy="5200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</p:grpSp>
            </p:grpSp>
          </p:grp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1747242" y="485770"/>
                <a:ext cx="596" cy="35814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3" name="Picture 102" descr="Description: Description: C:\Users\mithun\AppData\Local\Temp\ConnectorClipboard795457647490309907\image16537802356170.png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8"/>
          <a:stretch/>
        </p:blipFill>
        <p:spPr bwMode="auto">
          <a:xfrm>
            <a:off x="5617055" y="1027540"/>
            <a:ext cx="3472354" cy="23145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4" name="Picture 103" descr="Description: Description: C:\Users\mithun\AppData\Local\Temp\ConnectorClipboard795457647490309907\image16537803224030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8"/>
          <a:stretch/>
        </p:blipFill>
        <p:spPr bwMode="auto">
          <a:xfrm>
            <a:off x="8980227" y="933485"/>
            <a:ext cx="3220872" cy="23145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5" name="Picture 104"/>
          <p:cNvPicPr/>
          <p:nvPr/>
        </p:nvPicPr>
        <p:blipFill>
          <a:blip r:embed="rId11"/>
          <a:stretch>
            <a:fillRect/>
          </a:stretch>
        </p:blipFill>
        <p:spPr>
          <a:xfrm>
            <a:off x="6736734" y="3454692"/>
            <a:ext cx="4486986" cy="5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49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440914" y="4891971"/>
            <a:ext cx="5595582" cy="1050878"/>
          </a:xfrm>
        </p:spPr>
        <p:txBody>
          <a:bodyPr/>
          <a:lstStyle/>
          <a:p>
            <a:r>
              <a:rPr lang="en-GB" dirty="0"/>
              <a:t>To model a better nonlinear correlation between the displacements and the </a:t>
            </a:r>
            <a:r>
              <a:rPr lang="en-GB" dirty="0" smtClean="0"/>
              <a:t>loads.</a:t>
            </a:r>
          </a:p>
          <a:p>
            <a:r>
              <a:rPr lang="en-GB" dirty="0"/>
              <a:t>The model was built with 2 hidden layers with RELU as activation </a:t>
            </a:r>
            <a:r>
              <a:rPr lang="en-GB" dirty="0" smtClean="0"/>
              <a:t>function.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2292" y="201600"/>
            <a:ext cx="10868539" cy="543600"/>
          </a:xfrm>
        </p:spPr>
        <p:txBody>
          <a:bodyPr/>
          <a:lstStyle/>
          <a:p>
            <a:r>
              <a:rPr lang="en-US" dirty="0"/>
              <a:t>Artificial Neural Network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-614149" y="4606608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w Cen MT Condensed Extra Bold" pitchFamily="34" charset="0"/>
              </a:rPr>
              <a:t>EBT</a:t>
            </a:r>
            <a:endParaRPr lang="en-GB" sz="14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80031" y="5348949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w Cen MT Condensed Extra Bold" pitchFamily="34" charset="0"/>
              </a:rPr>
              <a:t>ANN</a:t>
            </a:r>
            <a:endParaRPr lang="en-GB" sz="11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-627666" y="1637244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w Cen MT Condensed Extra Bold" pitchFamily="34" charset="0"/>
              </a:rPr>
              <a:t>LPR</a:t>
            </a:r>
            <a:endParaRPr lang="en-GB" sz="14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-627667" y="2379585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w Cen MT Condensed Extra Bold" pitchFamily="34" charset="0"/>
              </a:rPr>
              <a:t>TM</a:t>
            </a:r>
            <a:endParaRPr lang="en-GB" sz="16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-627666" y="894903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w Cen MT Condensed Extra Bold" pitchFamily="34" charset="0"/>
              </a:rPr>
              <a:t>EDA</a:t>
            </a:r>
            <a:endParaRPr lang="en-GB" sz="1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-627668" y="3864267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w Cen MT Condensed Extra Bold" pitchFamily="34" charset="0"/>
              </a:rPr>
              <a:t>GPR</a:t>
            </a:r>
            <a:endParaRPr lang="en-GB" sz="1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-627797" y="3121926"/>
            <a:ext cx="614149" cy="6141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w Cen MT Condensed Extra Bold" pitchFamily="34" charset="0"/>
              </a:rPr>
              <a:t>SVR</a:t>
            </a:r>
            <a:endParaRPr lang="en-GB" sz="1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0800000">
            <a:off x="1" y="-540068"/>
            <a:ext cx="887104" cy="12392182"/>
          </a:xfrm>
          <a:custGeom>
            <a:avLst/>
            <a:gdLst>
              <a:gd name="connsiteX0" fmla="*/ 3080 w 887104"/>
              <a:gd name="connsiteY0" fmla="*/ 6711906 h 12392182"/>
              <a:gd name="connsiteX1" fmla="*/ 51593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94018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68773 w 887104"/>
              <a:gd name="connsiteY1" fmla="*/ 620170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88407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  <a:gd name="connsiteX0" fmla="*/ 3080 w 887104"/>
              <a:gd name="connsiteY0" fmla="*/ 6711906 h 12392182"/>
              <a:gd name="connsiteX1" fmla="*/ 388407 w 887104"/>
              <a:gd name="connsiteY1" fmla="*/ 6196091 h 12392182"/>
              <a:gd name="connsiteX2" fmla="*/ 3080 w 887104"/>
              <a:gd name="connsiteY2" fmla="*/ 5680276 h 12392182"/>
              <a:gd name="connsiteX3" fmla="*/ 3080 w 887104"/>
              <a:gd name="connsiteY3" fmla="*/ 6711906 h 12392182"/>
              <a:gd name="connsiteX4" fmla="*/ 0 w 887104"/>
              <a:gd name="connsiteY4" fmla="*/ 12392182 h 12392182"/>
              <a:gd name="connsiteX5" fmla="*/ 0 w 887104"/>
              <a:gd name="connsiteY5" fmla="*/ 0 h 12392182"/>
              <a:gd name="connsiteX6" fmla="*/ 887104 w 887104"/>
              <a:gd name="connsiteY6" fmla="*/ 0 h 12392182"/>
              <a:gd name="connsiteX7" fmla="*/ 887104 w 887104"/>
              <a:gd name="connsiteY7" fmla="*/ 12392182 h 12392182"/>
              <a:gd name="connsiteX8" fmla="*/ 0 w 887104"/>
              <a:gd name="connsiteY8" fmla="*/ 12392182 h 1239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7104" h="12392182">
                <a:moveTo>
                  <a:pt x="3080" y="6711906"/>
                </a:moveTo>
                <a:cubicBezTo>
                  <a:pt x="-222" y="6491022"/>
                  <a:pt x="390715" y="6530386"/>
                  <a:pt x="388407" y="6196091"/>
                </a:cubicBezTo>
                <a:cubicBezTo>
                  <a:pt x="386099" y="5861796"/>
                  <a:pt x="-221" y="5891693"/>
                  <a:pt x="3080" y="5680276"/>
                </a:cubicBezTo>
                <a:cubicBezTo>
                  <a:pt x="-730" y="6043203"/>
                  <a:pt x="3080" y="6368029"/>
                  <a:pt x="3080" y="6711906"/>
                </a:cubicBezTo>
                <a:close/>
                <a:moveTo>
                  <a:pt x="0" y="12392182"/>
                </a:moveTo>
                <a:lnTo>
                  <a:pt x="0" y="0"/>
                </a:lnTo>
                <a:lnTo>
                  <a:pt x="887104" y="0"/>
                </a:lnTo>
                <a:lnTo>
                  <a:pt x="887104" y="12392182"/>
                </a:lnTo>
                <a:lnTo>
                  <a:pt x="0" y="12392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hlinkClick r:id="rId2" action="ppaction://hlinksldjump"/>
          </p:cNvPr>
          <p:cNvSpPr/>
          <p:nvPr/>
        </p:nvSpPr>
        <p:spPr>
          <a:xfrm>
            <a:off x="131926" y="4606608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EBT</a:t>
            </a:r>
            <a:endParaRPr lang="en-GB" sz="14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3" name="Oval 12">
            <a:hlinkClick r:id="rId3" action="ppaction://hlinksldjump"/>
          </p:cNvPr>
          <p:cNvSpPr/>
          <p:nvPr/>
        </p:nvSpPr>
        <p:spPr>
          <a:xfrm>
            <a:off x="136477" y="5348949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noFill/>
                <a:latin typeface="Tw Cen MT Condensed Extra Bold" pitchFamily="34" charset="0"/>
              </a:rPr>
              <a:t>ANN</a:t>
            </a:r>
            <a:endParaRPr lang="en-GB" sz="1100" dirty="0">
              <a:noFill/>
              <a:latin typeface="Tw Cen MT Condensed Extra Bold" pitchFamily="34" charset="0"/>
            </a:endParaRPr>
          </a:p>
        </p:txBody>
      </p:sp>
      <p:sp>
        <p:nvSpPr>
          <p:cNvPr id="14" name="Oval 13">
            <a:hlinkClick r:id="rId4" action="ppaction://hlinksldjump"/>
          </p:cNvPr>
          <p:cNvSpPr/>
          <p:nvPr/>
        </p:nvSpPr>
        <p:spPr>
          <a:xfrm>
            <a:off x="136477" y="1637244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LPR</a:t>
            </a:r>
            <a:endParaRPr lang="en-GB" sz="14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5" name="Oval 14">
            <a:hlinkClick r:id="rId5" action="ppaction://hlinksldjump"/>
          </p:cNvPr>
          <p:cNvSpPr/>
          <p:nvPr/>
        </p:nvSpPr>
        <p:spPr>
          <a:xfrm>
            <a:off x="136476" y="2379585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TM</a:t>
            </a:r>
            <a:endParaRPr lang="en-GB" sz="16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6" name="Oval 15">
            <a:hlinkClick r:id="rId6" action="ppaction://hlinksldjump"/>
          </p:cNvPr>
          <p:cNvSpPr/>
          <p:nvPr/>
        </p:nvSpPr>
        <p:spPr>
          <a:xfrm>
            <a:off x="136477" y="894903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EDA</a:t>
            </a:r>
            <a:endParaRPr lang="en-GB" sz="12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7" name="Oval 16">
            <a:hlinkClick r:id="rId7" action="ppaction://hlinksldjump"/>
          </p:cNvPr>
          <p:cNvSpPr/>
          <p:nvPr/>
        </p:nvSpPr>
        <p:spPr>
          <a:xfrm>
            <a:off x="136477" y="3121926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SVR</a:t>
            </a:r>
            <a:endParaRPr lang="en-GB" sz="12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8" name="Oval 17">
            <a:hlinkClick r:id="rId8" action="ppaction://hlinksldjump"/>
          </p:cNvPr>
          <p:cNvSpPr/>
          <p:nvPr/>
        </p:nvSpPr>
        <p:spPr>
          <a:xfrm>
            <a:off x="136475" y="3864267"/>
            <a:ext cx="614149" cy="6141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Tw Cen MT Condensed Extra Bold" pitchFamily="34" charset="0"/>
              </a:rPr>
              <a:t>GPR</a:t>
            </a:r>
            <a:endParaRPr lang="en-GB" sz="1200" dirty="0">
              <a:solidFill>
                <a:schemeClr val="bg1">
                  <a:lumMod val="75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19" name="Isosceles Triangle 18">
            <a:hlinkClick r:id="rId9" action="ppaction://hlinksldjump"/>
          </p:cNvPr>
          <p:cNvSpPr/>
          <p:nvPr/>
        </p:nvSpPr>
        <p:spPr>
          <a:xfrm rot="5400000">
            <a:off x="11318802" y="5361140"/>
            <a:ext cx="624798" cy="5386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feld 3">
            <a:extLst>
              <a:ext uri="{FF2B5EF4-FFF2-40B4-BE49-F238E27FC236}">
                <a16:creationId xmlns="" xmlns:a16="http://schemas.microsoft.com/office/drawing/2014/main" id="{9D39BD45-058C-4743-B06B-721DE703A2F4}"/>
              </a:ext>
            </a:extLst>
          </p:cNvPr>
          <p:cNvSpPr txBox="1"/>
          <p:nvPr/>
        </p:nvSpPr>
        <p:spPr>
          <a:xfrm>
            <a:off x="1117105" y="6185458"/>
            <a:ext cx="4499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00539F"/>
                </a:solidFill>
              </a:rPr>
              <a:t>Analysis of Regression Models for estimating the main bearing loads of wind turbine </a:t>
            </a:r>
            <a:endParaRPr lang="de-DE" sz="900" dirty="0">
              <a:solidFill>
                <a:srgbClr val="00539F"/>
              </a:solidFill>
            </a:endParaRPr>
          </a:p>
          <a:p>
            <a:r>
              <a:rPr lang="de-DE" sz="900" dirty="0" smtClean="0">
                <a:solidFill>
                  <a:srgbClr val="00539F"/>
                </a:solidFill>
              </a:rPr>
              <a:t>Mithun Nagesh Shet</a:t>
            </a:r>
            <a:endParaRPr lang="de-DE" sz="900" dirty="0">
              <a:solidFill>
                <a:srgbClr val="00539F"/>
              </a:solidFill>
            </a:endParaRPr>
          </a:p>
        </p:txBody>
      </p:sp>
      <p:pic>
        <p:nvPicPr>
          <p:cNvPr id="70" name="Picture 69" descr="Description: Description: C:\Users\mithun\AppData\Local\Temp\ConnectorClipboard795457647490309907\image16538626945960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39" y="858765"/>
            <a:ext cx="2610548" cy="281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Picture 70" descr="Description: Description: C:\Users\mithun\AppData\Local\Temp\ConnectorClipboard795457647490309907\image16538627445950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887" y="894903"/>
            <a:ext cx="2674624" cy="284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12"/>
          <a:stretch>
            <a:fillRect/>
          </a:stretch>
        </p:blipFill>
        <p:spPr>
          <a:xfrm>
            <a:off x="7539037" y="3864267"/>
            <a:ext cx="4225333" cy="614149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876209" y="941226"/>
            <a:ext cx="5739130" cy="2855168"/>
            <a:chOff x="0" y="0"/>
            <a:chExt cx="6210300" cy="2800350"/>
          </a:xfrm>
        </p:grpSpPr>
        <p:grpSp>
          <p:nvGrpSpPr>
            <p:cNvPr id="75" name="Group 74"/>
            <p:cNvGrpSpPr/>
            <p:nvPr/>
          </p:nvGrpSpPr>
          <p:grpSpPr>
            <a:xfrm>
              <a:off x="0" y="0"/>
              <a:ext cx="6210300" cy="2800350"/>
              <a:chOff x="0" y="0"/>
              <a:chExt cx="6210300" cy="280035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0" y="0"/>
                <a:ext cx="6210300" cy="2800350"/>
                <a:chOff x="0" y="0"/>
                <a:chExt cx="6210300" cy="280035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3825" y="1162050"/>
                      <a:ext cx="495300" cy="39052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1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𝒙</m:t>
                            </m:r>
                            <m:r>
                              <a:rPr lang="de-DE" sz="11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𝟑</m:t>
                            </m:r>
                          </m:oMath>
                        </m:oMathPara>
                      </a14:m>
                      <a:endParaRPr lang="en-GB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 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3825" y="1162050"/>
                      <a:ext cx="495300" cy="390525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3825" y="1685925"/>
                      <a:ext cx="495300" cy="39052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1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𝒙</m:t>
                            </m:r>
                            <m:r>
                              <a:rPr lang="de-DE" sz="11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𝟒</m:t>
                            </m:r>
                          </m:oMath>
                        </m:oMathPara>
                      </a14:m>
                      <a:endParaRPr lang="en-GB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Text 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3825" y="1685925"/>
                      <a:ext cx="495300" cy="390525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8" name="Group 87"/>
                <p:cNvGrpSpPr/>
                <p:nvPr/>
              </p:nvGrpSpPr>
              <p:grpSpPr>
                <a:xfrm>
                  <a:off x="0" y="0"/>
                  <a:ext cx="6210300" cy="2800350"/>
                  <a:chOff x="0" y="0"/>
                  <a:chExt cx="6210300" cy="280035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9" name="Text Box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3825" y="19050"/>
                        <a:ext cx="495300" cy="390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just">
                          <a:lnSpc>
                            <a:spcPct val="130000"/>
                          </a:lnSpc>
                          <a:spcBef>
                            <a:spcPts val="600"/>
                          </a:spcBef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1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  <m:r>
                                <a:rPr lang="de-DE" sz="11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𝟏</m:t>
                              </m:r>
                            </m:oMath>
                          </m:oMathPara>
                        </a14:m>
                        <a:endParaRPr lang="en-GB" sz="1100">
                          <a:effectLst/>
                          <a:latin typeface="Arial"/>
                          <a:ea typeface="Times New Roman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9" name="Text Box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23825" y="19050"/>
                        <a:ext cx="495300" cy="390525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Text Box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3825" y="571500"/>
                        <a:ext cx="495300" cy="390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just">
                          <a:lnSpc>
                            <a:spcPct val="130000"/>
                          </a:lnSpc>
                          <a:spcBef>
                            <a:spcPts val="600"/>
                          </a:spcBef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1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  <m:r>
                                <a:rPr lang="de-DE" sz="11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𝟐</m:t>
                              </m:r>
                            </m:oMath>
                          </m:oMathPara>
                        </a14:m>
                        <a:endParaRPr lang="en-GB" sz="1100">
                          <a:effectLst/>
                          <a:latin typeface="Arial"/>
                          <a:ea typeface="Times New Roman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0" name="Text Box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23825" y="571500"/>
                        <a:ext cx="495300" cy="390525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/>
                        </a:stretch>
                      </a:blip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0" y="0"/>
                    <a:ext cx="6210300" cy="2800350"/>
                    <a:chOff x="0" y="0"/>
                    <a:chExt cx="6210300" cy="2800350"/>
                  </a:xfrm>
                </p:grpSpPr>
                <p:grpSp>
                  <p:nvGrpSpPr>
                    <p:cNvPr id="92" name="Group 91"/>
                    <p:cNvGrpSpPr/>
                    <p:nvPr/>
                  </p:nvGrpSpPr>
                  <p:grpSpPr>
                    <a:xfrm>
                      <a:off x="0" y="0"/>
                      <a:ext cx="6210300" cy="2800350"/>
                      <a:chOff x="0" y="0"/>
                      <a:chExt cx="6210300" cy="2800350"/>
                    </a:xfrm>
                  </p:grpSpPr>
                  <p:grpSp>
                    <p:nvGrpSpPr>
                      <p:cNvPr id="94" name="Group 93"/>
                      <p:cNvGrpSpPr/>
                      <p:nvPr/>
                    </p:nvGrpSpPr>
                    <p:grpSpPr>
                      <a:xfrm>
                        <a:off x="0" y="0"/>
                        <a:ext cx="6210300" cy="2800350"/>
                        <a:chOff x="0" y="0"/>
                        <a:chExt cx="6210300" cy="2800350"/>
                      </a:xfrm>
                    </p:grpSpPr>
                    <p:grpSp>
                      <p:nvGrpSpPr>
                        <p:cNvPr id="96" name="Group 95"/>
                        <p:cNvGrpSpPr/>
                        <p:nvPr/>
                      </p:nvGrpSpPr>
                      <p:grpSpPr>
                        <a:xfrm>
                          <a:off x="0" y="0"/>
                          <a:ext cx="6210300" cy="2800350"/>
                          <a:chOff x="0" y="0"/>
                          <a:chExt cx="6210300" cy="2800350"/>
                        </a:xfrm>
                      </p:grpSpPr>
                      <p:grpSp>
                        <p:nvGrpSpPr>
                          <p:cNvPr id="104" name="Group 103"/>
                          <p:cNvGrpSpPr/>
                          <p:nvPr/>
                        </p:nvGrpSpPr>
                        <p:grpSpPr>
                          <a:xfrm>
                            <a:off x="0" y="2209800"/>
                            <a:ext cx="6210300" cy="590550"/>
                            <a:chOff x="0" y="0"/>
                            <a:chExt cx="6210300" cy="590550"/>
                          </a:xfrm>
                        </p:grpSpPr>
                        <p:sp>
                          <p:nvSpPr>
                            <p:cNvPr id="115" name="Text Box 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0" y="0"/>
                              <a:ext cx="619125" cy="38100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30000"/>
                                </a:lnSpc>
                                <a:spcBef>
                                  <a:spcPts val="60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de-DE" sz="1100">
                                  <a:effectLst/>
                                  <a:latin typeface="Arial"/>
                                  <a:ea typeface="Times New Roman"/>
                                  <a:cs typeface="Times New Roman"/>
                                </a:rPr>
                                <a:t>Inputs</a:t>
                              </a:r>
                              <a:endParaRPr lang="en-GB" sz="1100">
                                <a:effectLst/>
                                <a:latin typeface="Arial"/>
                                <a:ea typeface="Times New Roman"/>
                                <a:cs typeface="Times New Roman"/>
                              </a:endParaRPr>
                            </a:p>
                          </p:txBody>
                        </p:sp>
                        <p:grpSp>
                          <p:nvGrpSpPr>
                            <p:cNvPr id="116" name="Group 115"/>
                            <p:cNvGrpSpPr/>
                            <p:nvPr/>
                          </p:nvGrpSpPr>
                          <p:grpSpPr>
                            <a:xfrm>
                              <a:off x="742950" y="0"/>
                              <a:ext cx="5467350" cy="590550"/>
                              <a:chOff x="0" y="0"/>
                              <a:chExt cx="5467350" cy="590550"/>
                            </a:xfrm>
                          </p:grpSpPr>
                          <p:sp>
                            <p:nvSpPr>
                              <p:cNvPr id="117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0" y="0"/>
                                <a:ext cx="828675" cy="381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30000"/>
                                  </a:lnSpc>
                                  <a:spcBef>
                                    <a:spcPts val="60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100">
                                    <a:effectLst/>
                                    <a:latin typeface="Arial"/>
                                    <a:ea typeface="Times New Roman"/>
                                    <a:cs typeface="Times New Roman"/>
                                  </a:rPr>
                                  <a:t>Weights</a:t>
                                </a:r>
                                <a:endParaRPr lang="en-GB" sz="1100">
                                  <a:effectLst/>
                                  <a:latin typeface="Arial"/>
                                  <a:ea typeface="Times New Roman"/>
                                  <a:cs typeface="Times New Roman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118" name="Group 117"/>
                              <p:cNvGrpSpPr/>
                              <p:nvPr/>
                            </p:nvGrpSpPr>
                            <p:grpSpPr>
                              <a:xfrm>
                                <a:off x="1028700" y="0"/>
                                <a:ext cx="4438650" cy="590550"/>
                                <a:chOff x="0" y="0"/>
                                <a:chExt cx="4438650" cy="590550"/>
                              </a:xfrm>
                            </p:grpSpPr>
                            <p:sp>
                              <p:nvSpPr>
                                <p:cNvPr id="119" name="Text Box 2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1047750" cy="590550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9525">
                                  <a:noFill/>
                                  <a:miter lim="800000"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>
                                  <a:noAutofit/>
                                </a:bodyPr>
                                <a:lstStyle/>
                                <a:p>
                                  <a:pPr algn="ctr">
                                    <a:lnSpc>
                                      <a:spcPct val="130000"/>
                                    </a:lnSpc>
                                    <a:spcBef>
                                      <a:spcPts val="600"/>
                                    </a:spcBef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en-US" sz="1100">
                                      <a:effectLst/>
                                      <a:latin typeface="Arial"/>
                                      <a:ea typeface="Times New Roman"/>
                                      <a:cs typeface="Times New Roman"/>
                                    </a:rPr>
                                    <a:t>Summation and bias</a:t>
                                  </a:r>
                                  <a:endParaRPr lang="en-GB" sz="1100">
                                    <a:effectLst/>
                                    <a:latin typeface="Arial"/>
                                    <a:ea typeface="Times New Roman"/>
                                    <a:cs typeface="Times New Roman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120" name="Group 119"/>
                                <p:cNvGrpSpPr/>
                                <p:nvPr/>
                              </p:nvGrpSpPr>
                              <p:grpSpPr>
                                <a:xfrm>
                                  <a:off x="1866900" y="0"/>
                                  <a:ext cx="2571750" cy="381000"/>
                                  <a:chOff x="0" y="0"/>
                                  <a:chExt cx="2571750" cy="381000"/>
                                </a:xfrm>
                              </p:grpSpPr>
                              <p:sp>
                                <p:nvSpPr>
                                  <p:cNvPr id="121" name="Text Box 2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0" y="0"/>
                                    <a:ext cx="1047750" cy="381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noFill/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30000"/>
                                      </a:lnSpc>
                                      <a:spcBef>
                                        <a:spcPts val="600"/>
                                      </a:spcBef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en-US" sz="1100">
                                        <a:effectLst/>
                                        <a:latin typeface="Arial"/>
                                        <a:ea typeface="Times New Roman"/>
                                        <a:cs typeface="Times New Roman"/>
                                      </a:rPr>
                                      <a:t>Activation</a:t>
                                    </a:r>
                                    <a:endParaRPr lang="en-GB" sz="1100">
                                      <a:effectLst/>
                                      <a:latin typeface="Arial"/>
                                      <a:ea typeface="Times New Roman"/>
                                      <a:cs typeface="Times New Roman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22" name="Text Box 2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524000" y="0"/>
                                    <a:ext cx="1047750" cy="381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noFill/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30000"/>
                                      </a:lnSpc>
                                      <a:spcBef>
                                        <a:spcPts val="600"/>
                                      </a:spcBef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en-US" sz="1100">
                                        <a:effectLst/>
                                        <a:latin typeface="Arial"/>
                                        <a:ea typeface="Times New Roman"/>
                                        <a:cs typeface="Times New Roman"/>
                                      </a:rPr>
                                      <a:t>Output</a:t>
                                    </a:r>
                                    <a:endParaRPr lang="en-GB" sz="1100">
                                      <a:effectLst/>
                                      <a:latin typeface="Arial"/>
                                      <a:ea typeface="Times New Roman"/>
                                      <a:cs typeface="Times New Roman"/>
                                    </a:endParaRPr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5" name="Group 104"/>
                          <p:cNvGrpSpPr/>
                          <p:nvPr/>
                        </p:nvGrpSpPr>
                        <p:grpSpPr>
                          <a:xfrm>
                            <a:off x="152400" y="0"/>
                            <a:ext cx="5724525" cy="2238375"/>
                            <a:chOff x="0" y="0"/>
                            <a:chExt cx="5724525" cy="2238375"/>
                          </a:xfrm>
                        </p:grpSpPr>
                        <p:grpSp>
                          <p:nvGrpSpPr>
                            <p:cNvPr id="106" name="Group 105"/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5724525" cy="2133600"/>
                              <a:chOff x="0" y="0"/>
                              <a:chExt cx="5724525" cy="2133600"/>
                            </a:xfrm>
                          </p:grpSpPr>
                          <p:sp>
                            <p:nvSpPr>
                              <p:cNvPr id="108" name="Oval 107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466725" cy="447675"/>
                              </a:xfrm>
                              <a:prstGeom prst="ellipse">
                                <a:avLst/>
                              </a:prstGeom>
                              <a:noFill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GB"/>
                              </a:p>
                            </p:txBody>
                          </p:sp>
                          <p:sp>
                            <p:nvSpPr>
                              <p:cNvPr id="109" name="Oval 108"/>
                              <p:cNvSpPr/>
                              <p:nvPr/>
                            </p:nvSpPr>
                            <p:spPr>
                              <a:xfrm>
                                <a:off x="0" y="561975"/>
                                <a:ext cx="466725" cy="447675"/>
                              </a:xfrm>
                              <a:prstGeom prst="ellipse">
                                <a:avLst/>
                              </a:prstGeom>
                              <a:noFill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GB"/>
                              </a:p>
                            </p:txBody>
                          </p:sp>
                          <p:sp>
                            <p:nvSpPr>
                              <p:cNvPr id="110" name="Oval 109"/>
                              <p:cNvSpPr/>
                              <p:nvPr/>
                            </p:nvSpPr>
                            <p:spPr>
                              <a:xfrm>
                                <a:off x="0" y="1133475"/>
                                <a:ext cx="466725" cy="447675"/>
                              </a:xfrm>
                              <a:prstGeom prst="ellipse">
                                <a:avLst/>
                              </a:prstGeom>
                              <a:noFill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GB"/>
                              </a:p>
                            </p:txBody>
                          </p:sp>
                          <p:sp>
                            <p:nvSpPr>
                              <p:cNvPr id="111" name="Oval 110"/>
                              <p:cNvSpPr/>
                              <p:nvPr/>
                            </p:nvSpPr>
                            <p:spPr>
                              <a:xfrm>
                                <a:off x="0" y="1685925"/>
                                <a:ext cx="466725" cy="447675"/>
                              </a:xfrm>
                              <a:prstGeom prst="ellipse">
                                <a:avLst/>
                              </a:prstGeom>
                              <a:noFill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GB"/>
                              </a:p>
                            </p:txBody>
                          </p:sp>
                          <p:sp>
                            <p:nvSpPr>
                              <p:cNvPr id="112" name="Oval 111"/>
                              <p:cNvSpPr/>
                              <p:nvPr/>
                            </p:nvSpPr>
                            <p:spPr>
                              <a:xfrm>
                                <a:off x="1400175" y="390525"/>
                                <a:ext cx="1209675" cy="11430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GB"/>
                              </a:p>
                            </p:txBody>
                          </p:sp>
                          <p:sp>
                            <p:nvSpPr>
                              <p:cNvPr id="113" name="Rounded Rectangle 112"/>
                              <p:cNvSpPr/>
                              <p:nvPr/>
                            </p:nvSpPr>
                            <p:spPr>
                              <a:xfrm>
                                <a:off x="3038475" y="476250"/>
                                <a:ext cx="1924050" cy="962025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GB"/>
                              </a:p>
                            </p:txBody>
                          </p:sp>
                          <p:sp>
                            <p:nvSpPr>
                              <p:cNvPr id="114" name="Oval 113"/>
                              <p:cNvSpPr/>
                              <p:nvPr/>
                            </p:nvSpPr>
                            <p:spPr>
                              <a:xfrm>
                                <a:off x="5257800" y="733425"/>
                                <a:ext cx="466725" cy="447675"/>
                              </a:xfrm>
                              <a:prstGeom prst="ellipse">
                                <a:avLst/>
                              </a:prstGeom>
                              <a:noFill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GB"/>
                              </a:p>
                            </p:txBody>
                          </p:sp>
                        </p:grpSp>
                        <p:cxnSp>
                          <p:nvCxnSpPr>
                            <p:cNvPr id="107" name="Elbow Connector 106"/>
                            <p:cNvCxnSpPr/>
                            <p:nvPr/>
                          </p:nvCxnSpPr>
                          <p:spPr>
                            <a:xfrm rot="10800000" flipV="1">
                              <a:off x="3714750" y="1685925"/>
                              <a:ext cx="819150" cy="552450"/>
                            </a:xfrm>
                            <a:prstGeom prst="bentConnector3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97" name="Group 96"/>
                        <p:cNvGrpSpPr/>
                        <p:nvPr/>
                      </p:nvGrpSpPr>
                      <p:grpSpPr>
                        <a:xfrm>
                          <a:off x="619125" y="266700"/>
                          <a:ext cx="4791075" cy="1581150"/>
                          <a:chOff x="0" y="0"/>
                          <a:chExt cx="4791075" cy="1581150"/>
                        </a:xfrm>
                      </p:grpSpPr>
                      <p:cxnSp>
                        <p:nvCxnSpPr>
                          <p:cNvPr id="98" name="Straight Arrow Connector 97"/>
                          <p:cNvCxnSpPr/>
                          <p:nvPr/>
                        </p:nvCxnSpPr>
                        <p:spPr>
                          <a:xfrm>
                            <a:off x="0" y="0"/>
                            <a:ext cx="933450" cy="466725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tailEnd type="stealth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9" name="Straight Arrow Connector 98"/>
                          <p:cNvCxnSpPr/>
                          <p:nvPr/>
                        </p:nvCxnSpPr>
                        <p:spPr>
                          <a:xfrm>
                            <a:off x="0" y="542925"/>
                            <a:ext cx="933450" cy="15113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tailEnd type="stealth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0" name="Straight Arrow Connector 99"/>
                          <p:cNvCxnSpPr/>
                          <p:nvPr/>
                        </p:nvCxnSpPr>
                        <p:spPr>
                          <a:xfrm flipV="1">
                            <a:off x="0" y="895350"/>
                            <a:ext cx="933450" cy="221616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tailEnd type="stealth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1" name="Straight Arrow Connector 100"/>
                          <p:cNvCxnSpPr/>
                          <p:nvPr/>
                        </p:nvCxnSpPr>
                        <p:spPr>
                          <a:xfrm flipV="1">
                            <a:off x="0" y="1057275"/>
                            <a:ext cx="1047750" cy="523875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tailEnd type="stealth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2" name="Straight Arrow Connector 101"/>
                          <p:cNvCxnSpPr/>
                          <p:nvPr/>
                        </p:nvCxnSpPr>
                        <p:spPr>
                          <a:xfrm>
                            <a:off x="2143125" y="695325"/>
                            <a:ext cx="428625" cy="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tailEnd type="stealth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3" name="Straight Arrow Connector 102"/>
                          <p:cNvCxnSpPr/>
                          <p:nvPr/>
                        </p:nvCxnSpPr>
                        <p:spPr>
                          <a:xfrm flipV="1">
                            <a:off x="4495800" y="695325"/>
                            <a:ext cx="295275" cy="127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tailEnd type="stealth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5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60653" y="334413"/>
                            <a:ext cx="2219325" cy="80962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 algn="just">
                              <a:lnSpc>
                                <a:spcPct val="130000"/>
                              </a:lnSpc>
                              <a:spcBef>
                                <a:spcPts val="600"/>
                              </a:spcBef>
                              <a:spcAft>
                                <a:spcPts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de-DE" sz="10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GB" sz="10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0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de-DE" sz="10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=</m:t>
                                  </m:r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lang="en-GB" sz="10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n-GB" sz="10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de-DE" sz="10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𝟏</m:t>
                                          </m:r>
                                          <m:r>
                                            <a:rPr lang="de-DE" sz="10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 ,</m:t>
                                          </m:r>
                                          <m:r>
                                            <a:rPr lang="de-DE" sz="10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𝒊𝒇</m:t>
                                          </m:r>
                                          <m:r>
                                            <a:rPr lang="de-DE" sz="10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 </m:t>
                                          </m:r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subHide m:val="on"/>
                                              <m:supHide m:val="on"/>
                                              <m:ctrlPr>
                                                <a:rPr lang="en-GB" sz="10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r>
                                                <a:rPr lang="de-DE" sz="10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𝒘𝒙</m:t>
                                              </m:r>
                                              <m:r>
                                                <a:rPr lang="de-DE" sz="10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de-DE" sz="10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de-DE" sz="10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≥</m:t>
                                              </m:r>
                                              <m:r>
                                                <a:rPr lang="de-DE" sz="10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𝟎</m:t>
                                              </m:r>
                                            </m:e>
                                          </m:nary>
                                        </m:e>
                                        <m:e>
                                          <m:r>
                                            <a:rPr lang="de-DE" sz="10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𝟎</m:t>
                                          </m:r>
                                          <m:r>
                                            <a:rPr lang="de-DE" sz="10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0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𝒊𝒇</m:t>
                                          </m:r>
                                          <m:r>
                                            <a:rPr lang="de-DE" sz="10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 </m:t>
                                          </m:r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subHide m:val="on"/>
                                              <m:supHide m:val="on"/>
                                              <m:ctrlPr>
                                                <a:rPr lang="en-GB" sz="10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r>
                                                <a:rPr lang="de-DE" sz="10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𝒘𝒙</m:t>
                                              </m:r>
                                              <m:r>
                                                <a:rPr lang="de-DE" sz="10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de-DE" sz="10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de-DE" sz="10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&lt;</m:t>
                                              </m:r>
                                              <m:r>
                                                <a:rPr lang="de-DE" sz="10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𝟎</m:t>
                                              </m:r>
                                            </m:e>
                                          </m:nary>
                                        </m:e>
                                      </m:eqArr>
                                    </m:e>
                                  </m:d>
                                </m:oMath>
                              </m:oMathPara>
                            </a14:m>
                            <a:endParaRPr lang="en-GB" sz="1100" dirty="0">
                              <a:effectLst/>
                              <a:latin typeface="Arial"/>
                              <a:ea typeface="Times New Roman"/>
                              <a:cs typeface="Times New Roman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5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3060653" y="334413"/>
                            <a:ext cx="2219325" cy="809625"/>
                          </a:xfrm>
                          <a:prstGeom prst="rect">
                            <a:avLst/>
                          </a:prstGeom>
                          <a:blipFill rotWithShape="1">
                            <a:blip r:embed="rId17"/>
                            <a:stretch>
                              <a:fillRect b="-22794"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GB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Text Box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66850" y="581025"/>
                          <a:ext cx="1409700" cy="6953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algn="just">
                            <a:lnSpc>
                              <a:spcPct val="13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1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DE" sz="11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𝒊</m:t>
                                    </m:r>
                                    <m:r>
                                      <a:rPr lang="de-DE" sz="11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=</m:t>
                                    </m:r>
                                    <m:r>
                                      <a:rPr lang="de-DE" sz="11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de-DE" sz="11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𝒎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GB" sz="11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1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1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de-DE" sz="11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GB" sz="11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1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de-DE" sz="11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de-DE" sz="11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r>
                                      <a:rPr lang="de-DE" sz="11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𝒃𝒊𝒂𝒔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GB" sz="11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3" name="Text Box 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1466850" y="581025"/>
                          <a:ext cx="1409700" cy="695325"/>
                        </a:xfrm>
                        <a:prstGeom prst="rect">
                          <a:avLst/>
                        </a:prstGeom>
                        <a:blipFill rotWithShape="1">
                          <a:blip r:embed="rId18"/>
                          <a:stretch>
                            <a:fillRect/>
                          </a:stretch>
                        </a:blip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10200" y="771525"/>
                    <a:ext cx="495300" cy="3905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just">
                      <a:lnSpc>
                        <a:spcPct val="13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GB" sz="11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de-DE" sz="11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𝒚</m:t>
                              </m:r>
                            </m:e>
                          </m:acc>
                        </m:oMath>
                      </m:oMathPara>
                    </a14:m>
                    <a:endParaRPr lang="en-GB" sz="1100">
                      <a:effectLst/>
                      <a:latin typeface="Arial"/>
                      <a:ea typeface="Times New Roman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85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410200" y="771525"/>
                    <a:ext cx="495300" cy="390525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r="-13333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/>
            <p:cNvGrpSpPr/>
            <p:nvPr/>
          </p:nvGrpSpPr>
          <p:grpSpPr>
            <a:xfrm>
              <a:off x="704850" y="123825"/>
              <a:ext cx="2114550" cy="2143125"/>
              <a:chOff x="0" y="0"/>
              <a:chExt cx="2114550" cy="2143125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0" y="0"/>
                <a:ext cx="742950" cy="1571625"/>
                <a:chOff x="0" y="0"/>
                <a:chExt cx="742950" cy="15716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525" y="438150"/>
                      <a:ext cx="619125" cy="39052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𝑤</m:t>
                            </m:r>
                            <m:r>
                              <a:rPr lang="en-US" sz="11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oMath>
                        </m:oMathPara>
                      </a14:m>
                      <a:endParaRPr lang="en-GB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 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525" y="438150"/>
                      <a:ext cx="619125" cy="390525"/>
                    </a:xfrm>
                    <a:prstGeom prst="rect">
                      <a:avLst/>
                    </a:prstGeom>
                    <a:blipFill rotWithShape="1">
                      <a:blip r:embed="rId20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0" name="Group 79"/>
                <p:cNvGrpSpPr/>
                <p:nvPr/>
              </p:nvGrpSpPr>
              <p:grpSpPr>
                <a:xfrm>
                  <a:off x="0" y="0"/>
                  <a:ext cx="742950" cy="1571625"/>
                  <a:chOff x="0" y="0"/>
                  <a:chExt cx="742950" cy="15716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Text Box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3825" y="0"/>
                        <a:ext cx="619125" cy="390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>
                          <a:lnSpc>
                            <a:spcPct val="130000"/>
                          </a:lnSpc>
                          <a:spcBef>
                            <a:spcPts val="600"/>
                          </a:spcBef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𝑤</m:t>
                              </m:r>
                              <m:r>
                                <a:rPr lang="en-US" sz="11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GB" sz="1100">
                          <a:effectLst/>
                          <a:latin typeface="Arial"/>
                          <a:ea typeface="Times New Roman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 Box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23825" y="0"/>
                        <a:ext cx="619125" cy="390525"/>
                      </a:xfrm>
                      <a:prstGeom prst="rect">
                        <a:avLst/>
                      </a:prstGeom>
                      <a:blipFill rotWithShape="1">
                        <a:blip r:embed="rId21"/>
                        <a:stretch>
                          <a:fillRect/>
                        </a:stretch>
                      </a:blip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Text Box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0" y="866775"/>
                        <a:ext cx="619125" cy="390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>
                          <a:lnSpc>
                            <a:spcPct val="130000"/>
                          </a:lnSpc>
                          <a:spcBef>
                            <a:spcPts val="600"/>
                          </a:spcBef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𝑤</m:t>
                              </m:r>
                              <m:r>
                                <a:rPr lang="en-US" sz="11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GB" sz="1100">
                          <a:effectLst/>
                          <a:latin typeface="Arial"/>
                          <a:ea typeface="Times New Roman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 Box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0" y="866775"/>
                        <a:ext cx="619125" cy="390525"/>
                      </a:xfrm>
                      <a:prstGeom prst="rect">
                        <a:avLst/>
                      </a:prstGeom>
                      <a:blipFill rotWithShape="1">
                        <a:blip r:embed="rId22"/>
                        <a:stretch>
                          <a:fillRect/>
                        </a:stretch>
                      </a:blip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3" name="Text Box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25" y="1181100"/>
                        <a:ext cx="619125" cy="390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>
                          <a:lnSpc>
                            <a:spcPct val="130000"/>
                          </a:lnSpc>
                          <a:spcBef>
                            <a:spcPts val="600"/>
                          </a:spcBef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𝑤</m:t>
                              </m:r>
                              <m:r>
                                <a:rPr lang="en-US" sz="11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GB" sz="1100">
                          <a:effectLst/>
                          <a:latin typeface="Arial"/>
                          <a:ea typeface="Times New Roman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3" name="Text Box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47625" y="1181100"/>
                        <a:ext cx="619125" cy="390525"/>
                      </a:xfrm>
                      <a:prstGeom prst="rect">
                        <a:avLst/>
                      </a:prstGeom>
                      <a:blipFill rotWithShape="1">
                        <a:blip r:embed="rId23"/>
                        <a:stretch>
                          <a:fillRect/>
                        </a:stretch>
                      </a:blip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66800" y="1495425"/>
                    <a:ext cx="1047750" cy="6477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3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𝛴</m:t>
                          </m:r>
                        </m:oMath>
                      </m:oMathPara>
                    </a14:m>
                    <a:endParaRPr lang="en-GB" sz="1100">
                      <a:effectLst/>
                      <a:latin typeface="Arial"/>
                      <a:ea typeface="Times New Roman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78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66800" y="1495425"/>
                    <a:ext cx="1047750" cy="647700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b="-44954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23" name="Picture 122"/>
          <p:cNvPicPr/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47" y="3796394"/>
            <a:ext cx="5114163" cy="857250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124" name="Text Placeholder 1"/>
          <p:cNvSpPr txBox="1">
            <a:spLocks/>
          </p:cNvSpPr>
          <p:nvPr/>
        </p:nvSpPr>
        <p:spPr>
          <a:xfrm>
            <a:off x="7847463" y="4695318"/>
            <a:ext cx="3395200" cy="1050878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</a:t>
            </a:r>
            <a:r>
              <a:rPr lang="en-GB" dirty="0" smtClean="0"/>
              <a:t>esidual </a:t>
            </a:r>
            <a:r>
              <a:rPr lang="en-GB" dirty="0"/>
              <a:t>error varying between </a:t>
            </a:r>
            <a:r>
              <a:rPr lang="de-DE" b="1" dirty="0"/>
              <a:t>±80kN </a:t>
            </a:r>
            <a:r>
              <a:rPr lang="de-DE" dirty="0"/>
              <a:t>with high density of points seen around </a:t>
            </a:r>
            <a:r>
              <a:rPr lang="de-DE" b="1" dirty="0"/>
              <a:t>±</a:t>
            </a:r>
            <a:r>
              <a:rPr lang="de-DE" b="1" dirty="0" smtClean="0"/>
              <a:t>20kN </a:t>
            </a:r>
            <a:r>
              <a:rPr lang="de-DE" dirty="0" smtClean="0"/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01609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427" y="3082587"/>
            <a:ext cx="11484000" cy="543600"/>
          </a:xfrm>
        </p:spPr>
        <p:txBody>
          <a:bodyPr/>
          <a:lstStyle/>
          <a:p>
            <a:r>
              <a:rPr lang="en-US" sz="3600" dirty="0"/>
              <a:t>RESULT STUDY</a:t>
            </a:r>
            <a:endParaRPr lang="en-GB" sz="3600" dirty="0"/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9D39BD45-058C-4743-B06B-721DE703A2F4}"/>
              </a:ext>
            </a:extLst>
          </p:cNvPr>
          <p:cNvSpPr txBox="1"/>
          <p:nvPr/>
        </p:nvSpPr>
        <p:spPr>
          <a:xfrm>
            <a:off x="1117105" y="6185458"/>
            <a:ext cx="4499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00539F"/>
                </a:solidFill>
              </a:rPr>
              <a:t>Analysis of Regression Models for estimating the main bearing loads of wind turbine </a:t>
            </a:r>
            <a:endParaRPr lang="de-DE" sz="900" dirty="0">
              <a:solidFill>
                <a:srgbClr val="00539F"/>
              </a:solidFill>
            </a:endParaRPr>
          </a:p>
          <a:p>
            <a:r>
              <a:rPr lang="de-DE" sz="900" dirty="0" smtClean="0">
                <a:solidFill>
                  <a:srgbClr val="00539F"/>
                </a:solidFill>
              </a:rPr>
              <a:t>Mithun Nagesh Shet</a:t>
            </a:r>
            <a:endParaRPr lang="de-DE" sz="900" dirty="0">
              <a:solidFill>
                <a:srgbClr val="0053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2798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4512876" y="805543"/>
            <a:ext cx="1760872" cy="5236028"/>
            <a:chOff x="4713514" y="805543"/>
            <a:chExt cx="1572759" cy="5236028"/>
          </a:xfrm>
        </p:grpSpPr>
        <p:sp>
          <p:nvSpPr>
            <p:cNvPr id="19" name="Rectangle 18"/>
            <p:cNvSpPr/>
            <p:nvPr/>
          </p:nvSpPr>
          <p:spPr>
            <a:xfrm>
              <a:off x="4713514" y="805543"/>
              <a:ext cx="1572759" cy="5236028"/>
            </a:xfrm>
            <a:custGeom>
              <a:avLst/>
              <a:gdLst/>
              <a:ahLst/>
              <a:cxnLst/>
              <a:rect l="l" t="t" r="r" b="b"/>
              <a:pathLst>
                <a:path w="1572759" h="5236028">
                  <a:moveTo>
                    <a:pt x="0" y="0"/>
                  </a:moveTo>
                  <a:lnTo>
                    <a:pt x="870857" y="0"/>
                  </a:lnTo>
                  <a:lnTo>
                    <a:pt x="870857" y="4170565"/>
                  </a:lnTo>
                  <a:lnTo>
                    <a:pt x="1572759" y="4577668"/>
                  </a:lnTo>
                  <a:lnTo>
                    <a:pt x="870857" y="4984771"/>
                  </a:lnTo>
                  <a:lnTo>
                    <a:pt x="870857" y="5236028"/>
                  </a:lnTo>
                  <a:lnTo>
                    <a:pt x="0" y="523602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hlinkClick r:id="rId2" action="ppaction://hlinksldjump"/>
            </p:cNvPr>
            <p:cNvSpPr txBox="1"/>
            <p:nvPr/>
          </p:nvSpPr>
          <p:spPr>
            <a:xfrm>
              <a:off x="5595258" y="5040083"/>
              <a:ext cx="3592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Tw Cen MT Condensed Extra Bold" pitchFamily="34" charset="0"/>
                </a:rPr>
                <a:t>6</a:t>
              </a:r>
              <a:endParaRPr lang="en-GB" sz="3600" b="1" dirty="0">
                <a:solidFill>
                  <a:schemeClr val="bg1"/>
                </a:solidFill>
                <a:latin typeface="Tw Cen MT Condensed Extra Bold" pitchFamily="34" charset="0"/>
              </a:endParaRP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8001000" y="1401334"/>
            <a:ext cx="3886201" cy="3877823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GB" dirty="0"/>
              <a:t>			Motivation</a:t>
            </a:r>
          </a:p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GB" dirty="0"/>
              <a:t>			Background</a:t>
            </a:r>
          </a:p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GB" dirty="0"/>
              <a:t>			Objective</a:t>
            </a:r>
          </a:p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GB" dirty="0"/>
              <a:t>			Methodology</a:t>
            </a:r>
          </a:p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GB" dirty="0"/>
              <a:t>			Result Study</a:t>
            </a:r>
          </a:p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GB" dirty="0"/>
              <a:t>			Summary and </a:t>
            </a:r>
            <a:r>
              <a:rPr lang="en-GB" dirty="0" smtClean="0"/>
              <a:t>Outlook</a:t>
            </a:r>
            <a:endParaRPr lang="en-GB" dirty="0"/>
          </a:p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GB" dirty="0"/>
              <a:t>					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6" name="Punkt 1"/>
          <p:cNvSpPr>
            <a:spLocks noChangeArrowheads="1"/>
          </p:cNvSpPr>
          <p:nvPr/>
        </p:nvSpPr>
        <p:spPr bwMode="auto">
          <a:xfrm>
            <a:off x="7941837" y="1353020"/>
            <a:ext cx="360363" cy="358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079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Punkt 4"/>
          <p:cNvSpPr>
            <a:spLocks noChangeArrowheads="1"/>
          </p:cNvSpPr>
          <p:nvPr/>
        </p:nvSpPr>
        <p:spPr bwMode="auto">
          <a:xfrm>
            <a:off x="7941837" y="2772208"/>
            <a:ext cx="360363" cy="360363"/>
          </a:xfrm>
          <a:prstGeom prst="rect">
            <a:avLst/>
          </a:prstGeom>
          <a:solidFill>
            <a:schemeClr val="tx2">
              <a:lumMod val="75000"/>
            </a:schemeClr>
          </a:solidFill>
          <a:ln w="1079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Punkt 3"/>
          <p:cNvSpPr>
            <a:spLocks noChangeArrowheads="1"/>
          </p:cNvSpPr>
          <p:nvPr/>
        </p:nvSpPr>
        <p:spPr bwMode="auto">
          <a:xfrm>
            <a:off x="7941835" y="2304200"/>
            <a:ext cx="360363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079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Punkt 3"/>
          <p:cNvSpPr>
            <a:spLocks noChangeArrowheads="1"/>
          </p:cNvSpPr>
          <p:nvPr/>
        </p:nvSpPr>
        <p:spPr bwMode="auto">
          <a:xfrm>
            <a:off x="7941834" y="3240200"/>
            <a:ext cx="360363" cy="360362"/>
          </a:xfrm>
          <a:prstGeom prst="rect">
            <a:avLst/>
          </a:prstGeom>
          <a:solidFill>
            <a:srgbClr val="2E72A0"/>
          </a:solidFill>
          <a:ln w="1079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Punkt 3"/>
          <p:cNvSpPr>
            <a:spLocks noChangeArrowheads="1"/>
          </p:cNvSpPr>
          <p:nvPr/>
        </p:nvSpPr>
        <p:spPr bwMode="auto">
          <a:xfrm>
            <a:off x="7941833" y="3727450"/>
            <a:ext cx="360363" cy="3603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079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Punkt 1"/>
          <p:cNvSpPr>
            <a:spLocks noChangeArrowheads="1"/>
          </p:cNvSpPr>
          <p:nvPr/>
        </p:nvSpPr>
        <p:spPr bwMode="auto">
          <a:xfrm>
            <a:off x="7941836" y="1828614"/>
            <a:ext cx="360363" cy="3587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079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622857" y="805544"/>
            <a:ext cx="1780034" cy="5236028"/>
            <a:chOff x="3842657" y="805544"/>
            <a:chExt cx="1572759" cy="5236028"/>
          </a:xfrm>
        </p:grpSpPr>
        <p:sp>
          <p:nvSpPr>
            <p:cNvPr id="20" name="Isosceles Triangle 19"/>
            <p:cNvSpPr/>
            <p:nvPr/>
          </p:nvSpPr>
          <p:spPr>
            <a:xfrm rot="5400000">
              <a:off x="2011023" y="2637178"/>
              <a:ext cx="5236028" cy="1572759"/>
            </a:xfrm>
            <a:custGeom>
              <a:avLst/>
              <a:gdLst/>
              <a:ahLst/>
              <a:cxnLst/>
              <a:rect l="l" t="t" r="r" b="b"/>
              <a:pathLst>
                <a:path w="5236028" h="1572759">
                  <a:moveTo>
                    <a:pt x="0" y="1572759"/>
                  </a:moveTo>
                  <a:lnTo>
                    <a:pt x="0" y="701902"/>
                  </a:lnTo>
                  <a:lnTo>
                    <a:pt x="3419909" y="701902"/>
                  </a:lnTo>
                  <a:lnTo>
                    <a:pt x="3827012" y="0"/>
                  </a:lnTo>
                  <a:lnTo>
                    <a:pt x="4234115" y="701902"/>
                  </a:lnTo>
                  <a:lnTo>
                    <a:pt x="5236028" y="701902"/>
                  </a:lnTo>
                  <a:lnTo>
                    <a:pt x="5236028" y="157275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hlinkClick r:id="rId3" action="ppaction://hlinksldjump"/>
            </p:cNvPr>
            <p:cNvSpPr txBox="1"/>
            <p:nvPr/>
          </p:nvSpPr>
          <p:spPr>
            <a:xfrm>
              <a:off x="4702630" y="4267197"/>
              <a:ext cx="3592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Tw Cen MT Condensed Extra Bold" pitchFamily="34" charset="0"/>
                </a:rPr>
                <a:t>5</a:t>
              </a:r>
              <a:endParaRPr lang="en-GB" sz="3600" b="1" dirty="0">
                <a:solidFill>
                  <a:schemeClr val="bg1"/>
                </a:solidFill>
                <a:latin typeface="Tw Cen MT Condensed Extra Bold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13676" y="805544"/>
            <a:ext cx="1818358" cy="5236028"/>
            <a:chOff x="2971800" y="805544"/>
            <a:chExt cx="1572759" cy="5236028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140166" y="2637178"/>
              <a:ext cx="5236028" cy="1572759"/>
            </a:xfrm>
            <a:custGeom>
              <a:avLst/>
              <a:gdLst/>
              <a:ahLst/>
              <a:cxnLst/>
              <a:rect l="l" t="t" r="r" b="b"/>
              <a:pathLst>
                <a:path w="5236028" h="1572759">
                  <a:moveTo>
                    <a:pt x="0" y="1572759"/>
                  </a:moveTo>
                  <a:lnTo>
                    <a:pt x="0" y="701902"/>
                  </a:lnTo>
                  <a:lnTo>
                    <a:pt x="2644872" y="701902"/>
                  </a:lnTo>
                  <a:lnTo>
                    <a:pt x="3051975" y="0"/>
                  </a:lnTo>
                  <a:lnTo>
                    <a:pt x="3459078" y="701902"/>
                  </a:lnTo>
                  <a:lnTo>
                    <a:pt x="5236028" y="701902"/>
                  </a:lnTo>
                  <a:lnTo>
                    <a:pt x="5236028" y="157275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hlinkClick r:id="rId4" action="ppaction://hlinksldjump"/>
            </p:cNvPr>
            <p:cNvSpPr txBox="1"/>
            <p:nvPr/>
          </p:nvSpPr>
          <p:spPr>
            <a:xfrm>
              <a:off x="3788229" y="3492501"/>
              <a:ext cx="3592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Tw Cen MT Condensed Extra Bold" pitchFamily="34" charset="0"/>
                </a:rPr>
                <a:t>4</a:t>
              </a:r>
              <a:endParaRPr lang="en-GB" sz="3600" b="1" dirty="0">
                <a:solidFill>
                  <a:schemeClr val="bg1"/>
                </a:solidFill>
                <a:latin typeface="Tw Cen MT Condensed Extra Bold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66171" y="805544"/>
            <a:ext cx="1895006" cy="5236028"/>
            <a:chOff x="2100943" y="805544"/>
            <a:chExt cx="1572759" cy="5236028"/>
          </a:xfrm>
        </p:grpSpPr>
        <p:sp>
          <p:nvSpPr>
            <p:cNvPr id="22" name="Isosceles Triangle 21"/>
            <p:cNvSpPr/>
            <p:nvPr/>
          </p:nvSpPr>
          <p:spPr>
            <a:xfrm rot="5400000">
              <a:off x="269309" y="2637178"/>
              <a:ext cx="5236028" cy="1572759"/>
            </a:xfrm>
            <a:custGeom>
              <a:avLst/>
              <a:gdLst/>
              <a:ahLst/>
              <a:cxnLst/>
              <a:rect l="l" t="t" r="r" b="b"/>
              <a:pathLst>
                <a:path w="5236028" h="1572759">
                  <a:moveTo>
                    <a:pt x="0" y="1572759"/>
                  </a:moveTo>
                  <a:lnTo>
                    <a:pt x="0" y="701902"/>
                  </a:lnTo>
                  <a:lnTo>
                    <a:pt x="1869835" y="701902"/>
                  </a:lnTo>
                  <a:lnTo>
                    <a:pt x="2276938" y="0"/>
                  </a:lnTo>
                  <a:lnTo>
                    <a:pt x="2684041" y="701902"/>
                  </a:lnTo>
                  <a:lnTo>
                    <a:pt x="5236028" y="701902"/>
                  </a:lnTo>
                  <a:lnTo>
                    <a:pt x="5236028" y="157275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hlinkClick r:id="rId5" action="ppaction://hlinksldjump"/>
            </p:cNvPr>
            <p:cNvSpPr txBox="1"/>
            <p:nvPr/>
          </p:nvSpPr>
          <p:spPr>
            <a:xfrm>
              <a:off x="2971800" y="2723445"/>
              <a:ext cx="3592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Tw Cen MT Condensed Extra Bold" pitchFamily="34" charset="0"/>
                </a:rPr>
                <a:t>3</a:t>
              </a:r>
              <a:endParaRPr lang="en-GB" sz="3600" b="1" dirty="0">
                <a:solidFill>
                  <a:schemeClr val="bg1"/>
                </a:solidFill>
                <a:latin typeface="Tw Cen MT Condensed Extra Bold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65996" y="805544"/>
            <a:ext cx="1824323" cy="5236028"/>
            <a:chOff x="1230086" y="805544"/>
            <a:chExt cx="1572759" cy="5236028"/>
          </a:xfrm>
        </p:grpSpPr>
        <p:sp>
          <p:nvSpPr>
            <p:cNvPr id="23" name="Isosceles Triangle 22"/>
            <p:cNvSpPr/>
            <p:nvPr/>
          </p:nvSpPr>
          <p:spPr>
            <a:xfrm rot="5400000">
              <a:off x="-601548" y="2637178"/>
              <a:ext cx="5236028" cy="1572759"/>
            </a:xfrm>
            <a:custGeom>
              <a:avLst/>
              <a:gdLst/>
              <a:ahLst/>
              <a:cxnLst/>
              <a:rect l="l" t="t" r="r" b="b"/>
              <a:pathLst>
                <a:path w="5236028" h="1572759">
                  <a:moveTo>
                    <a:pt x="0" y="1572759"/>
                  </a:moveTo>
                  <a:lnTo>
                    <a:pt x="0" y="701902"/>
                  </a:lnTo>
                  <a:lnTo>
                    <a:pt x="1094798" y="701902"/>
                  </a:lnTo>
                  <a:lnTo>
                    <a:pt x="1501901" y="0"/>
                  </a:lnTo>
                  <a:lnTo>
                    <a:pt x="1909004" y="701902"/>
                  </a:lnTo>
                  <a:lnTo>
                    <a:pt x="5236028" y="701902"/>
                  </a:lnTo>
                  <a:lnTo>
                    <a:pt x="5236028" y="157275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hlinkClick r:id="rId6" action="ppaction://hlinksldjump"/>
            </p:cNvPr>
            <p:cNvSpPr txBox="1"/>
            <p:nvPr/>
          </p:nvSpPr>
          <p:spPr>
            <a:xfrm>
              <a:off x="2100943" y="1959262"/>
              <a:ext cx="3592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Tw Cen MT Condensed Extra Bold" pitchFamily="34" charset="0"/>
                </a:rPr>
                <a:t>2</a:t>
              </a:r>
              <a:endParaRPr lang="en-GB" sz="3600" b="1" dirty="0">
                <a:solidFill>
                  <a:schemeClr val="bg1"/>
                </a:solidFill>
                <a:latin typeface="Tw Cen MT Condensed Extra Bold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" y="805544"/>
            <a:ext cx="1931988" cy="5236028"/>
            <a:chOff x="359229" y="805544"/>
            <a:chExt cx="1572759" cy="5236028"/>
          </a:xfrm>
        </p:grpSpPr>
        <p:sp>
          <p:nvSpPr>
            <p:cNvPr id="24" name="Isosceles Triangle 23"/>
            <p:cNvSpPr/>
            <p:nvPr/>
          </p:nvSpPr>
          <p:spPr>
            <a:xfrm rot="5400000">
              <a:off x="-1472405" y="2637178"/>
              <a:ext cx="5236028" cy="1572759"/>
            </a:xfrm>
            <a:custGeom>
              <a:avLst/>
              <a:gdLst/>
              <a:ahLst/>
              <a:cxnLst/>
              <a:rect l="l" t="t" r="r" b="b"/>
              <a:pathLst>
                <a:path w="5236028" h="1572759">
                  <a:moveTo>
                    <a:pt x="0" y="1572759"/>
                  </a:moveTo>
                  <a:lnTo>
                    <a:pt x="0" y="701902"/>
                  </a:lnTo>
                  <a:lnTo>
                    <a:pt x="319761" y="701902"/>
                  </a:lnTo>
                  <a:lnTo>
                    <a:pt x="726864" y="0"/>
                  </a:lnTo>
                  <a:lnTo>
                    <a:pt x="1133967" y="701902"/>
                  </a:lnTo>
                  <a:lnTo>
                    <a:pt x="5236028" y="701902"/>
                  </a:lnTo>
                  <a:lnTo>
                    <a:pt x="5236028" y="157275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>
              <a:hlinkClick r:id="rId7" action="ppaction://hlinksldjump"/>
            </p:cNvPr>
            <p:cNvSpPr txBox="1"/>
            <p:nvPr/>
          </p:nvSpPr>
          <p:spPr>
            <a:xfrm>
              <a:off x="1208314" y="1176583"/>
              <a:ext cx="3592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Tw Cen MT Condensed Extra Bold" pitchFamily="34" charset="0"/>
                </a:rPr>
                <a:t>1</a:t>
              </a:r>
              <a:endParaRPr lang="en-GB" sz="3600" b="1" dirty="0">
                <a:solidFill>
                  <a:schemeClr val="bg1"/>
                </a:solidFill>
                <a:latin typeface="Tw Cen MT Condensed Extra Bold" pitchFamily="34" charset="0"/>
              </a:endParaRPr>
            </a:p>
          </p:txBody>
        </p:sp>
      </p:grpSp>
      <p:sp>
        <p:nvSpPr>
          <p:cNvPr id="29" name="Textfeld 3">
            <a:extLst>
              <a:ext uri="{FF2B5EF4-FFF2-40B4-BE49-F238E27FC236}">
                <a16:creationId xmlns="" xmlns:a16="http://schemas.microsoft.com/office/drawing/2014/main" id="{9D39BD45-058C-4743-B06B-721DE703A2F4}"/>
              </a:ext>
            </a:extLst>
          </p:cNvPr>
          <p:cNvSpPr txBox="1"/>
          <p:nvPr/>
        </p:nvSpPr>
        <p:spPr>
          <a:xfrm>
            <a:off x="1117105" y="6185458"/>
            <a:ext cx="4499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00539F"/>
                </a:solidFill>
              </a:rPr>
              <a:t>Analysis of Regression Models for estimating the main bearing loads of wind turbine </a:t>
            </a:r>
            <a:endParaRPr lang="de-DE" sz="900" dirty="0">
              <a:solidFill>
                <a:srgbClr val="00539F"/>
              </a:solidFill>
            </a:endParaRPr>
          </a:p>
          <a:p>
            <a:r>
              <a:rPr lang="de-DE" sz="900" dirty="0" smtClean="0">
                <a:solidFill>
                  <a:srgbClr val="00539F"/>
                </a:solidFill>
              </a:rPr>
              <a:t>Mithun Nagesh Shet</a:t>
            </a:r>
            <a:endParaRPr lang="de-DE" sz="900" dirty="0">
              <a:solidFill>
                <a:srgbClr val="0053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1648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62309" y="4271749"/>
            <a:ext cx="11464506" cy="10907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results of each model and its performance for each main bearing loads is discussed in dashboard which can be accessed using below </a:t>
            </a:r>
            <a:r>
              <a:rPr lang="en-US" dirty="0" smtClean="0"/>
              <a:t>link</a:t>
            </a:r>
            <a:r>
              <a:rPr lang="en-GB" dirty="0" smtClean="0"/>
              <a:t>.</a:t>
            </a: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https://public.tableau.com/views/Thesisresults_dashboard_v3/Dashboard1?:language=en-US&amp;publish=yes&amp;:display_count=n&amp;:origin=viz_share_link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Study</a:t>
            </a: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9D39BD45-058C-4743-B06B-721DE703A2F4}"/>
              </a:ext>
            </a:extLst>
          </p:cNvPr>
          <p:cNvSpPr txBox="1"/>
          <p:nvPr/>
        </p:nvSpPr>
        <p:spPr>
          <a:xfrm>
            <a:off x="1117105" y="6185458"/>
            <a:ext cx="4499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00539F"/>
                </a:solidFill>
              </a:rPr>
              <a:t>Analysis of Regression Models for estimating the main bearing loads of wind turbine </a:t>
            </a:r>
            <a:endParaRPr lang="de-DE" sz="900" dirty="0">
              <a:solidFill>
                <a:srgbClr val="00539F"/>
              </a:solidFill>
            </a:endParaRPr>
          </a:p>
          <a:p>
            <a:r>
              <a:rPr lang="de-DE" sz="900" dirty="0" smtClean="0">
                <a:solidFill>
                  <a:srgbClr val="00539F"/>
                </a:solidFill>
              </a:rPr>
              <a:t>Mithun Nagesh Shet</a:t>
            </a:r>
            <a:endParaRPr lang="de-DE" sz="900" dirty="0">
              <a:solidFill>
                <a:srgbClr val="00539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445" y="897387"/>
            <a:ext cx="7861110" cy="333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sosceles Triangle 5">
            <a:hlinkClick r:id="rId4" action="ppaction://hlinksldjump"/>
          </p:cNvPr>
          <p:cNvSpPr/>
          <p:nvPr/>
        </p:nvSpPr>
        <p:spPr>
          <a:xfrm rot="5400000">
            <a:off x="11336054" y="5361140"/>
            <a:ext cx="624798" cy="5386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427" y="3082587"/>
            <a:ext cx="11484000" cy="543600"/>
          </a:xfrm>
        </p:spPr>
        <p:txBody>
          <a:bodyPr/>
          <a:lstStyle/>
          <a:p>
            <a:r>
              <a:rPr lang="en-US" sz="3600" dirty="0" smtClean="0"/>
              <a:t>Summary and Outlook</a:t>
            </a:r>
            <a:endParaRPr lang="en-GB" sz="3600" dirty="0"/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9D39BD45-058C-4743-B06B-721DE703A2F4}"/>
              </a:ext>
            </a:extLst>
          </p:cNvPr>
          <p:cNvSpPr txBox="1"/>
          <p:nvPr/>
        </p:nvSpPr>
        <p:spPr>
          <a:xfrm>
            <a:off x="1117105" y="6185458"/>
            <a:ext cx="4499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00539F"/>
                </a:solidFill>
              </a:rPr>
              <a:t>Analysis of Regression Models for estimating the main bearing loads of wind turbine </a:t>
            </a:r>
            <a:endParaRPr lang="de-DE" sz="900" dirty="0">
              <a:solidFill>
                <a:srgbClr val="00539F"/>
              </a:solidFill>
            </a:endParaRPr>
          </a:p>
          <a:p>
            <a:r>
              <a:rPr lang="de-DE" sz="900" dirty="0" smtClean="0">
                <a:solidFill>
                  <a:srgbClr val="00539F"/>
                </a:solidFill>
              </a:rPr>
              <a:t>Mithun Nagesh Shet</a:t>
            </a:r>
            <a:endParaRPr lang="de-DE" sz="900" dirty="0">
              <a:solidFill>
                <a:srgbClr val="0053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1605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>
            <a:extLst>
              <a:ext uri="{FF2B5EF4-FFF2-40B4-BE49-F238E27FC236}">
                <a16:creationId xmlns="" xmlns:a16="http://schemas.microsoft.com/office/drawing/2014/main" id="{9D39BD45-058C-4743-B06B-721DE703A2F4}"/>
              </a:ext>
            </a:extLst>
          </p:cNvPr>
          <p:cNvSpPr txBox="1"/>
          <p:nvPr/>
        </p:nvSpPr>
        <p:spPr>
          <a:xfrm>
            <a:off x="1117105" y="6185458"/>
            <a:ext cx="4499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00539F"/>
                </a:solidFill>
              </a:rPr>
              <a:t>Analysis of Regression Models for estimating the main bearing loads of wind turbine </a:t>
            </a:r>
            <a:endParaRPr lang="de-DE" sz="900" dirty="0">
              <a:solidFill>
                <a:srgbClr val="00539F"/>
              </a:solidFill>
            </a:endParaRPr>
          </a:p>
          <a:p>
            <a:r>
              <a:rPr lang="de-DE" sz="900" dirty="0" smtClean="0">
                <a:solidFill>
                  <a:srgbClr val="00539F"/>
                </a:solidFill>
              </a:rPr>
              <a:t>Mithun Nagesh Shet</a:t>
            </a:r>
            <a:endParaRPr lang="de-DE" sz="900" dirty="0">
              <a:solidFill>
                <a:srgbClr val="00539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Outlook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3037" y="1036320"/>
            <a:ext cx="11473219" cy="384168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Summary:</a:t>
            </a:r>
          </a:p>
          <a:p>
            <a:pPr lvl="1"/>
            <a:r>
              <a:rPr lang="en-US" dirty="0" smtClean="0"/>
              <a:t>With approach presented in thesis, Regression models can estimate main bearing loads from displacement values with certain degree of error.</a:t>
            </a:r>
          </a:p>
          <a:p>
            <a:pPr lvl="1"/>
            <a:r>
              <a:rPr lang="en-US" dirty="0" smtClean="0"/>
              <a:t>Apart from linear model, all models could capture nonlinearity due to bearing surface and clearance with Bagged ensemble showing highest robustness.</a:t>
            </a:r>
          </a:p>
          <a:p>
            <a:pPr lvl="1"/>
            <a:r>
              <a:rPr lang="en-US" dirty="0" smtClean="0"/>
              <a:t>Bagged Tree ensemble model consistently showed strong robustness for all main bearing loads.</a:t>
            </a:r>
          </a:p>
          <a:p>
            <a:pPr lvl="1"/>
            <a:r>
              <a:rPr lang="en-US" dirty="0" smtClean="0"/>
              <a:t>ANN model showed good performance with original dataset and captured nonlinearity but was inconsistent in robustness test.</a:t>
            </a:r>
          </a:p>
          <a:p>
            <a:pPr lvl="1"/>
            <a:r>
              <a:rPr lang="en-US" dirty="0" smtClean="0"/>
              <a:t>Compromise made between the accuracy and robustness.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Outlook:</a:t>
            </a:r>
          </a:p>
          <a:p>
            <a:pPr lvl="1"/>
            <a:r>
              <a:rPr lang="en-US" dirty="0"/>
              <a:t>Models can be further trained with dataset consisting all kinds of error for better performance to capture nonlinearities.</a:t>
            </a:r>
          </a:p>
          <a:p>
            <a:pPr lvl="1"/>
            <a:r>
              <a:rPr lang="en-GB" dirty="0" smtClean="0"/>
              <a:t>Further study </a:t>
            </a:r>
            <a:r>
              <a:rPr lang="en-GB" dirty="0"/>
              <a:t>is needed on the minimum threshold for accuracy and robustness required </a:t>
            </a:r>
            <a:r>
              <a:rPr lang="en-GB" dirty="0" smtClean="0"/>
              <a:t>to be implemented in real world.</a:t>
            </a:r>
            <a:endParaRPr lang="en-GB" b="1" dirty="0"/>
          </a:p>
        </p:txBody>
      </p:sp>
      <p:sp>
        <p:nvSpPr>
          <p:cNvPr id="5" name="Isosceles Triangle 4">
            <a:hlinkClick r:id="rId2" action="ppaction://hlinksldjump"/>
          </p:cNvPr>
          <p:cNvSpPr/>
          <p:nvPr/>
        </p:nvSpPr>
        <p:spPr>
          <a:xfrm rot="5400000">
            <a:off x="11336054" y="5361140"/>
            <a:ext cx="624798" cy="5386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7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427" y="3082587"/>
            <a:ext cx="11484000" cy="543600"/>
          </a:xfrm>
        </p:spPr>
        <p:txBody>
          <a:bodyPr/>
          <a:lstStyle/>
          <a:p>
            <a:r>
              <a:rPr lang="en-US" sz="3600" dirty="0"/>
              <a:t>MOTIVATION</a:t>
            </a:r>
            <a:endParaRPr lang="en-GB" sz="3600" dirty="0"/>
          </a:p>
        </p:txBody>
      </p:sp>
      <p:sp>
        <p:nvSpPr>
          <p:cNvPr id="10" name="Isosceles Triangle 9">
            <a:hlinkClick r:id="rId2" action="ppaction://hlinksldjump"/>
          </p:cNvPr>
          <p:cNvSpPr/>
          <p:nvPr/>
        </p:nvSpPr>
        <p:spPr>
          <a:xfrm rot="5400000">
            <a:off x="11336054" y="5361140"/>
            <a:ext cx="624798" cy="5386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9D39BD45-058C-4743-B06B-721DE703A2F4}"/>
              </a:ext>
            </a:extLst>
          </p:cNvPr>
          <p:cNvSpPr txBox="1"/>
          <p:nvPr/>
        </p:nvSpPr>
        <p:spPr>
          <a:xfrm>
            <a:off x="1117105" y="6185458"/>
            <a:ext cx="4499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00539F"/>
                </a:solidFill>
              </a:rPr>
              <a:t>Analysis of Regression Models for estimating the main bearing loads of wind turbine </a:t>
            </a:r>
            <a:endParaRPr lang="de-DE" sz="900" dirty="0">
              <a:solidFill>
                <a:srgbClr val="00539F"/>
              </a:solidFill>
            </a:endParaRPr>
          </a:p>
          <a:p>
            <a:r>
              <a:rPr lang="de-DE" sz="900" dirty="0" smtClean="0">
                <a:solidFill>
                  <a:srgbClr val="00539F"/>
                </a:solidFill>
              </a:rPr>
              <a:t>Mithun Nagesh Shet</a:t>
            </a:r>
            <a:endParaRPr lang="de-DE" sz="900" dirty="0">
              <a:solidFill>
                <a:srgbClr val="0053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55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el 9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1148397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>
                <a:ea typeface="ＭＳ Ｐゴシック" panose="020B0600070205080204" pitchFamily="34" charset="-128"/>
              </a:rPr>
              <a:t>Motivation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9D39BD45-058C-4743-B06B-721DE703A2F4}"/>
              </a:ext>
            </a:extLst>
          </p:cNvPr>
          <p:cNvSpPr txBox="1"/>
          <p:nvPr/>
        </p:nvSpPr>
        <p:spPr>
          <a:xfrm>
            <a:off x="1117105" y="6185458"/>
            <a:ext cx="4499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00539F"/>
                </a:solidFill>
              </a:rPr>
              <a:t>Analysis of Regression Models for estimating the main bearing loads of wind turbine </a:t>
            </a:r>
            <a:endParaRPr lang="de-DE" sz="900" dirty="0">
              <a:solidFill>
                <a:srgbClr val="00539F"/>
              </a:solidFill>
            </a:endParaRPr>
          </a:p>
          <a:p>
            <a:r>
              <a:rPr lang="de-DE" sz="900" dirty="0" smtClean="0">
                <a:solidFill>
                  <a:srgbClr val="00539F"/>
                </a:solidFill>
              </a:rPr>
              <a:t>Mithun Nagesh Shet</a:t>
            </a:r>
            <a:endParaRPr lang="de-DE" sz="900" dirty="0">
              <a:solidFill>
                <a:srgbClr val="00539F"/>
              </a:solidFill>
            </a:endParaRPr>
          </a:p>
        </p:txBody>
      </p:sp>
      <p:pic>
        <p:nvPicPr>
          <p:cNvPr id="1026" name="Picture 2" descr="Illustration of increasing turbine heights and blades lengths over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73" y="843007"/>
            <a:ext cx="6051350" cy="342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6" y="1075977"/>
            <a:ext cx="5824938" cy="308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12277" y="5800298"/>
            <a:ext cx="390548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Source : Office of energy efficiency and renewable energy</a:t>
            </a:r>
            <a:endParaRPr lang="en-GB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682388" y="4271749"/>
            <a:ext cx="11000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Wind is set for largest increase in renewable energy generation growing by 275TW by 2021.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trend shows that there is substantial increase in diameter of turbine blades and size of hub every decade by an amount of 40 percent every decade.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increased size has significantly increased the torque and non torque loads.</a:t>
            </a:r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 rot="-660000">
            <a:off x="919825" y="1766128"/>
            <a:ext cx="4129623" cy="39578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 rot="-660000">
            <a:off x="6969899" y="1681659"/>
            <a:ext cx="3244239" cy="39578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2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41193" y="3289109"/>
            <a:ext cx="8707273" cy="2702257"/>
          </a:xfrm>
          <a:ln>
            <a:noFill/>
          </a:ln>
        </p:spPr>
        <p:txBody>
          <a:bodyPr/>
          <a:lstStyle/>
          <a:p>
            <a:r>
              <a:rPr lang="en-US" dirty="0" smtClean="0"/>
              <a:t>Under ideal conditions, lifespan of wind </a:t>
            </a:r>
            <a:r>
              <a:rPr lang="en-US" dirty="0" err="1" smtClean="0"/>
              <a:t>tubine</a:t>
            </a:r>
            <a:r>
              <a:rPr lang="en-US" dirty="0" smtClean="0"/>
              <a:t> is around 20 years.</a:t>
            </a:r>
          </a:p>
          <a:p>
            <a:r>
              <a:rPr lang="en-US" dirty="0" smtClean="0"/>
              <a:t>In actual , the wind turbine lasts for about 6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Reason:</a:t>
            </a:r>
          </a:p>
          <a:p>
            <a:r>
              <a:rPr lang="en-US" dirty="0" smtClean="0"/>
              <a:t>Fatigue mechanism</a:t>
            </a:r>
          </a:p>
          <a:p>
            <a:r>
              <a:rPr lang="en-US" dirty="0" smtClean="0"/>
              <a:t>Wear and tear due to bearing misalignment</a:t>
            </a:r>
          </a:p>
          <a:p>
            <a:r>
              <a:rPr lang="en-US" dirty="0" smtClean="0"/>
              <a:t>Bearing unseating, skewing and sliding due to high axial to radial loads.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Solution:</a:t>
            </a:r>
          </a:p>
          <a:p>
            <a:pPr marL="0" indent="0">
              <a:buNone/>
            </a:pPr>
            <a:r>
              <a:rPr lang="en-US" dirty="0" smtClean="0"/>
              <a:t>Load monitoring system to monitor loads and send signals prior to observed failures.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pic>
        <p:nvPicPr>
          <p:cNvPr id="2052" name="Picture 4" descr="Price Tag Euro Icons - Green Euro Icon, HD Png Download - kind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685" y="1194541"/>
            <a:ext cx="1703506" cy="178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p Arrow 3"/>
          <p:cNvSpPr/>
          <p:nvPr/>
        </p:nvSpPr>
        <p:spPr>
          <a:xfrm>
            <a:off x="8843749" y="882711"/>
            <a:ext cx="818866" cy="10803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utoShape 6" descr="DI MATTEO Group | Supplier of conveying technology | conveyor syste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15" y="1422895"/>
            <a:ext cx="1766840" cy="174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Up Arrow 8"/>
          <p:cNvSpPr/>
          <p:nvPr/>
        </p:nvSpPr>
        <p:spPr>
          <a:xfrm rot="10800000">
            <a:off x="10986445" y="882711"/>
            <a:ext cx="818866" cy="10803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Notched Right Arrow 5"/>
          <p:cNvSpPr/>
          <p:nvPr/>
        </p:nvSpPr>
        <p:spPr>
          <a:xfrm>
            <a:off x="6851176" y="1687926"/>
            <a:ext cx="736980" cy="520813"/>
          </a:xfrm>
          <a:prstGeom prst="notched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hlinkClick r:id="rId4" action="ppaction://hlinksldjump"/>
          </p:cNvPr>
          <p:cNvSpPr/>
          <p:nvPr/>
        </p:nvSpPr>
        <p:spPr>
          <a:xfrm rot="5400000">
            <a:off x="11336054" y="5361140"/>
            <a:ext cx="624798" cy="5386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202304" y="2977280"/>
            <a:ext cx="360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High Operation cost and less service life</a:t>
            </a:r>
            <a:endParaRPr lang="en-GB" b="1" dirty="0"/>
          </a:p>
        </p:txBody>
      </p:sp>
      <p:sp>
        <p:nvSpPr>
          <p:cNvPr id="13" name="Textfeld 3">
            <a:extLst>
              <a:ext uri="{FF2B5EF4-FFF2-40B4-BE49-F238E27FC236}">
                <a16:creationId xmlns="" xmlns:a16="http://schemas.microsoft.com/office/drawing/2014/main" id="{9D39BD45-058C-4743-B06B-721DE703A2F4}"/>
              </a:ext>
            </a:extLst>
          </p:cNvPr>
          <p:cNvSpPr txBox="1"/>
          <p:nvPr/>
        </p:nvSpPr>
        <p:spPr>
          <a:xfrm>
            <a:off x="1117105" y="6185458"/>
            <a:ext cx="4499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00539F"/>
                </a:solidFill>
              </a:rPr>
              <a:t>Analysis of Regression Models for estimating the main bearing loads of wind turbine </a:t>
            </a:r>
            <a:endParaRPr lang="de-DE" sz="900" dirty="0">
              <a:solidFill>
                <a:srgbClr val="00539F"/>
              </a:solidFill>
            </a:endParaRPr>
          </a:p>
          <a:p>
            <a:r>
              <a:rPr lang="de-DE" sz="900" dirty="0" smtClean="0">
                <a:solidFill>
                  <a:srgbClr val="00539F"/>
                </a:solidFill>
              </a:rPr>
              <a:t>Mithun Nagesh Shet</a:t>
            </a:r>
            <a:endParaRPr lang="de-DE" sz="900" dirty="0">
              <a:solidFill>
                <a:srgbClr val="00539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24836" y="2606722"/>
            <a:ext cx="327546" cy="259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508145" y="1005541"/>
            <a:ext cx="6383974" cy="2217399"/>
            <a:chOff x="508145" y="1005541"/>
            <a:chExt cx="6383974" cy="221739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5" t="-1" b="2331"/>
            <a:stretch/>
          </p:blipFill>
          <p:spPr bwMode="auto">
            <a:xfrm>
              <a:off x="508145" y="1005541"/>
              <a:ext cx="6383974" cy="2160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4353635" y="2963632"/>
              <a:ext cx="327546" cy="259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36776" y="2963632"/>
              <a:ext cx="327546" cy="259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70244" y="2629261"/>
              <a:ext cx="327546" cy="259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9403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427" y="3082587"/>
            <a:ext cx="11484000" cy="543600"/>
          </a:xfrm>
        </p:spPr>
        <p:txBody>
          <a:bodyPr/>
          <a:lstStyle/>
          <a:p>
            <a:r>
              <a:rPr lang="en-US" sz="3600" dirty="0"/>
              <a:t>BACKGROUND</a:t>
            </a:r>
            <a:endParaRPr lang="en-GB" sz="3600" dirty="0"/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9D39BD45-058C-4743-B06B-721DE703A2F4}"/>
              </a:ext>
            </a:extLst>
          </p:cNvPr>
          <p:cNvSpPr txBox="1"/>
          <p:nvPr/>
        </p:nvSpPr>
        <p:spPr>
          <a:xfrm>
            <a:off x="1117105" y="6185458"/>
            <a:ext cx="4499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00539F"/>
                </a:solidFill>
              </a:rPr>
              <a:t>Analysis of Regression Models for estimating the main bearing loads of wind turbine </a:t>
            </a:r>
            <a:endParaRPr lang="de-DE" sz="900" dirty="0">
              <a:solidFill>
                <a:srgbClr val="00539F"/>
              </a:solidFill>
            </a:endParaRPr>
          </a:p>
          <a:p>
            <a:r>
              <a:rPr lang="de-DE" sz="900" dirty="0" smtClean="0">
                <a:solidFill>
                  <a:srgbClr val="00539F"/>
                </a:solidFill>
              </a:rPr>
              <a:t>Mithun Nagesh Shet</a:t>
            </a:r>
            <a:endParaRPr lang="de-DE" sz="900" dirty="0">
              <a:solidFill>
                <a:srgbClr val="0053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443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53790" y="3025643"/>
            <a:ext cx="4910328" cy="2774656"/>
          </a:xfrm>
        </p:spPr>
        <p:txBody>
          <a:bodyPr/>
          <a:lstStyle/>
          <a:p>
            <a:r>
              <a:rPr lang="en-US" dirty="0" smtClean="0"/>
              <a:t>Currently </a:t>
            </a:r>
            <a:r>
              <a:rPr lang="en-US" b="1" dirty="0" smtClean="0"/>
              <a:t>strain based load estimation </a:t>
            </a:r>
            <a:r>
              <a:rPr lang="en-US" dirty="0" smtClean="0"/>
              <a:t>is used.</a:t>
            </a:r>
          </a:p>
          <a:p>
            <a:r>
              <a:rPr lang="en-US" dirty="0" smtClean="0"/>
              <a:t>Measurement based on linear relationship between strains and loads.</a:t>
            </a:r>
          </a:p>
          <a:p>
            <a:r>
              <a:rPr lang="en-US" dirty="0" smtClean="0"/>
              <a:t>Vulnerable to calibration error and signal drift.</a:t>
            </a:r>
          </a:p>
          <a:p>
            <a:r>
              <a:rPr lang="en-US" dirty="0" smtClean="0"/>
              <a:t>Limited lifetime.</a:t>
            </a:r>
          </a:p>
          <a:p>
            <a:r>
              <a:rPr lang="en-US" dirty="0" smtClean="0"/>
              <a:t>A better technology is necessary which is </a:t>
            </a:r>
            <a:r>
              <a:rPr lang="en-US" b="1" dirty="0" smtClean="0"/>
              <a:t>long-lasting</a:t>
            </a:r>
            <a:r>
              <a:rPr lang="en-US" dirty="0" smtClean="0"/>
              <a:t> and </a:t>
            </a:r>
            <a:r>
              <a:rPr lang="en-US" b="1" dirty="0" smtClean="0"/>
              <a:t>robust.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GB" dirty="0"/>
          </a:p>
        </p:txBody>
      </p:sp>
      <p:grpSp>
        <p:nvGrpSpPr>
          <p:cNvPr id="30" name="Group 29"/>
          <p:cNvGrpSpPr/>
          <p:nvPr/>
        </p:nvGrpSpPr>
        <p:grpSpPr>
          <a:xfrm>
            <a:off x="352830" y="1173707"/>
            <a:ext cx="6552937" cy="1473959"/>
            <a:chOff x="352830" y="1173707"/>
            <a:chExt cx="6552937" cy="1473959"/>
          </a:xfrm>
        </p:grpSpPr>
        <p:sp>
          <p:nvSpPr>
            <p:cNvPr id="4" name="Rounded Rectangle 3"/>
            <p:cNvSpPr/>
            <p:nvPr/>
          </p:nvSpPr>
          <p:spPr>
            <a:xfrm>
              <a:off x="2060820" y="1173707"/>
              <a:ext cx="2101747" cy="1473959"/>
            </a:xfrm>
            <a:prstGeom prst="round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Strain Gauge</a:t>
              </a:r>
              <a:endParaRPr lang="en-GB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62566" y="1899480"/>
              <a:ext cx="1009935" cy="112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3"/>
              <a:endCxn id="4" idx="1"/>
            </p:cNvCxnSpPr>
            <p:nvPr/>
          </p:nvCxnSpPr>
          <p:spPr>
            <a:xfrm flipV="1">
              <a:off x="1335469" y="1910687"/>
              <a:ext cx="725351" cy="4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2830" y="1726442"/>
              <a:ext cx="982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Strains</a:t>
              </a:r>
              <a:endParaRPr lang="en-GB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501" y="1587520"/>
              <a:ext cx="1733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Main Bearing loads</a:t>
              </a:r>
              <a:endParaRPr lang="en-GB" b="1" dirty="0"/>
            </a:p>
          </p:txBody>
        </p:sp>
      </p:grpSp>
      <p:sp>
        <p:nvSpPr>
          <p:cNvPr id="12" name="Textfeld 3">
            <a:extLst>
              <a:ext uri="{FF2B5EF4-FFF2-40B4-BE49-F238E27FC236}">
                <a16:creationId xmlns="" xmlns:a16="http://schemas.microsoft.com/office/drawing/2014/main" id="{9D39BD45-058C-4743-B06B-721DE703A2F4}"/>
              </a:ext>
            </a:extLst>
          </p:cNvPr>
          <p:cNvSpPr txBox="1"/>
          <p:nvPr/>
        </p:nvSpPr>
        <p:spPr>
          <a:xfrm>
            <a:off x="1117105" y="6185458"/>
            <a:ext cx="4499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00539F"/>
                </a:solidFill>
              </a:rPr>
              <a:t>Analysis of Regression Models for estimating the main bearing loads of wind turbine </a:t>
            </a:r>
            <a:endParaRPr lang="de-DE" sz="900" dirty="0">
              <a:solidFill>
                <a:srgbClr val="00539F"/>
              </a:solidFill>
            </a:endParaRPr>
          </a:p>
          <a:p>
            <a:r>
              <a:rPr lang="de-DE" sz="900" dirty="0" smtClean="0">
                <a:solidFill>
                  <a:srgbClr val="00539F"/>
                </a:solidFill>
              </a:rPr>
              <a:t>Mithun Nagesh Shet</a:t>
            </a:r>
            <a:endParaRPr lang="de-DE" sz="900" dirty="0">
              <a:solidFill>
                <a:srgbClr val="00539F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969" y="900113"/>
            <a:ext cx="3000375" cy="470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017" y="3577835"/>
            <a:ext cx="1581394" cy="14404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49" y="2390276"/>
            <a:ext cx="1430445" cy="12707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111" y="1698770"/>
            <a:ext cx="1228725" cy="104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>
            <a:stCxn id="5125" idx="3"/>
          </p:cNvCxnSpPr>
          <p:nvPr/>
        </p:nvCxnSpPr>
        <p:spPr>
          <a:xfrm flipV="1">
            <a:off x="7704294" y="2233851"/>
            <a:ext cx="716375" cy="7917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124" idx="1"/>
          </p:cNvCxnSpPr>
          <p:nvPr/>
        </p:nvCxnSpPr>
        <p:spPr>
          <a:xfrm flipH="1">
            <a:off x="9376014" y="4298074"/>
            <a:ext cx="780003" cy="3831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126" idx="1"/>
          </p:cNvCxnSpPr>
          <p:nvPr/>
        </p:nvCxnSpPr>
        <p:spPr>
          <a:xfrm flipH="1">
            <a:off x="10400271" y="2222645"/>
            <a:ext cx="259840" cy="112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07374" y="365174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Machine Frame</a:t>
            </a:r>
            <a:endParaRPr lang="en-GB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066438" y="5031957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Tower and Foundation</a:t>
            </a:r>
            <a:endParaRPr lang="en-GB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593294" y="2702477"/>
            <a:ext cx="1598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Rotor Blades</a:t>
            </a:r>
            <a:endParaRPr lang="en-GB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012277" y="5800298"/>
            <a:ext cx="390548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/>
              <a:t>Source : Leine Linde Systems</a:t>
            </a:r>
            <a:endParaRPr lang="en-GB" sz="1050" dirty="0"/>
          </a:p>
        </p:txBody>
      </p:sp>
      <p:sp>
        <p:nvSpPr>
          <p:cNvPr id="22" name="Isosceles Triangle 21">
            <a:hlinkClick r:id="rId6" action="ppaction://hlinksldjump"/>
          </p:cNvPr>
          <p:cNvSpPr/>
          <p:nvPr/>
        </p:nvSpPr>
        <p:spPr>
          <a:xfrm rot="5400000">
            <a:off x="11632896" y="5474576"/>
            <a:ext cx="333616" cy="269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6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427" y="3082587"/>
            <a:ext cx="11484000" cy="543600"/>
          </a:xfrm>
        </p:spPr>
        <p:txBody>
          <a:bodyPr/>
          <a:lstStyle/>
          <a:p>
            <a:r>
              <a:rPr lang="en-US" sz="3600" dirty="0"/>
              <a:t>OBJECTIVE</a:t>
            </a:r>
            <a:endParaRPr lang="en-GB" sz="3600" dirty="0"/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9D39BD45-058C-4743-B06B-721DE703A2F4}"/>
              </a:ext>
            </a:extLst>
          </p:cNvPr>
          <p:cNvSpPr txBox="1"/>
          <p:nvPr/>
        </p:nvSpPr>
        <p:spPr>
          <a:xfrm>
            <a:off x="1117105" y="6185458"/>
            <a:ext cx="4499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00539F"/>
                </a:solidFill>
              </a:rPr>
              <a:t>Analysis of Regression Models for estimating the main bearing loads of wind turbine </a:t>
            </a:r>
            <a:endParaRPr lang="de-DE" sz="900" dirty="0">
              <a:solidFill>
                <a:srgbClr val="00539F"/>
              </a:solidFill>
            </a:endParaRPr>
          </a:p>
          <a:p>
            <a:r>
              <a:rPr lang="de-DE" sz="900" dirty="0" smtClean="0">
                <a:solidFill>
                  <a:srgbClr val="00539F"/>
                </a:solidFill>
              </a:rPr>
              <a:t>Mithun Nagesh Shet</a:t>
            </a:r>
            <a:endParaRPr lang="de-DE" sz="900" dirty="0">
              <a:solidFill>
                <a:srgbClr val="0053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571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45742" y="4512531"/>
            <a:ext cx="6341972" cy="1721452"/>
          </a:xfrm>
        </p:spPr>
        <p:txBody>
          <a:bodyPr/>
          <a:lstStyle/>
          <a:p>
            <a:r>
              <a:rPr lang="en-US" sz="1600" dirty="0" smtClean="0"/>
              <a:t>Replacing the traditional method of using strain gauges by machine learning models.</a:t>
            </a:r>
          </a:p>
          <a:p>
            <a:r>
              <a:rPr lang="en-US" sz="1600" dirty="0" smtClean="0"/>
              <a:t>Training, building and testing the models from displacement signals recorded by Eddy current sensors to predict loads.</a:t>
            </a:r>
          </a:p>
          <a:p>
            <a:r>
              <a:rPr lang="en-US" sz="1600" dirty="0" smtClean="0"/>
              <a:t>Checking robustness of models to errors like </a:t>
            </a:r>
            <a:r>
              <a:rPr lang="en-US" sz="1600" b="1" dirty="0" smtClean="0"/>
              <a:t>Gain error, Offset error and </a:t>
            </a:r>
            <a:r>
              <a:rPr lang="en-US" sz="1600" b="1" dirty="0" err="1" smtClean="0"/>
              <a:t>sinewave</a:t>
            </a:r>
            <a:r>
              <a:rPr lang="en-US" sz="1600" b="1" dirty="0" smtClean="0"/>
              <a:t> error.</a:t>
            </a:r>
            <a:r>
              <a:rPr lang="en-US" sz="1600" dirty="0" smtClean="0"/>
              <a:t> </a:t>
            </a:r>
          </a:p>
          <a:p>
            <a:endParaRPr lang="en-GB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9D39BD45-058C-4743-B06B-721DE703A2F4}"/>
              </a:ext>
            </a:extLst>
          </p:cNvPr>
          <p:cNvSpPr txBox="1"/>
          <p:nvPr/>
        </p:nvSpPr>
        <p:spPr>
          <a:xfrm>
            <a:off x="1117105" y="6185458"/>
            <a:ext cx="4499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>
                <a:solidFill>
                  <a:srgbClr val="00539F"/>
                </a:solidFill>
              </a:rPr>
              <a:t>Analysis of Regression Models for estimating the main bearing loads of wind turbine </a:t>
            </a:r>
            <a:endParaRPr lang="de-DE" sz="900" dirty="0">
              <a:solidFill>
                <a:srgbClr val="00539F"/>
              </a:solidFill>
            </a:endParaRPr>
          </a:p>
          <a:p>
            <a:r>
              <a:rPr lang="de-DE" sz="900" dirty="0" smtClean="0">
                <a:solidFill>
                  <a:srgbClr val="00539F"/>
                </a:solidFill>
              </a:rPr>
              <a:t>Mithun Nagesh Shet</a:t>
            </a:r>
            <a:endParaRPr lang="de-DE" sz="900" dirty="0">
              <a:solidFill>
                <a:srgbClr val="00539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87714" y="1555845"/>
            <a:ext cx="5226926" cy="4284467"/>
            <a:chOff x="0" y="0"/>
            <a:chExt cx="5862729" cy="4248150"/>
          </a:xfrm>
        </p:grpSpPr>
        <p:sp>
          <p:nvSpPr>
            <p:cNvPr id="6" name="Text Box 309"/>
            <p:cNvSpPr txBox="1">
              <a:spLocks noChangeArrowheads="1"/>
            </p:cNvSpPr>
            <p:nvPr/>
          </p:nvSpPr>
          <p:spPr bwMode="auto">
            <a:xfrm>
              <a:off x="1489070" y="3371850"/>
              <a:ext cx="1575435" cy="271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Arial"/>
                  <a:ea typeface="Times New Roman"/>
                  <a:cs typeface="Times New Roman"/>
                </a:rPr>
                <a:t>Shaft Rotation (radians)</a:t>
              </a:r>
              <a:endParaRPr lang="en-GB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0" y="0"/>
              <a:ext cx="5862729" cy="4248150"/>
              <a:chOff x="0" y="0"/>
              <a:chExt cx="5862731" cy="424815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0"/>
                <a:ext cx="5862731" cy="4248150"/>
                <a:chOff x="0" y="0"/>
                <a:chExt cx="5862731" cy="4248150"/>
              </a:xfrm>
            </p:grpSpPr>
            <p:sp>
              <p:nvSpPr>
                <p:cNvPr id="28" name="Right Brace 27"/>
                <p:cNvSpPr/>
                <p:nvPr/>
              </p:nvSpPr>
              <p:spPr>
                <a:xfrm>
                  <a:off x="2188442" y="123826"/>
                  <a:ext cx="95250" cy="352425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152017" y="123825"/>
                  <a:ext cx="0" cy="17049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 Box 423"/>
                <p:cNvSpPr txBox="1">
                  <a:spLocks noChangeArrowheads="1"/>
                </p:cNvSpPr>
                <p:nvPr/>
              </p:nvSpPr>
              <p:spPr bwMode="auto">
                <a:xfrm>
                  <a:off x="2283571" y="0"/>
                  <a:ext cx="622516" cy="594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Arial"/>
                      <a:ea typeface="Times New Roman"/>
                      <a:cs typeface="Times New Roman"/>
                    </a:rPr>
                    <a:t>Gain</a:t>
                  </a:r>
                  <a:endParaRPr lang="en-GB" sz="1100">
                    <a:effectLst/>
                    <a:latin typeface="Arial"/>
                    <a:ea typeface="Times New Roman"/>
                    <a:cs typeface="Times New Roman"/>
                  </a:endParaRPr>
                </a:p>
                <a:p>
                  <a:pPr algn="just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Arial"/>
                      <a:ea typeface="Times New Roman"/>
                      <a:cs typeface="Times New Roman"/>
                    </a:rPr>
                    <a:t>Error</a:t>
                  </a:r>
                  <a:endParaRPr lang="en-GB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31" name="Text Box 425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-133983" y="657225"/>
                  <a:ext cx="783590" cy="2724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900">
                      <a:effectLst/>
                      <a:latin typeface="Arial"/>
                      <a:ea typeface="Times New Roman"/>
                      <a:cs typeface="Times New Roman"/>
                    </a:rPr>
                    <a:t>Value</a:t>
                  </a:r>
                  <a:endParaRPr lang="en-GB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4943803" y="257175"/>
                  <a:ext cx="9525" cy="15716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 Box 435"/>
                <p:cNvSpPr txBox="1">
                  <a:spLocks noChangeArrowheads="1"/>
                </p:cNvSpPr>
                <p:nvPr/>
              </p:nvSpPr>
              <p:spPr bwMode="auto">
                <a:xfrm>
                  <a:off x="5057127" y="111273"/>
                  <a:ext cx="752475" cy="590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Arial"/>
                      <a:ea typeface="Times New Roman"/>
                      <a:cs typeface="Times New Roman"/>
                    </a:rPr>
                    <a:t>Offset</a:t>
                  </a:r>
                  <a:endParaRPr lang="en-GB" sz="1100">
                    <a:effectLst/>
                    <a:latin typeface="Arial"/>
                    <a:ea typeface="Times New Roman"/>
                    <a:cs typeface="Times New Roman"/>
                  </a:endParaRPr>
                </a:p>
                <a:p>
                  <a:pPr algn="just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Arial"/>
                      <a:ea typeface="Times New Roman"/>
                      <a:cs typeface="Times New Roman"/>
                    </a:rPr>
                    <a:t>Error</a:t>
                  </a:r>
                  <a:endParaRPr lang="en-GB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34" name="Right Brace 33"/>
                <p:cNvSpPr/>
                <p:nvPr/>
              </p:nvSpPr>
              <p:spPr>
                <a:xfrm>
                  <a:off x="4942826" y="238125"/>
                  <a:ext cx="95250" cy="352425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35" name="Text Box 437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2742567" y="581025"/>
                  <a:ext cx="769620" cy="4419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900">
                      <a:effectLst/>
                      <a:latin typeface="Arial"/>
                      <a:ea typeface="Times New Roman"/>
                      <a:cs typeface="Times New Roman"/>
                    </a:rPr>
                    <a:t>Value</a:t>
                  </a:r>
                  <a:endParaRPr lang="en-GB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36" name="Text Box 438"/>
                <p:cNvSpPr txBox="1">
                  <a:spLocks noChangeArrowheads="1"/>
                </p:cNvSpPr>
                <p:nvPr/>
              </p:nvSpPr>
              <p:spPr bwMode="auto">
                <a:xfrm>
                  <a:off x="3437892" y="1857375"/>
                  <a:ext cx="1114425" cy="2667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900">
                      <a:effectLst/>
                      <a:latin typeface="Arial"/>
                      <a:ea typeface="Times New Roman"/>
                      <a:cs typeface="Times New Roman"/>
                    </a:rPr>
                    <a:t>Offset Error (%)</a:t>
                  </a:r>
                  <a:endParaRPr lang="en-GB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37" name="Text Box 434"/>
                <p:cNvSpPr txBox="1">
                  <a:spLocks noChangeArrowheads="1"/>
                </p:cNvSpPr>
                <p:nvPr/>
              </p:nvSpPr>
              <p:spPr bwMode="auto">
                <a:xfrm>
                  <a:off x="2990217" y="1695450"/>
                  <a:ext cx="314325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de-DE" sz="1100">
                      <a:effectLst/>
                      <a:latin typeface="Arial"/>
                      <a:ea typeface="Times New Roman"/>
                      <a:cs typeface="Times New Roman"/>
                    </a:rPr>
                    <a:t>0</a:t>
                  </a:r>
                  <a:endParaRPr lang="en-GB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38" name="Text Box 433"/>
                <p:cNvSpPr txBox="1">
                  <a:spLocks noChangeArrowheads="1"/>
                </p:cNvSpPr>
                <p:nvPr/>
              </p:nvSpPr>
              <p:spPr bwMode="auto">
                <a:xfrm>
                  <a:off x="4758490" y="1750015"/>
                  <a:ext cx="504825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Arial"/>
                      <a:ea typeface="Times New Roman"/>
                      <a:cs typeface="Times New Roman"/>
                    </a:rPr>
                    <a:t>5</a:t>
                  </a:r>
                  <a:endParaRPr lang="en-GB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39" name="Text Box 424"/>
                <p:cNvSpPr txBox="1">
                  <a:spLocks noChangeArrowheads="1"/>
                </p:cNvSpPr>
                <p:nvPr/>
              </p:nvSpPr>
              <p:spPr bwMode="auto">
                <a:xfrm>
                  <a:off x="780417" y="1857375"/>
                  <a:ext cx="1114425" cy="2667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900" dirty="0">
                      <a:effectLst/>
                      <a:latin typeface="Arial"/>
                      <a:ea typeface="Times New Roman"/>
                      <a:cs typeface="Times New Roman"/>
                    </a:rPr>
                    <a:t>Gain Error (%)</a:t>
                  </a:r>
                  <a:endParaRPr lang="en-GB" sz="1100" dirty="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40" name="Text Box 422"/>
                <p:cNvSpPr txBox="1">
                  <a:spLocks noChangeArrowheads="1"/>
                </p:cNvSpPr>
                <p:nvPr/>
              </p:nvSpPr>
              <p:spPr bwMode="auto">
                <a:xfrm>
                  <a:off x="1961517" y="1724025"/>
                  <a:ext cx="504825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Arial"/>
                      <a:ea typeface="Times New Roman"/>
                      <a:cs typeface="Times New Roman"/>
                    </a:rPr>
                    <a:t>20%</a:t>
                  </a:r>
                  <a:endParaRPr lang="en-GB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41" name="Text Box 421"/>
                <p:cNvSpPr txBox="1">
                  <a:spLocks noChangeArrowheads="1"/>
                </p:cNvSpPr>
                <p:nvPr/>
              </p:nvSpPr>
              <p:spPr bwMode="auto">
                <a:xfrm>
                  <a:off x="227967" y="1695450"/>
                  <a:ext cx="314325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de-DE" sz="1100">
                      <a:effectLst/>
                      <a:latin typeface="Arial"/>
                      <a:ea typeface="Times New Roman"/>
                      <a:cs typeface="Times New Roman"/>
                    </a:rPr>
                    <a:t>0</a:t>
                  </a:r>
                  <a:endParaRPr lang="en-GB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43" name="Text Box 318"/>
                <p:cNvSpPr txBox="1">
                  <a:spLocks noChangeArrowheads="1"/>
                </p:cNvSpPr>
                <p:nvPr/>
              </p:nvSpPr>
              <p:spPr bwMode="auto">
                <a:xfrm>
                  <a:off x="94617" y="3867150"/>
                  <a:ext cx="447675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Arial"/>
                      <a:ea typeface="Times New Roman"/>
                      <a:cs typeface="Times New Roman"/>
                    </a:rPr>
                    <a:t>-1</a:t>
                  </a:r>
                  <a:endParaRPr lang="en-GB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44" name="Text Box 317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-310196" y="2833688"/>
                  <a:ext cx="1038860" cy="4184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900">
                      <a:effectLst/>
                      <a:latin typeface="Arial"/>
                      <a:ea typeface="Times New Roman"/>
                      <a:cs typeface="Times New Roman"/>
                    </a:rPr>
                    <a:t>Amplitude</a:t>
                  </a:r>
                  <a:endParaRPr lang="en-GB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47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199392" y="2990850"/>
                  <a:ext cx="314325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de-DE" sz="1100">
                      <a:effectLst/>
                      <a:latin typeface="Arial"/>
                      <a:ea typeface="Times New Roman"/>
                      <a:cs typeface="Times New Roman"/>
                    </a:rPr>
                    <a:t>0</a:t>
                  </a:r>
                  <a:endParaRPr lang="en-GB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48" name="Text Box 987"/>
                <p:cNvSpPr txBox="1">
                  <a:spLocks noChangeArrowheads="1"/>
                </p:cNvSpPr>
                <p:nvPr/>
              </p:nvSpPr>
              <p:spPr bwMode="auto">
                <a:xfrm>
                  <a:off x="4509355" y="2217663"/>
                  <a:ext cx="1353376" cy="8770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Arial"/>
                      <a:ea typeface="Calibri"/>
                      <a:cs typeface="Times New Roman"/>
                    </a:rPr>
                    <a:t>Ideal characteristic curve</a:t>
                  </a:r>
                  <a:endParaRPr lang="en-GB" sz="1100" dirty="0">
                    <a:effectLst/>
                    <a:latin typeface="Arial"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9" name="Text Box 989"/>
                <p:cNvSpPr txBox="1">
                  <a:spLocks noChangeArrowheads="1"/>
                </p:cNvSpPr>
                <p:nvPr/>
              </p:nvSpPr>
              <p:spPr bwMode="auto">
                <a:xfrm>
                  <a:off x="4533176" y="2962517"/>
                  <a:ext cx="753961" cy="40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Arial"/>
                      <a:ea typeface="Calibri"/>
                      <a:cs typeface="Times New Roman"/>
                    </a:rPr>
                    <a:t>Error</a:t>
                  </a:r>
                  <a:endParaRPr lang="en-GB" sz="1100">
                    <a:effectLst/>
                    <a:latin typeface="Arial"/>
                    <a:ea typeface="Calibri"/>
                    <a:cs typeface="Times New Roman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33350" y="123825"/>
                <a:ext cx="5048250" cy="3984393"/>
                <a:chOff x="0" y="0"/>
                <a:chExt cx="5048250" cy="3984393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76225" y="2216049"/>
                  <a:ext cx="1628774" cy="1768344"/>
                  <a:chOff x="0" y="130074"/>
                  <a:chExt cx="1628774" cy="176834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0" y="130074"/>
                    <a:ext cx="161924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9524" y="1898418"/>
                    <a:ext cx="161925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0" y="0"/>
                  <a:ext cx="5048250" cy="3984392"/>
                  <a:chOff x="0" y="0"/>
                  <a:chExt cx="5048250" cy="3984392"/>
                </a:xfrm>
              </p:grpSpPr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276225" y="0"/>
                    <a:ext cx="2009775" cy="1704975"/>
                    <a:chOff x="0" y="0"/>
                    <a:chExt cx="2009775" cy="1704975"/>
                  </a:xfrm>
                </p:grpSpPr>
                <p:cxnSp>
                  <p:nvCxnSpPr>
                    <p:cNvPr id="22" name="Straight Arrow Connector 21"/>
                    <p:cNvCxnSpPr/>
                    <p:nvPr/>
                  </p:nvCxnSpPr>
                  <p:spPr>
                    <a:xfrm flipV="1">
                      <a:off x="0" y="0"/>
                      <a:ext cx="0" cy="170497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>
                      <a:off x="0" y="1704975"/>
                      <a:ext cx="2009775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V="1">
                      <a:off x="0" y="352425"/>
                      <a:ext cx="1743075" cy="135255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V="1">
                      <a:off x="0" y="0"/>
                      <a:ext cx="1743075" cy="1704975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3038306" y="0"/>
                    <a:ext cx="2009944" cy="1704975"/>
                    <a:chOff x="-169" y="0"/>
                    <a:chExt cx="2009944" cy="1704975"/>
                  </a:xfrm>
                </p:grpSpPr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0" y="0"/>
                      <a:ext cx="0" cy="170497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>
                      <a:off x="0" y="1704975"/>
                      <a:ext cx="2009775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 flipV="1">
                      <a:off x="151754" y="470535"/>
                      <a:ext cx="1619250" cy="123444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>
                      <a:endCxn id="34" idx="0"/>
                    </p:cNvCxnSpPr>
                    <p:nvPr/>
                  </p:nvCxnSpPr>
                  <p:spPr>
                    <a:xfrm flipV="1">
                      <a:off x="-169" y="114300"/>
                      <a:ext cx="1771170" cy="1333439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" name="Straight Arrow Connector 13"/>
                  <p:cNvCxnSpPr/>
                  <p:nvPr/>
                </p:nvCxnSpPr>
                <p:spPr>
                  <a:xfrm flipV="1">
                    <a:off x="266700" y="1933575"/>
                    <a:ext cx="13970" cy="204787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Freeform 14"/>
                  <p:cNvSpPr/>
                  <p:nvPr/>
                </p:nvSpPr>
                <p:spPr>
                  <a:xfrm>
                    <a:off x="285750" y="2219728"/>
                    <a:ext cx="819150" cy="1764664"/>
                  </a:xfrm>
                  <a:custGeom>
                    <a:avLst/>
                    <a:gdLst>
                      <a:gd name="connsiteX0" fmla="*/ 0 w 819150"/>
                      <a:gd name="connsiteY0" fmla="*/ 962291 h 1765015"/>
                      <a:gd name="connsiteX1" fmla="*/ 190500 w 819150"/>
                      <a:gd name="connsiteY1" fmla="*/ 19316 h 1765015"/>
                      <a:gd name="connsiteX2" fmla="*/ 561975 w 819150"/>
                      <a:gd name="connsiteY2" fmla="*/ 1733816 h 1765015"/>
                      <a:gd name="connsiteX3" fmla="*/ 819150 w 819150"/>
                      <a:gd name="connsiteY3" fmla="*/ 962291 h 1765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19150" h="1765015">
                        <a:moveTo>
                          <a:pt x="0" y="962291"/>
                        </a:moveTo>
                        <a:cubicBezTo>
                          <a:pt x="48419" y="426509"/>
                          <a:pt x="96838" y="-109272"/>
                          <a:pt x="190500" y="19316"/>
                        </a:cubicBezTo>
                        <a:cubicBezTo>
                          <a:pt x="284163" y="147903"/>
                          <a:pt x="457200" y="1576654"/>
                          <a:pt x="561975" y="1733816"/>
                        </a:cubicBezTo>
                        <a:cubicBezTo>
                          <a:pt x="666750" y="1890979"/>
                          <a:pt x="742950" y="1426635"/>
                          <a:pt x="819150" y="962291"/>
                        </a:cubicBezTo>
                      </a:path>
                    </a:pathLst>
                  </a:cu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16" name="Text Box 3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1905000"/>
                    <a:ext cx="447675" cy="3810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just">
                      <a:lnSpc>
                        <a:spcPct val="13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</a:pPr>
                    <a:r>
                      <a:rPr lang="en-US" sz="1100">
                        <a:effectLst/>
                        <a:latin typeface="Arial"/>
                        <a:ea typeface="Times New Roman"/>
                        <a:cs typeface="Times New Roman"/>
                      </a:rPr>
                      <a:t>+1</a:t>
                    </a:r>
                    <a:endParaRPr lang="en-GB" sz="1100">
                      <a:effectLst/>
                      <a:latin typeface="Arial"/>
                      <a:ea typeface="Times New Roman"/>
                      <a:cs typeface="Times New Roman"/>
                    </a:endParaRPr>
                  </a:p>
                </p:txBody>
              </p: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266700" y="3167322"/>
                    <a:ext cx="1628775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50" name="TextBox 49"/>
          <p:cNvSpPr txBox="1"/>
          <p:nvPr/>
        </p:nvSpPr>
        <p:spPr>
          <a:xfrm>
            <a:off x="6971632" y="1030406"/>
            <a:ext cx="266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Model Robustness</a:t>
            </a:r>
            <a:endParaRPr lang="en-GB" b="1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9752771" y="4134785"/>
            <a:ext cx="7997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752771" y="4676974"/>
            <a:ext cx="799761" cy="0"/>
          </a:xfrm>
          <a:prstGeom prst="lin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39182" y="1173708"/>
            <a:ext cx="6580233" cy="1182352"/>
            <a:chOff x="339182" y="1173707"/>
            <a:chExt cx="6580233" cy="1473959"/>
          </a:xfrm>
        </p:grpSpPr>
        <p:sp>
          <p:nvSpPr>
            <p:cNvPr id="55" name="Rounded Rectangle 54"/>
            <p:cNvSpPr/>
            <p:nvPr/>
          </p:nvSpPr>
          <p:spPr>
            <a:xfrm>
              <a:off x="2674980" y="1173707"/>
              <a:ext cx="2101747" cy="1473959"/>
            </a:xfrm>
            <a:prstGeom prst="round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ML Model</a:t>
              </a:r>
              <a:endParaRPr lang="en-GB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4800261" y="1910685"/>
              <a:ext cx="37224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8" idx="3"/>
              <a:endCxn id="55" idx="1"/>
            </p:cNvCxnSpPr>
            <p:nvPr/>
          </p:nvCxnSpPr>
          <p:spPr>
            <a:xfrm>
              <a:off x="2265540" y="1905609"/>
              <a:ext cx="409440" cy="507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39182" y="1675398"/>
              <a:ext cx="1926358" cy="46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Displacements</a:t>
              </a:r>
              <a:endParaRPr lang="en-GB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6149" y="1587521"/>
              <a:ext cx="1733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Main Bearing loads</a:t>
              </a:r>
              <a:endParaRPr lang="en-GB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52830" y="2433678"/>
            <a:ext cx="5438140" cy="2028069"/>
            <a:chOff x="0" y="0"/>
            <a:chExt cx="5438242" cy="2413821"/>
          </a:xfrm>
        </p:grpSpPr>
        <p:grpSp>
          <p:nvGrpSpPr>
            <p:cNvPr id="62" name="Group 61"/>
            <p:cNvGrpSpPr/>
            <p:nvPr/>
          </p:nvGrpSpPr>
          <p:grpSpPr>
            <a:xfrm>
              <a:off x="262393" y="1542553"/>
              <a:ext cx="5175849" cy="871268"/>
              <a:chOff x="0" y="0"/>
              <a:chExt cx="5175849" cy="871268"/>
            </a:xfrm>
          </p:grpSpPr>
          <p:sp>
            <p:nvSpPr>
              <p:cNvPr id="64" name="Text Box 2"/>
              <p:cNvSpPr txBox="1">
                <a:spLocks noChangeArrowheads="1"/>
              </p:cNvSpPr>
              <p:nvPr/>
            </p:nvSpPr>
            <p:spPr bwMode="auto">
              <a:xfrm>
                <a:off x="250166" y="353683"/>
                <a:ext cx="2070339" cy="5175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l">
                  <a:lnSpc>
                    <a:spcPct val="13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1100">
                    <a:effectLst/>
                    <a:latin typeface="Arial"/>
                    <a:ea typeface="Times New Roman"/>
                    <a:cs typeface="Times New Roman"/>
                  </a:rPr>
                  <a:t>Strain gauge for measuring bending moments</a:t>
                </a:r>
                <a:endParaRPr lang="en-GB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0" y="0"/>
                <a:ext cx="5175849" cy="698740"/>
                <a:chOff x="0" y="0"/>
                <a:chExt cx="5175849" cy="698740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0" y="0"/>
                  <a:ext cx="5175849" cy="612296"/>
                  <a:chOff x="0" y="0"/>
                  <a:chExt cx="5175849" cy="612296"/>
                </a:xfrm>
              </p:grpSpPr>
              <p:sp>
                <p:nvSpPr>
                  <p:cNvPr id="68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9901" y="0"/>
                    <a:ext cx="2725948" cy="38818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 algn="l">
                      <a:lnSpc>
                        <a:spcPct val="13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</a:pPr>
                    <a:r>
                      <a:rPr lang="en-US" sz="1100">
                        <a:effectLst/>
                        <a:latin typeface="Arial"/>
                        <a:ea typeface="Times New Roman"/>
                        <a:cs typeface="Times New Roman"/>
                      </a:rPr>
                      <a:t>Linear variable differential transformer</a:t>
                    </a:r>
                    <a:endParaRPr lang="en-GB" sz="1100">
                      <a:effectLst/>
                      <a:latin typeface="Arial"/>
                      <a:ea typeface="Times New Roman"/>
                      <a:cs typeface="Times New Roman"/>
                    </a:endParaRPr>
                  </a:p>
                </p:txBody>
              </p:sp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0" y="0"/>
                    <a:ext cx="2493477" cy="612296"/>
                    <a:chOff x="0" y="0"/>
                    <a:chExt cx="2493477" cy="612296"/>
                  </a:xfrm>
                </p:grpSpPr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94890" y="103517"/>
                      <a:ext cx="189230" cy="180975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1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0166" y="0"/>
                      <a:ext cx="1526875" cy="3881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Eddy current sensor</a:t>
                      </a:r>
                      <a:endParaRPr lang="en-GB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72" name="Oval 71"/>
                    <p:cNvSpPr/>
                    <p:nvPr/>
                  </p:nvSpPr>
                  <p:spPr>
                    <a:xfrm>
                      <a:off x="2286000" y="103517"/>
                      <a:ext cx="189230" cy="180975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0" y="431321"/>
                      <a:ext cx="285115" cy="180975"/>
                    </a:xfrm>
                    <a:prstGeom prst="rect">
                      <a:avLst/>
                    </a:prstGeom>
                    <a:blipFill dpi="0"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2208362" y="431321"/>
                      <a:ext cx="285115" cy="180975"/>
                    </a:xfrm>
                    <a:prstGeom prst="rect">
                      <a:avLst/>
                    </a:prstGeom>
                    <a:blipFill dpi="0"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6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467154" y="388189"/>
                  <a:ext cx="2389517" cy="3105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l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Arial"/>
                      <a:ea typeface="Times New Roman"/>
                      <a:cs typeface="Times New Roman"/>
                    </a:rPr>
                    <a:t>Strain gauge for measuring torque</a:t>
                  </a:r>
                  <a:endParaRPr lang="en-GB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63" name="Rectangle 62"/>
            <p:cNvSpPr/>
            <p:nvPr/>
          </p:nvSpPr>
          <p:spPr>
            <a:xfrm>
              <a:off x="0" y="0"/>
              <a:ext cx="5367130" cy="1518699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75" name="Isosceles Triangle 74">
            <a:hlinkClick r:id="rId5" action="ppaction://hlinksldjump"/>
          </p:cNvPr>
          <p:cNvSpPr/>
          <p:nvPr/>
        </p:nvSpPr>
        <p:spPr>
          <a:xfrm rot="5400000">
            <a:off x="11336054" y="5361140"/>
            <a:ext cx="624798" cy="5386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7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_Master_RWTH_Institute_16zu9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äsentation_Master_RWTH_Verwaltung_ohne_addin_16zu9.pot [Kompatibilitätsmodus]" id="{12157BE7-C41B-4251-A630-7876F5189DEC}" vid="{D5CAF79C-9B5F-40C2-AC3C-45C714C49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Präsentation_CWD_16zu9</Template>
  <TotalTime>14258</TotalTime>
  <Words>1472</Words>
  <Application>Microsoft Office PowerPoint</Application>
  <PresentationFormat>Custom</PresentationFormat>
  <Paragraphs>361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Präsentation_Master_RWTH_Institute_16zu9</vt:lpstr>
      <vt:lpstr>Analysis of Regression Models for estimating the main bearing loads of wind turbines</vt:lpstr>
      <vt:lpstr>Structure</vt:lpstr>
      <vt:lpstr>MOTIVATION</vt:lpstr>
      <vt:lpstr>Motivation</vt:lpstr>
      <vt:lpstr>Motivation</vt:lpstr>
      <vt:lpstr>BACKGROUND</vt:lpstr>
      <vt:lpstr>Background</vt:lpstr>
      <vt:lpstr>OBJECTIVE</vt:lpstr>
      <vt:lpstr>Objective</vt:lpstr>
      <vt:lpstr>METHODOLOGY</vt:lpstr>
      <vt:lpstr>Methodology</vt:lpstr>
      <vt:lpstr>EDA and Feature Engineering</vt:lpstr>
      <vt:lpstr>Linear and Polynomial Regression</vt:lpstr>
      <vt:lpstr>Regression Tree Model</vt:lpstr>
      <vt:lpstr>Support Vector Regressor</vt:lpstr>
      <vt:lpstr>Gaussian Process Regressor</vt:lpstr>
      <vt:lpstr>Ensemble Bagged Tree</vt:lpstr>
      <vt:lpstr>Artificial Neural Network</vt:lpstr>
      <vt:lpstr>RESULT STUDY</vt:lpstr>
      <vt:lpstr>Result Study</vt:lpstr>
      <vt:lpstr>Summary and Outlook</vt:lpstr>
      <vt:lpstr>Summary and Outlook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Röhser, Heike</dc:creator>
  <cp:lastModifiedBy>mithun shet</cp:lastModifiedBy>
  <cp:revision>89</cp:revision>
  <dcterms:created xsi:type="dcterms:W3CDTF">2017-03-07T10:11:07Z</dcterms:created>
  <dcterms:modified xsi:type="dcterms:W3CDTF">2022-08-10T10:04:40Z</dcterms:modified>
</cp:coreProperties>
</file>