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100871fa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100871fa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100871fa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100871f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10034e086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10034e086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10087202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10087202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10034e08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10034e08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10034e08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10034e08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10034e086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10034e086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10034e086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10034e086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10034e08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10034e08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10034e08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10034e08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10034e086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10034e08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10034e08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10034e08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10034e08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10034e08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10034e08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10034e08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10034e086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10034e086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100871fa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100871f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100871fa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100871fa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73025" y="1322450"/>
            <a:ext cx="8250300" cy="16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Stock Market prediction using various Machine Learning models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7" name="Google Shape;87;p13"/>
          <p:cNvSpPr txBox="1"/>
          <p:nvPr/>
        </p:nvSpPr>
        <p:spPr>
          <a:xfrm>
            <a:off x="5585350" y="2954450"/>
            <a:ext cx="28647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Mithas Kumar   (181IT227)</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Prasad Jagtap     (181IT134</a:t>
            </a:r>
            <a:r>
              <a:rPr lang="en">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K Keerthana       (181IT221)</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Yash Parakh        (181IT253)</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Machine</a:t>
            </a:r>
            <a:endParaRPr/>
          </a:p>
        </p:txBody>
      </p:sp>
      <p:sp>
        <p:nvSpPr>
          <p:cNvPr id="141" name="Google Shape;141;p22"/>
          <p:cNvSpPr txBox="1"/>
          <p:nvPr>
            <p:ph idx="1" type="body"/>
          </p:nvPr>
        </p:nvSpPr>
        <p:spPr>
          <a:xfrm>
            <a:off x="729450" y="1956400"/>
            <a:ext cx="7688700" cy="274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G</a:t>
            </a:r>
            <a:r>
              <a:rPr lang="en" sz="1800">
                <a:solidFill>
                  <a:schemeClr val="dk2"/>
                </a:solidFill>
              </a:rPr>
              <a:t>iven labeled training data, the algorithm outputs an optimal hyperplane which categorizes new examples.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SVM is a margin-based classification method. It discriminates the data by a separating hyperplane and it’s margin.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We have only 2 classes and 25 features in each data, we can get low testing error if the training error is also small. Therefore it is suitable for classifying our data set. In addition, the kernel method is also taken into our SVM model to sparse the data which cannot be distinguished in original space.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147" name="Google Shape;147;p23"/>
          <p:cNvSpPr txBox="1"/>
          <p:nvPr>
            <p:ph idx="1" type="body"/>
          </p:nvPr>
        </p:nvSpPr>
        <p:spPr>
          <a:xfrm>
            <a:off x="727650" y="1853850"/>
            <a:ext cx="7688700" cy="283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It is a statistical method for analyzing a dataset in which there are one or more independent variables that determine an outcome.</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Logistic Regression is widely used in classification and data analysis. It is appropriate when the response take only one of two values, that is, there are only two classes for the dependent variables. Therefore it is also appropriate to our data set.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Using this we are able to connect the relation between the specific words that appear frequently, and identify what tendency the headline (our data set) has, so that can predict the price of the stock in the next day.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7650" y="1365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Methodology</a:t>
            </a:r>
            <a:endParaRPr>
              <a:latin typeface="Arial"/>
              <a:ea typeface="Arial"/>
              <a:cs typeface="Arial"/>
              <a:sym typeface="Arial"/>
            </a:endParaRPr>
          </a:p>
        </p:txBody>
      </p:sp>
      <p:sp>
        <p:nvSpPr>
          <p:cNvPr id="153" name="Google Shape;153;p24"/>
          <p:cNvSpPr txBox="1"/>
          <p:nvPr>
            <p:ph idx="1" type="body"/>
          </p:nvPr>
        </p:nvSpPr>
        <p:spPr>
          <a:xfrm>
            <a:off x="727650" y="2045825"/>
            <a:ext cx="7688700" cy="29913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000000"/>
              </a:buClr>
              <a:buSzPts val="2000"/>
              <a:buAutoNum type="arabicPeriod"/>
            </a:pPr>
            <a:r>
              <a:rPr lang="en" sz="2000">
                <a:solidFill>
                  <a:srgbClr val="000000"/>
                </a:solidFill>
              </a:rPr>
              <a:t>Collecting the data (TTM stock 2015 - 2020)</a:t>
            </a:r>
            <a:endParaRPr sz="2000">
              <a:solidFill>
                <a:srgbClr val="000000"/>
              </a:solidFill>
            </a:endParaRPr>
          </a:p>
          <a:p>
            <a:pPr indent="-355600" lvl="0" marL="457200" rtl="0" algn="l">
              <a:lnSpc>
                <a:spcPct val="150000"/>
              </a:lnSpc>
              <a:spcBef>
                <a:spcPts val="0"/>
              </a:spcBef>
              <a:spcAft>
                <a:spcPts val="0"/>
              </a:spcAft>
              <a:buClr>
                <a:srgbClr val="000000"/>
              </a:buClr>
              <a:buSzPts val="2000"/>
              <a:buAutoNum type="arabicPeriod"/>
            </a:pPr>
            <a:r>
              <a:rPr lang="en" sz="2000">
                <a:solidFill>
                  <a:srgbClr val="000000"/>
                </a:solidFill>
              </a:rPr>
              <a:t>Preprocessing the data (Train and Test)</a:t>
            </a:r>
            <a:endParaRPr sz="2000">
              <a:solidFill>
                <a:srgbClr val="000000"/>
              </a:solidFill>
            </a:endParaRPr>
          </a:p>
          <a:p>
            <a:pPr indent="-355600" lvl="0" marL="457200" rtl="0" algn="l">
              <a:lnSpc>
                <a:spcPct val="150000"/>
              </a:lnSpc>
              <a:spcBef>
                <a:spcPts val="0"/>
              </a:spcBef>
              <a:spcAft>
                <a:spcPts val="0"/>
              </a:spcAft>
              <a:buClr>
                <a:srgbClr val="000000"/>
              </a:buClr>
              <a:buSzPts val="2000"/>
              <a:buAutoNum type="arabicPeriod"/>
            </a:pPr>
            <a:r>
              <a:rPr lang="en" sz="2000">
                <a:solidFill>
                  <a:srgbClr val="000000"/>
                </a:solidFill>
              </a:rPr>
              <a:t>Create a stacked LSTM model, train it</a:t>
            </a:r>
            <a:endParaRPr sz="2000">
              <a:solidFill>
                <a:srgbClr val="000000"/>
              </a:solidFill>
            </a:endParaRPr>
          </a:p>
          <a:p>
            <a:pPr indent="-355600" lvl="0" marL="457200" rtl="0" algn="l">
              <a:lnSpc>
                <a:spcPct val="150000"/>
              </a:lnSpc>
              <a:spcBef>
                <a:spcPts val="0"/>
              </a:spcBef>
              <a:spcAft>
                <a:spcPts val="0"/>
              </a:spcAft>
              <a:buClr>
                <a:srgbClr val="000000"/>
              </a:buClr>
              <a:buSzPts val="2000"/>
              <a:buAutoNum type="arabicPeriod"/>
            </a:pPr>
            <a:r>
              <a:rPr lang="en" sz="2000">
                <a:solidFill>
                  <a:srgbClr val="000000"/>
                </a:solidFill>
              </a:rPr>
              <a:t>Predict the test data and plot the output </a:t>
            </a:r>
            <a:endParaRPr sz="2000">
              <a:solidFill>
                <a:srgbClr val="000000"/>
              </a:solidFill>
            </a:endParaRPr>
          </a:p>
          <a:p>
            <a:pPr indent="-355600" lvl="0" marL="457200" rtl="0" algn="l">
              <a:lnSpc>
                <a:spcPct val="150000"/>
              </a:lnSpc>
              <a:spcBef>
                <a:spcPts val="0"/>
              </a:spcBef>
              <a:spcAft>
                <a:spcPts val="0"/>
              </a:spcAft>
              <a:buClr>
                <a:srgbClr val="000000"/>
              </a:buClr>
              <a:buSzPts val="2000"/>
              <a:buAutoNum type="arabicPeriod"/>
            </a:pPr>
            <a:r>
              <a:rPr lang="en" sz="2000">
                <a:solidFill>
                  <a:srgbClr val="000000"/>
                </a:solidFill>
              </a:rPr>
              <a:t>Predict the future 10 days stock and plot the output</a:t>
            </a:r>
            <a:endParaRPr sz="20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7650" y="510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and Analysis</a:t>
            </a:r>
            <a:endParaRPr/>
          </a:p>
        </p:txBody>
      </p:sp>
      <p:pic>
        <p:nvPicPr>
          <p:cNvPr id="159" name="Google Shape;159;p25"/>
          <p:cNvPicPr preferRelativeResize="0"/>
          <p:nvPr/>
        </p:nvPicPr>
        <p:blipFill>
          <a:blip r:embed="rId3">
            <a:alphaModFix/>
          </a:blip>
          <a:stretch>
            <a:fillRect/>
          </a:stretch>
        </p:blipFill>
        <p:spPr>
          <a:xfrm>
            <a:off x="1851575" y="1184700"/>
            <a:ext cx="6203225" cy="3785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52400" y="152400"/>
            <a:ext cx="8839201" cy="446259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7"/>
          <p:cNvPicPr preferRelativeResize="0"/>
          <p:nvPr/>
        </p:nvPicPr>
        <p:blipFill>
          <a:blip r:embed="rId3">
            <a:alphaModFix/>
          </a:blip>
          <a:stretch>
            <a:fillRect/>
          </a:stretch>
        </p:blipFill>
        <p:spPr>
          <a:xfrm>
            <a:off x="152400" y="152400"/>
            <a:ext cx="8839199" cy="47375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8"/>
          <p:cNvPicPr preferRelativeResize="0"/>
          <p:nvPr/>
        </p:nvPicPr>
        <p:blipFill>
          <a:blip r:embed="rId3">
            <a:alphaModFix/>
          </a:blip>
          <a:stretch>
            <a:fillRect/>
          </a:stretch>
        </p:blipFill>
        <p:spPr>
          <a:xfrm>
            <a:off x="476375" y="623450"/>
            <a:ext cx="8425325" cy="4385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9"/>
          <p:cNvPicPr preferRelativeResize="0"/>
          <p:nvPr/>
        </p:nvPicPr>
        <p:blipFill>
          <a:blip r:embed="rId3">
            <a:alphaModFix/>
          </a:blip>
          <a:stretch>
            <a:fillRect/>
          </a:stretch>
        </p:blipFill>
        <p:spPr>
          <a:xfrm>
            <a:off x="152400" y="152400"/>
            <a:ext cx="8839200" cy="46752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5" name="Google Shape;185;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2"/>
              </a:buClr>
              <a:buSzPts val="1800"/>
              <a:buChar char="●"/>
            </a:pPr>
            <a:r>
              <a:rPr lang="en" sz="1800">
                <a:solidFill>
                  <a:schemeClr val="dk2"/>
                </a:solidFill>
              </a:rPr>
              <a:t> Random forests had highest accuracy on the a bi-gram model as shown in the chart. The prediction accuracy was 85.97%.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 Using Natural Language Processing techniques, we were able to accurately predict the stock market trends 85% of the time.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Using Stacked LSTM model we got the accuracy of 82%.</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In conclusion NLP techniques fairs better in comparison to Trend prediction</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66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Problem Statement</a:t>
            </a:r>
            <a:endParaRPr>
              <a:latin typeface="Arial"/>
              <a:ea typeface="Arial"/>
              <a:cs typeface="Arial"/>
              <a:sym typeface="Arial"/>
            </a:endParaRPr>
          </a:p>
        </p:txBody>
      </p:sp>
      <p:sp>
        <p:nvSpPr>
          <p:cNvPr id="93" name="Google Shape;93;p14"/>
          <p:cNvSpPr txBox="1"/>
          <p:nvPr>
            <p:ph idx="1" type="body"/>
          </p:nvPr>
        </p:nvSpPr>
        <p:spPr>
          <a:xfrm>
            <a:off x="729450" y="1787750"/>
            <a:ext cx="7688700" cy="2946900"/>
          </a:xfrm>
          <a:prstGeom prst="rect">
            <a:avLst/>
          </a:prstGeom>
        </p:spPr>
        <p:txBody>
          <a:bodyPr anchorCtr="0" anchor="t" bIns="91425" lIns="91425" spcFirstLastPara="1" rIns="91425" wrap="square" tIns="91425">
            <a:normAutofit/>
          </a:bodyPr>
          <a:lstStyle/>
          <a:p>
            <a:pPr indent="-336550" lvl="0" marL="457200" rtl="0" algn="just">
              <a:lnSpc>
                <a:spcPct val="13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Implementing a model for stock market prediction to help the investors in fast changing stock market using machine learning approach.</a:t>
            </a:r>
            <a:endParaRPr sz="1700">
              <a:solidFill>
                <a:srgbClr val="000000"/>
              </a:solidFill>
              <a:latin typeface="Arial"/>
              <a:ea typeface="Arial"/>
              <a:cs typeface="Arial"/>
              <a:sym typeface="Arial"/>
            </a:endParaRPr>
          </a:p>
          <a:p>
            <a:pPr indent="-336550" lvl="0" marL="457200" rtl="0" algn="just">
              <a:lnSpc>
                <a:spcPct val="13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Feature extraction from financial data is one of the most important problems in market prediction domain for which many approaches have been suggested. Among other modern tools, convolutional neural networks (CNN) have recently been applied for automatic feature selection and market prediction, which is used in our base paper. </a:t>
            </a:r>
            <a:endParaRPr sz="17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1277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Objectives</a:t>
            </a:r>
            <a:endParaRPr>
              <a:latin typeface="Arial"/>
              <a:ea typeface="Arial"/>
              <a:cs typeface="Arial"/>
              <a:sym typeface="Arial"/>
            </a:endParaRPr>
          </a:p>
        </p:txBody>
      </p:sp>
      <p:sp>
        <p:nvSpPr>
          <p:cNvPr id="99" name="Google Shape;99;p15"/>
          <p:cNvSpPr txBox="1"/>
          <p:nvPr>
            <p:ph idx="1" type="body"/>
          </p:nvPr>
        </p:nvSpPr>
        <p:spPr>
          <a:xfrm>
            <a:off x="727650" y="1812775"/>
            <a:ext cx="7688700" cy="3171900"/>
          </a:xfrm>
          <a:prstGeom prst="rect">
            <a:avLst/>
          </a:prstGeom>
        </p:spPr>
        <p:txBody>
          <a:bodyPr anchorCtr="0" anchor="t" bIns="91425" lIns="91425" spcFirstLastPara="1" rIns="91425" wrap="square" tIns="91425">
            <a:normAutofit fontScale="92500" lnSpcReduction="20000"/>
          </a:bodyPr>
          <a:lstStyle/>
          <a:p>
            <a:pPr indent="-346075" lvl="0" marL="457200" rtl="0" algn="just">
              <a:lnSpc>
                <a:spcPct val="150000"/>
              </a:lnSpc>
              <a:spcBef>
                <a:spcPts val="0"/>
              </a:spcBef>
              <a:spcAft>
                <a:spcPts val="0"/>
              </a:spcAft>
              <a:buClr>
                <a:srgbClr val="000000"/>
              </a:buClr>
              <a:buSzPct val="100000"/>
              <a:buFont typeface="Arial"/>
              <a:buChar char="●"/>
            </a:pPr>
            <a:r>
              <a:rPr lang="en" sz="2000">
                <a:solidFill>
                  <a:srgbClr val="000000"/>
                </a:solidFill>
                <a:latin typeface="Arial"/>
                <a:ea typeface="Arial"/>
                <a:cs typeface="Arial"/>
                <a:sym typeface="Arial"/>
              </a:rPr>
              <a:t>The ultimate goal of our application is to serve retail investors as a third party investment tool that uses machine learning to help them navigate in the fast-changing stock market</a:t>
            </a:r>
            <a:endParaRPr sz="2000">
              <a:solidFill>
                <a:srgbClr val="000000"/>
              </a:solidFill>
              <a:latin typeface="Arial"/>
              <a:ea typeface="Arial"/>
              <a:cs typeface="Arial"/>
              <a:sym typeface="Arial"/>
            </a:endParaRPr>
          </a:p>
          <a:p>
            <a:pPr indent="-346075" lvl="0" marL="457200" rtl="0" algn="just">
              <a:lnSpc>
                <a:spcPct val="150000"/>
              </a:lnSpc>
              <a:spcBef>
                <a:spcPts val="0"/>
              </a:spcBef>
              <a:spcAft>
                <a:spcPts val="0"/>
              </a:spcAft>
              <a:buClr>
                <a:srgbClr val="000000"/>
              </a:buClr>
              <a:buSzPct val="100000"/>
              <a:buFont typeface="Arial"/>
              <a:buChar char="●"/>
            </a:pPr>
            <a:r>
              <a:rPr lang="en" sz="2000">
                <a:solidFill>
                  <a:srgbClr val="000000"/>
                </a:solidFill>
                <a:latin typeface="Arial"/>
                <a:ea typeface="Arial"/>
                <a:cs typeface="Arial"/>
                <a:sym typeface="Arial"/>
              </a:rPr>
              <a:t>The project aims to introduce and democratize the latest machine learning technologies for retail investors.</a:t>
            </a:r>
            <a:endParaRPr sz="2000">
              <a:solidFill>
                <a:srgbClr val="000000"/>
              </a:solidFill>
              <a:latin typeface="Arial"/>
              <a:ea typeface="Arial"/>
              <a:cs typeface="Arial"/>
              <a:sym typeface="Arial"/>
            </a:endParaRPr>
          </a:p>
          <a:p>
            <a:pPr indent="-346075" lvl="0" marL="457200" rtl="0" algn="just">
              <a:lnSpc>
                <a:spcPct val="150000"/>
              </a:lnSpc>
              <a:spcBef>
                <a:spcPts val="0"/>
              </a:spcBef>
              <a:spcAft>
                <a:spcPts val="0"/>
              </a:spcAft>
              <a:buClr>
                <a:srgbClr val="000000"/>
              </a:buClr>
              <a:buSzPct val="100000"/>
              <a:buFont typeface="Arial"/>
              <a:buChar char="●"/>
            </a:pPr>
            <a:r>
              <a:rPr lang="en" sz="2000">
                <a:solidFill>
                  <a:srgbClr val="000000"/>
                </a:solidFill>
                <a:latin typeface="Arial"/>
                <a:ea typeface="Arial"/>
                <a:cs typeface="Arial"/>
                <a:sym typeface="Arial"/>
              </a:rPr>
              <a:t>Aim of project is to serve supplementary quantitative tool for investors to see the market at a different perspective with the help of technology. </a:t>
            </a:r>
            <a:endParaRPr sz="20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165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05" name="Google Shape;105;p16"/>
          <p:cNvSpPr txBox="1"/>
          <p:nvPr>
            <p:ph idx="1" type="body"/>
          </p:nvPr>
        </p:nvSpPr>
        <p:spPr>
          <a:xfrm>
            <a:off x="729450" y="1639525"/>
            <a:ext cx="7688700" cy="316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The data set in consideration is a combination of the world news and stock price shifts available on Kaggle.</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 There are 25 columns of top news headlines for each day in the data frame.</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 Data ranges from 2008 to 2016 and the data from 2000 to 2008 was scrapped from Yahoo finance.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 Labels are based on the Dow Jones Industrial Average stock index.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Class 1→ the stock price increased.</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 Class 0→ the stock price stayed the same or decreased. </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p:txBody>
      </p:sp>
      <p:sp>
        <p:nvSpPr>
          <p:cNvPr id="111" name="Google Shape;111;p17"/>
          <p:cNvSpPr txBox="1"/>
          <p:nvPr>
            <p:ph idx="1" type="body"/>
          </p:nvPr>
        </p:nvSpPr>
        <p:spPr>
          <a:xfrm>
            <a:off x="727650" y="2063550"/>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sz="1800">
                <a:solidFill>
                  <a:srgbClr val="000000"/>
                </a:solidFill>
              </a:rPr>
              <a:t>The data has a lot of stopwords. (Words like a, the, you doesn’t help in predicting a stock!)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 Convert all the words to lowercase.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 Remove punctuation marks and numbers.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 Combine all the top 25 News headline into one single list of words per day.  </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Words → Vectors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sz="1800">
                <a:solidFill>
                  <a:srgbClr val="000000"/>
                </a:solidFill>
              </a:rPr>
              <a:t>CountVectorizer helps to tokenize and determine the frequency of the words.</a:t>
            </a:r>
            <a:endParaRPr sz="1800">
              <a:solidFill>
                <a:srgbClr val="000000"/>
              </a:solidFill>
            </a:endParaRPr>
          </a:p>
          <a:p>
            <a:pPr indent="0" lvl="0" marL="457200" rtl="0" algn="l">
              <a:spcBef>
                <a:spcPts val="1200"/>
              </a:spcBef>
              <a:spcAft>
                <a:spcPts val="0"/>
              </a:spcAft>
              <a:buNone/>
            </a:pPr>
            <a:r>
              <a:t/>
            </a:r>
            <a:endParaRPr sz="1800">
              <a:solidFill>
                <a:srgbClr val="000000"/>
              </a:solidFill>
            </a:endParaRPr>
          </a:p>
          <a:p>
            <a:pPr indent="-342900" lvl="0" marL="457200" rtl="0" algn="l">
              <a:spcBef>
                <a:spcPts val="1200"/>
              </a:spcBef>
              <a:spcAft>
                <a:spcPts val="0"/>
              </a:spcAft>
              <a:buClr>
                <a:srgbClr val="000000"/>
              </a:buClr>
              <a:buSzPts val="1800"/>
              <a:buChar char="●"/>
            </a:pPr>
            <a:r>
              <a:rPr lang="en" sz="1800">
                <a:solidFill>
                  <a:srgbClr val="000000"/>
                </a:solidFill>
              </a:rPr>
              <a:t>Then fit_transform is applied on the above object to obtain a sparse matrix of word counts</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727650" y="1853850"/>
            <a:ext cx="7688700" cy="30267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000000"/>
              </a:buClr>
              <a:buSzPts val="1500"/>
              <a:buChar char="●"/>
            </a:pPr>
            <a:r>
              <a:rPr lang="en" sz="1500">
                <a:solidFill>
                  <a:srgbClr val="000000"/>
                </a:solidFill>
                <a:highlight>
                  <a:schemeClr val="lt1"/>
                </a:highlight>
                <a:latin typeface="Arial"/>
                <a:ea typeface="Arial"/>
                <a:cs typeface="Arial"/>
                <a:sym typeface="Arial"/>
              </a:rPr>
              <a:t>Long Short-Term Memory (LSTM) networks are a type of recurrent neural network capable of learning order dependence in sequence prediction problems.</a:t>
            </a:r>
            <a:endParaRPr sz="1500">
              <a:solidFill>
                <a:srgbClr val="000000"/>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highlight>
                  <a:srgbClr val="FFFFFF"/>
                </a:highlight>
                <a:latin typeface="Arial"/>
                <a:ea typeface="Arial"/>
                <a:cs typeface="Arial"/>
                <a:sym typeface="Arial"/>
              </a:rPr>
              <a:t>LSTM can learn to bridge minimal time lags in excess of 1000 discrete time steps by enforcing constant error flow within special units, called cells.</a:t>
            </a:r>
            <a:endParaRPr sz="1500">
              <a:solidFill>
                <a:srgbClr val="000000"/>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The two technical problems overcome by LSTMs are vanishing gradients and exploding gradients, both related to how the network is trained.</a:t>
            </a:r>
            <a:endParaRPr sz="1500">
              <a:solidFill>
                <a:srgbClr val="000000"/>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The key to the LSTM solution to the technical problems was the specific internal structure of the units used in the model.</a:t>
            </a:r>
            <a:endParaRPr sz="1500">
              <a:solidFill>
                <a:srgbClr val="000000"/>
              </a:solidFill>
              <a:highlight>
                <a:srgbClr val="FFFFFF"/>
              </a:highlight>
              <a:latin typeface="Arial"/>
              <a:ea typeface="Arial"/>
              <a:cs typeface="Arial"/>
              <a:sym typeface="Arial"/>
            </a:endParaRPr>
          </a:p>
        </p:txBody>
      </p:sp>
      <p:sp>
        <p:nvSpPr>
          <p:cNvPr id="123" name="Google Shape;123;p19"/>
          <p:cNvSpPr txBox="1"/>
          <p:nvPr/>
        </p:nvSpPr>
        <p:spPr>
          <a:xfrm>
            <a:off x="857250" y="1331800"/>
            <a:ext cx="7559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t>LSTM</a:t>
            </a:r>
            <a:endParaRPr b="1"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129" name="Google Shape;129;p20"/>
          <p:cNvSpPr txBox="1"/>
          <p:nvPr>
            <p:ph idx="1" type="body"/>
          </p:nvPr>
        </p:nvSpPr>
        <p:spPr>
          <a:xfrm>
            <a:off x="729450" y="2078875"/>
            <a:ext cx="7688700" cy="2773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sz="1800">
                <a:solidFill>
                  <a:schemeClr val="dk2"/>
                </a:solidFill>
              </a:rPr>
              <a:t>Random Forest consists of a collection or ensemble of simple tree predictors, each capable of producing a response when presented with a set of predictor values.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The RF algorithm grows n decision trees as the weak classifier, each provides different kind of classification, and then merge all the trees into a forest.</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Unlike decision tree or K-NN method, RF don’t have to take the cross validation.</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Naïve Bayes</a:t>
            </a:r>
            <a:endParaRPr>
              <a:latin typeface="Arial"/>
              <a:ea typeface="Arial"/>
              <a:cs typeface="Arial"/>
              <a:sym typeface="Arial"/>
            </a:endParaRPr>
          </a:p>
        </p:txBody>
      </p:sp>
      <p:sp>
        <p:nvSpPr>
          <p:cNvPr id="135" name="Google Shape;135;p21"/>
          <p:cNvSpPr txBox="1"/>
          <p:nvPr>
            <p:ph idx="1" type="body"/>
          </p:nvPr>
        </p:nvSpPr>
        <p:spPr>
          <a:xfrm>
            <a:off x="729450" y="2078875"/>
            <a:ext cx="7688700" cy="2804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solidFill>
                  <a:schemeClr val="dk2"/>
                </a:solidFill>
              </a:rPr>
              <a:t>This model provides a family of probabilistic classifiers that are based on the Bayes theorem with strong independence characteristics within its feature vectors. </a:t>
            </a:r>
            <a:endParaRPr sz="1800">
              <a:solidFill>
                <a:schemeClr val="dk2"/>
              </a:solidFill>
            </a:endParaRPr>
          </a:p>
          <a:p>
            <a:pPr indent="0" lvl="0" marL="0" rtl="0" algn="l">
              <a:spcBef>
                <a:spcPts val="1200"/>
              </a:spcBef>
              <a:spcAft>
                <a:spcPts val="0"/>
              </a:spcAft>
              <a:buNone/>
            </a:pPr>
            <a:r>
              <a:rPr lang="en" sz="1800">
                <a:solidFill>
                  <a:schemeClr val="dk2"/>
                </a:solidFill>
              </a:rPr>
              <a:t>P(A/B) = P(B/A)P(A) /P(B) where A and B are events and P(B) ≠ 0. </a:t>
            </a:r>
            <a:endParaRPr sz="1800">
              <a:solidFill>
                <a:schemeClr val="dk2"/>
              </a:solidFill>
            </a:endParaRPr>
          </a:p>
          <a:p>
            <a:pPr indent="0" lvl="0" marL="0" rtl="0" algn="l">
              <a:spcBef>
                <a:spcPts val="1200"/>
              </a:spcBef>
              <a:spcAft>
                <a:spcPts val="0"/>
              </a:spcAft>
              <a:buNone/>
            </a:pPr>
            <a:r>
              <a:rPr lang="en" sz="1800">
                <a:solidFill>
                  <a:schemeClr val="dk2"/>
                </a:solidFill>
              </a:rPr>
              <a:t>● P(A) and P(B) are the probabilities of observing A and B without regard to each other. </a:t>
            </a:r>
            <a:endParaRPr sz="1800">
              <a:solidFill>
                <a:schemeClr val="dk2"/>
              </a:solidFill>
            </a:endParaRPr>
          </a:p>
          <a:p>
            <a:pPr indent="0" lvl="0" marL="0" rtl="0" algn="l">
              <a:spcBef>
                <a:spcPts val="1200"/>
              </a:spcBef>
              <a:spcAft>
                <a:spcPts val="1200"/>
              </a:spcAft>
              <a:buNone/>
            </a:pPr>
            <a:r>
              <a:rPr lang="en" sz="1800">
                <a:solidFill>
                  <a:schemeClr val="dk2"/>
                </a:solidFill>
              </a:rPr>
              <a:t>● P(A | B), a conditional probability, is the probability of observing event A given that B is true.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