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League Spartan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Abril Fatface"/>
      <p:regular r:id="rId28"/>
    </p:embeddedFont>
    <p:embeddedFont>
      <p:font typeface="Maven Pro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AbrilFatface-regular.fntdata"/><Relationship Id="rId27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font" Target="fonts/LeagueSpartan-bold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080b61e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080b61e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8589588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8589588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8589588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8589588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8589588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8589588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8589588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8589588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8589588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8589588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8589588a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8589588a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rot="1103675">
            <a:off x="274406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-878080" y="-1048117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1884779">
            <a:off x="7986089" y="-765133"/>
            <a:ext cx="2074380" cy="220204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 rot="-784685">
            <a:off x="7733575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3" type="subTitle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4" type="subTitle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5" type="title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6" type="subTitle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7" type="subTitle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8" type="title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9" type="subTitle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3" type="subTitle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14" type="title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5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flipH="1" rot="-784685">
            <a:off x="7733586" y="-3640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flipH="1" rot="1315565">
            <a:off x="7997421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flipH="1" rot="-455257">
            <a:off x="7806607" y="-318267"/>
            <a:ext cx="1246880" cy="4103824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1538068">
            <a:off x="8279381" y="-585154"/>
            <a:ext cx="1048448" cy="3401387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flipH="1" rot="654765">
            <a:off x="-453981" y="-1416413"/>
            <a:ext cx="1214384" cy="4002644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 rot="2539665">
            <a:off x="7952801" y="67183"/>
            <a:ext cx="1899215" cy="944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-1669522">
            <a:off x="-1115619" y="-369656"/>
            <a:ext cx="2074389" cy="220205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flipH="1" rot="1236882">
            <a:off x="7680459" y="103396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>
            <a:off x="8516333" y="-485412"/>
            <a:ext cx="2293271" cy="2585072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-1315565">
            <a:off x="-1005022" y="-481925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720000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3484421" y="2269788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783285">
            <a:off x="-385508" y="-12432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flipH="1">
            <a:off x="8252620" y="-92835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844789">
            <a:off x="8256274" y="-340789"/>
            <a:ext cx="1031065" cy="343335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263905" y="-1215306"/>
            <a:ext cx="1245003" cy="3181217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132337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32337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title"/>
          </p:nvPr>
        </p:nvSpPr>
        <p:spPr>
          <a:xfrm>
            <a:off x="132337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132337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5" type="title"/>
          </p:nvPr>
        </p:nvSpPr>
        <p:spPr>
          <a:xfrm>
            <a:off x="132337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132337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 rot="-240488">
            <a:off x="-424134" y="-626662"/>
            <a:ext cx="1244966" cy="3296515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flipH="1" rot="758190">
            <a:off x="-566166" y="-1075222"/>
            <a:ext cx="1031062" cy="3132328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8371800" y="-4667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86897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83057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title"/>
          </p:nvPr>
        </p:nvSpPr>
        <p:spPr>
          <a:xfrm>
            <a:off x="3484350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2"/>
          <p:cNvSpPr txBox="1"/>
          <p:nvPr>
            <p:ph idx="3" type="subTitle"/>
          </p:nvPr>
        </p:nvSpPr>
        <p:spPr>
          <a:xfrm>
            <a:off x="3445950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6099725" y="17080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6061325" y="2630725"/>
            <a:ext cx="225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6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 rot="784685">
            <a:off x="-4103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 rot="1783285">
            <a:off x="-385508" y="-13956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7131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10467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2" type="title"/>
          </p:nvPr>
        </p:nvSpPr>
        <p:spPr>
          <a:xfrm>
            <a:off x="6112200" y="155995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6112200" y="199407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4" type="title"/>
          </p:nvPr>
        </p:nvSpPr>
        <p:spPr>
          <a:xfrm>
            <a:off x="7131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10467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6" type="title"/>
          </p:nvPr>
        </p:nvSpPr>
        <p:spPr>
          <a:xfrm>
            <a:off x="6112200" y="2994163"/>
            <a:ext cx="2311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6112200" y="3428288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784685">
            <a:off x="-257959" y="-897417"/>
            <a:ext cx="1244983" cy="329652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flipH="1" rot="1783285">
            <a:off x="-461708" y="-1319495"/>
            <a:ext cx="1031077" cy="3132372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 rot="-593063">
            <a:off x="8066979" y="-555017"/>
            <a:ext cx="1214363" cy="463637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1872622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872622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title"/>
          </p:nvPr>
        </p:nvSpPr>
        <p:spPr>
          <a:xfrm>
            <a:off x="5893580" y="16182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4"/>
          <p:cNvSpPr txBox="1"/>
          <p:nvPr>
            <p:ph idx="3" type="subTitle"/>
          </p:nvPr>
        </p:nvSpPr>
        <p:spPr>
          <a:xfrm>
            <a:off x="5893576" y="20654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4" type="title"/>
          </p:nvPr>
        </p:nvSpPr>
        <p:spPr>
          <a:xfrm>
            <a:off x="1872622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4"/>
          <p:cNvSpPr txBox="1"/>
          <p:nvPr>
            <p:ph idx="5" type="subTitle"/>
          </p:nvPr>
        </p:nvSpPr>
        <p:spPr>
          <a:xfrm>
            <a:off x="1872622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6" type="title"/>
          </p:nvPr>
        </p:nvSpPr>
        <p:spPr>
          <a:xfrm>
            <a:off x="5893580" y="3051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7" type="subTitle"/>
          </p:nvPr>
        </p:nvSpPr>
        <p:spPr>
          <a:xfrm>
            <a:off x="5893576" y="3498850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8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2" type="title"/>
          </p:nvPr>
        </p:nvSpPr>
        <p:spPr>
          <a:xfrm>
            <a:off x="12860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12860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title"/>
          </p:nvPr>
        </p:nvSpPr>
        <p:spPr>
          <a:xfrm>
            <a:off x="12860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5"/>
          <p:cNvSpPr txBox="1"/>
          <p:nvPr>
            <p:ph idx="4" type="subTitle"/>
          </p:nvPr>
        </p:nvSpPr>
        <p:spPr>
          <a:xfrm>
            <a:off x="12860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5" type="title"/>
          </p:nvPr>
        </p:nvSpPr>
        <p:spPr>
          <a:xfrm>
            <a:off x="12860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5"/>
          <p:cNvSpPr txBox="1"/>
          <p:nvPr>
            <p:ph idx="6" type="subTitle"/>
          </p:nvPr>
        </p:nvSpPr>
        <p:spPr>
          <a:xfrm>
            <a:off x="12860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7" type="title"/>
          </p:nvPr>
        </p:nvSpPr>
        <p:spPr>
          <a:xfrm>
            <a:off x="5682650" y="129759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5"/>
          <p:cNvSpPr txBox="1"/>
          <p:nvPr>
            <p:ph idx="8" type="subTitle"/>
          </p:nvPr>
        </p:nvSpPr>
        <p:spPr>
          <a:xfrm>
            <a:off x="5682650" y="174910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9" type="title"/>
          </p:nvPr>
        </p:nvSpPr>
        <p:spPr>
          <a:xfrm>
            <a:off x="5682650" y="242272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idx="13" type="subTitle"/>
          </p:nvPr>
        </p:nvSpPr>
        <p:spPr>
          <a:xfrm>
            <a:off x="5682650" y="2874231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4" type="title"/>
          </p:nvPr>
        </p:nvSpPr>
        <p:spPr>
          <a:xfrm>
            <a:off x="5682650" y="3547847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5"/>
          <p:cNvSpPr txBox="1"/>
          <p:nvPr>
            <p:ph idx="15" type="subTitle"/>
          </p:nvPr>
        </p:nvSpPr>
        <p:spPr>
          <a:xfrm>
            <a:off x="5682650" y="3999356"/>
            <a:ext cx="2175300" cy="6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2223600" y="12348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hasCustomPrompt="1"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/>
          <p:nvPr>
            <p:ph idx="3" type="subTitle"/>
          </p:nvPr>
        </p:nvSpPr>
        <p:spPr>
          <a:xfrm>
            <a:off x="2223600" y="2554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5" name="Google Shape;205;p26"/>
          <p:cNvSpPr txBox="1"/>
          <p:nvPr>
            <p:ph idx="5" type="subTitle"/>
          </p:nvPr>
        </p:nvSpPr>
        <p:spPr>
          <a:xfrm>
            <a:off x="2223600" y="3874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 flipH="1" rot="-1103675">
            <a:off x="8084800" y="-611819"/>
            <a:ext cx="1245021" cy="3181261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22223" y="-561604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flipH="1" rot="1040920">
            <a:off x="-826208" y="-506959"/>
            <a:ext cx="2074408" cy="2202074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7"/>
          <p:cNvSpPr/>
          <p:nvPr/>
        </p:nvSpPr>
        <p:spPr>
          <a:xfrm flipH="1">
            <a:off x="7692880" y="-288986"/>
            <a:ext cx="2374159" cy="280592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flipH="1" rot="-2700000">
            <a:off x="8364443" y="-538691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 rot="-236223">
            <a:off x="-431802" y="-749425"/>
            <a:ext cx="1244962" cy="3296496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 flipH="1">
            <a:off x="7874419" y="-137976"/>
            <a:ext cx="2481131" cy="294392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2700000">
            <a:off x="94776" y="-643730"/>
            <a:ext cx="1031034" cy="313224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8576741" y="-658300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375287"/>
            <a:ext cx="4294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713100" y="139401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/>
        </p:nvSpPr>
        <p:spPr>
          <a:xfrm>
            <a:off x="720000" y="2966252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 rot="10800000">
            <a:off x="7641225" y="-691372"/>
            <a:ext cx="1756619" cy="207607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rect b="b" l="l" r="r" t="t"/>
            <a:pathLst>
              <a:path extrusionOk="0" h="36343" w="34236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-1236882">
            <a:off x="-992836" y="-201404"/>
            <a:ext cx="2374143" cy="280590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-2700000">
            <a:off x="-1671654" y="-637784"/>
            <a:ext cx="2293212" cy="2585006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 rot="1315565">
            <a:off x="7821221" y="-111650"/>
            <a:ext cx="2374167" cy="2805933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1401600">
            <a:off x="8049665" y="111206"/>
            <a:ext cx="2374221" cy="280599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rect b="b" l="l" r="r" t="t"/>
            <a:pathLst>
              <a:path extrusionOk="0" h="42665" w="37849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rect b="b" l="l" r="r" t="t"/>
            <a:pathLst>
              <a:path extrusionOk="0" h="52504" w="20548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flipH="1" rot="1966325">
            <a:off x="-97652" y="-885201"/>
            <a:ext cx="1064941" cy="3438159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-331799" y="-846185"/>
            <a:ext cx="855913" cy="3527545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 rot="894957">
            <a:off x="8570322" y="26143"/>
            <a:ext cx="1383968" cy="1264504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 rot="894957">
            <a:off x="8014872" y="-268356"/>
            <a:ext cx="1730081" cy="2773774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3245625" y="1913850"/>
            <a:ext cx="50505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1172700" y="333950"/>
            <a:ext cx="6408900" cy="20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</a:t>
            </a:r>
            <a:r>
              <a:rPr b="1" lang="en" sz="26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xplainable Prediction of Parkinson's Disease from Resting-State Functional MRI Using Hybrid  </a:t>
            </a:r>
            <a:endParaRPr b="1" sz="265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3D CNN-LSTM Model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0" y="2492900"/>
            <a:ext cx="87543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Presented By </a:t>
            </a:r>
            <a:endParaRPr b="1"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Group 17</a:t>
            </a:r>
            <a:endParaRPr b="1"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22266008  Salman Ibne Eunus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22273013  Asika Islam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23273003  Mitheela Das Armisha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23273004  Sakib Rokoni</a:t>
            </a:r>
            <a:endParaRPr b="1"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AFAFA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0000" y="118075"/>
            <a:ext cx="7704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33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b="0">
              <a:solidFill>
                <a:srgbClr val="191919"/>
              </a:solidFill>
            </a:endParaRPr>
          </a:p>
        </p:txBody>
      </p:sp>
      <p:cxnSp>
        <p:nvCxnSpPr>
          <p:cNvPr id="233" name="Google Shape;233;p31"/>
          <p:cNvCxnSpPr>
            <a:endCxn id="234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5007575" y="1478750"/>
            <a:ext cx="3750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obtained in .NII or NIIFTI (Neuroimaging Informatics Technology Initiative) format, preprocessed using techniques like - sliced time correction, motion correction and gaussian smoothing.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is then converted to DICOM Format for machine learning model using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ii2dcm package. Then images in DICOM format are converted into features and labels.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" y="1416463"/>
            <a:ext cx="4888500" cy="3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6" type="title"/>
          </p:nvPr>
        </p:nvSpPr>
        <p:spPr>
          <a:xfrm>
            <a:off x="720000" y="223575"/>
            <a:ext cx="7704000" cy="10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100">
                <a:latin typeface="League Spartan"/>
                <a:ea typeface="League Spartan"/>
                <a:cs typeface="League Spartan"/>
                <a:sym typeface="League Spartan"/>
              </a:rPr>
              <a:t>Choosing the Model</a:t>
            </a:r>
            <a:endParaRPr sz="31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100">
                <a:latin typeface="League Spartan"/>
                <a:ea typeface="League Spartan"/>
                <a:cs typeface="League Spartan"/>
                <a:sym typeface="League Spartan"/>
              </a:rPr>
              <a:t>(Proposed model)</a:t>
            </a:r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720000" y="33129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43" name="Google Shape;243;p32"/>
          <p:cNvSpPr txBox="1"/>
          <p:nvPr>
            <p:ph idx="1" type="subTitle"/>
          </p:nvPr>
        </p:nvSpPr>
        <p:spPr>
          <a:xfrm>
            <a:off x="720000" y="3718550"/>
            <a:ext cx="2385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for temporal </a:t>
            </a:r>
            <a:r>
              <a:rPr b="1" lang="en" sz="1500"/>
              <a:t>dependency</a:t>
            </a:r>
            <a:r>
              <a:rPr b="1" lang="en" sz="1500"/>
              <a:t> for 4D data</a:t>
            </a:r>
            <a:endParaRPr b="1" sz="1500"/>
          </a:p>
        </p:txBody>
      </p:sp>
      <p:sp>
        <p:nvSpPr>
          <p:cNvPr id="244" name="Google Shape;244;p32"/>
          <p:cNvSpPr txBox="1"/>
          <p:nvPr>
            <p:ph idx="2" type="title"/>
          </p:nvPr>
        </p:nvSpPr>
        <p:spPr>
          <a:xfrm>
            <a:off x="3484419" y="1875613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CNN</a:t>
            </a:r>
            <a:endParaRPr sz="3400"/>
          </a:p>
        </p:txBody>
      </p:sp>
      <p:sp>
        <p:nvSpPr>
          <p:cNvPr id="245" name="Google Shape;245;p32"/>
          <p:cNvSpPr txBox="1"/>
          <p:nvPr>
            <p:ph idx="3" type="subTitle"/>
          </p:nvPr>
        </p:nvSpPr>
        <p:spPr>
          <a:xfrm>
            <a:off x="3484425" y="2403325"/>
            <a:ext cx="26256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Finding patterns in images to recognize objects, classes, and categories</a:t>
            </a:r>
            <a:r>
              <a:rPr b="1" lang="en" sz="1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sz="1500"/>
          </a:p>
        </p:txBody>
      </p:sp>
      <p:sp>
        <p:nvSpPr>
          <p:cNvPr id="246" name="Google Shape;246;p32"/>
          <p:cNvSpPr txBox="1"/>
          <p:nvPr>
            <p:ph idx="4" type="title"/>
          </p:nvPr>
        </p:nvSpPr>
        <p:spPr>
          <a:xfrm>
            <a:off x="6255596" y="3335775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</a:t>
            </a:r>
            <a:endParaRPr/>
          </a:p>
        </p:txBody>
      </p:sp>
      <p:sp>
        <p:nvSpPr>
          <p:cNvPr id="247" name="Google Shape;247;p32"/>
          <p:cNvSpPr txBox="1"/>
          <p:nvPr>
            <p:ph idx="5" type="subTitle"/>
          </p:nvPr>
        </p:nvSpPr>
        <p:spPr>
          <a:xfrm>
            <a:off x="6255599" y="3718550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 predict model accurate 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Deep Learning Model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the term “hybrid” refers to something that is a mixture of two or more things. In the context of machine learning, a hybrid model is a model that combines the strengths of two or more different models to achieve better performance than any of the individual models alone 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CNN-LSTM is a hybrid model that combines the strengths of Convolutional Neural Networks (CNNs) and Long Short-Term Memory (LSTM) networks. CNNs are excellent at extracting spatial features from images, while LSTMs are great at capturing temporal dependencies in sequential data. By combining these two models, CNN-LSTM can effectively capture both spatial and temporal features in data, making it a powerful tool for image and sequence classification tasks.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❖"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also using Explainable AI to correctly pinpoint what our model is predicting and in which region it is predicting using tools like - LIME.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4572000" y="1303638"/>
            <a:ext cx="32937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Deep Learning Model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(Hybrid model)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0" y="119375"/>
            <a:ext cx="3813975" cy="476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idx="1" type="subTitle"/>
          </p:nvPr>
        </p:nvSpPr>
        <p:spPr>
          <a:xfrm>
            <a:off x="4572000" y="3292363"/>
            <a:ext cx="3491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CNN-LSTM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24242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Roboto"/>
                <a:ea typeface="Roboto"/>
                <a:cs typeface="Roboto"/>
                <a:sym typeface="Roboto"/>
              </a:rPr>
              <a:t>Result Analysis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910500" y="1236975"/>
            <a:ext cx="7601100" cy="3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be using metrics like - accuracy, AUC, etc. We are also using data augmentation techniques like  - height shift, vertical flip, etc.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 Learning is used which is better than Independent Component Analysis (ICA) as shown in many literature and experiments.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using Dictionary Learning to reduce the dimensionality of 4D fMRI data. The fMRI data are transformed into 30 independent components.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experiment shows that dictionary learning outperforms ICA, is more stable, and thus leads to better statistical analysis.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29550" y="1650200"/>
            <a:ext cx="20574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ACCURACY 96%</a:t>
            </a:r>
            <a:endParaRPr b="1"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Loss 0.1 %</a:t>
            </a:r>
            <a:endParaRPr b="1" sz="2000"/>
          </a:p>
        </p:txBody>
      </p:sp>
      <p:sp>
        <p:nvSpPr>
          <p:cNvPr id="272" name="Google Shape;272;p36"/>
          <p:cNvSpPr txBox="1"/>
          <p:nvPr>
            <p:ph type="title"/>
          </p:nvPr>
        </p:nvSpPr>
        <p:spPr>
          <a:xfrm>
            <a:off x="720000" y="0"/>
            <a:ext cx="77040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Result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1889" l="2700" r="1532" t="10213"/>
          <a:stretch/>
        </p:blipFill>
        <p:spPr>
          <a:xfrm>
            <a:off x="2340275" y="940550"/>
            <a:ext cx="6517124" cy="35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600"/>
            <a:ext cx="9144000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