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5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99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https://exoaevwea.blob.core.windows.net/vrq1xqtycm/key-performance-indicators-kpis.html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https://6tdgg.wceacses.org/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https://www.escardio.org/Journals/E-Journal-of-Cardiology-Practice/Volume-18/what-is-e-health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https://www.escardio.org/Journals/E-Journal-of-Cardiology-Practice/Volume-18/what-is-e-health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https://template.mapadapalavra.ba.gov.br/en/ehr-implementation-plan-template.html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https://www.oneclickitsolution.com/blog/benefits-of-video-conferencing/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https://cashier.mijndomein.nl/en/target-audience-template.html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https://workplays.ph/blog/opt-coworking-space/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https://www.slideteam.net/blog/top-7-project-implementation-plan-templates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https://www.coeosolutions.com/network-and-connectivity-issues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https://www.healthit.gov/topic/patient-education-and-engagement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31636" y="27385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84326" y="198835"/>
            <a:ext cx="6950075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52401" y="0"/>
            <a:ext cx="8778875" cy="3000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31636" y="198835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66"/>
                </a:solidFill>
                <a:latin typeface="Berlin Sans FB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z="135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06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F71A2"/>
          </a:solidFill>
          <a:ln w="25400" cap="flat" cmpd="sng" algn="ctr">
            <a:noFill/>
            <a:prstDash val="solid"/>
          </a:ln>
          <a:effectLst/>
        </p:spPr>
        <p:txBody>
          <a:bodyPr anchor="t"/>
          <a:lstStyle/>
          <a:p>
            <a:pPr algn="ctr">
              <a:defRPr/>
            </a:pPr>
            <a:endParaRPr lang="en-US" sz="2400" b="1" dirty="0">
              <a:solidFill>
                <a:srgbClr val="FFFF00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FFFF00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FFFF00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FFFF00"/>
              </a:solidFill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algn="ctr">
              <a:defRPr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2649" y="952067"/>
            <a:ext cx="6318702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85763" indent="-385763" algn="ctr"/>
            <a:r>
              <a:rPr lang="en-US" sz="2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EDUCATION ENGINEERING</a:t>
            </a:r>
          </a:p>
          <a:p>
            <a:pPr marL="385763" indent="-385763" algn="ctr"/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ExEED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85763" indent="-385763"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BASED LEARNING</a:t>
            </a:r>
          </a:p>
          <a:p>
            <a:pPr marL="385763" indent="-385763" algn="ctr"/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 algn="ctr"/>
            <a:r>
              <a:rPr lang="en-US" sz="3500" dirty="0" smtClean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E-HEALTH ADVISOR</a:t>
            </a:r>
            <a:endParaRPr lang="en-US" sz="3500" dirty="0">
              <a:solidFill>
                <a:schemeClr val="bg1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87AF259-1478-AB2C-7089-E57E82DEA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78549"/>
              </p:ext>
            </p:extLst>
          </p:nvPr>
        </p:nvGraphicFramePr>
        <p:xfrm>
          <a:off x="2249742" y="3165817"/>
          <a:ext cx="4914547" cy="15565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8837">
                  <a:extLst>
                    <a:ext uri="{9D8B030D-6E8A-4147-A177-3AD203B41FA5}">
                      <a16:colId xmlns:a16="http://schemas.microsoft.com/office/drawing/2014/main" xmlns="" val="1810297995"/>
                    </a:ext>
                  </a:extLst>
                </a:gridCol>
                <a:gridCol w="1528436">
                  <a:extLst>
                    <a:ext uri="{9D8B030D-6E8A-4147-A177-3AD203B41FA5}">
                      <a16:colId xmlns:a16="http://schemas.microsoft.com/office/drawing/2014/main" xmlns="" val="1021911820"/>
                    </a:ext>
                  </a:extLst>
                </a:gridCol>
                <a:gridCol w="1228637">
                  <a:extLst>
                    <a:ext uri="{9D8B030D-6E8A-4147-A177-3AD203B41FA5}">
                      <a16:colId xmlns:a16="http://schemas.microsoft.com/office/drawing/2014/main" xmlns="" val="2678693459"/>
                    </a:ext>
                  </a:extLst>
                </a:gridCol>
                <a:gridCol w="1228637">
                  <a:extLst>
                    <a:ext uri="{9D8B030D-6E8A-4147-A177-3AD203B41FA5}">
                      <a16:colId xmlns:a16="http://schemas.microsoft.com/office/drawing/2014/main" xmlns="" val="3674580625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S. 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ROLL 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BRANCH &amp; SECTION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708130416"/>
                  </a:ext>
                </a:extLst>
              </a:tr>
              <a:tr h="3300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Y.CHITTY</a:t>
                      </a:r>
                      <a:r>
                        <a:rPr lang="en-IN" sz="1400" baseline="0" dirty="0" smtClean="0">
                          <a:solidFill>
                            <a:schemeClr val="bg1"/>
                          </a:solidFill>
                        </a:rPr>
                        <a:t> BABU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23955A0509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CSE-B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79014447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T.ESHWAR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23955A0510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CSE-B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638419440"/>
                  </a:ext>
                </a:extLst>
              </a:tr>
              <a:tr h="3532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E.MITHEEL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bg1"/>
                          </a:solidFill>
                        </a:rPr>
                        <a:t>23955A0513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CSE-B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175759062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xmlns="" id="{2E5840C0-C338-AA88-1CA0-A3054E4C9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5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731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healthit.gov/sites/default/files/2018-09/patient-engag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Patient Education and Engagement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educational resources can help patients understand the e-health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Encouraging feedback from patients can lead to service improvements.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patients through reminders and follow-ups enhances their experience.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images.surferseo.art/28e3e411-f9d6-42b0-bda3-1c5c2718021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Measuring Success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performance indicators (KPIs) should be established to assess service effectiveness.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 satisfaction surveys provide valuable insight into service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consultation outcomes can help refine the service further.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content.altexsoft.com/media/2020/08/eight-steps-of-the-ehr-implementation-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Best Practices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implementation in various healthcare settings showcases diverse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from experienced providers can guide new adopters.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success stories can encourage wider acceptance of e-health services.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escardio.org/static-file/Escardio/Medias/councils/council-for-cardiology-practice/e-journal/Volume%2018/219_Cowie_Figure%201_escardio-hPhoto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E-Health </a:t>
            </a:r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Adviser </a:t>
            </a: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live video conferencing represents a significant advancement in healthcare.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addresses key challenges faced by both patients and providers in accessing 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ongoing evolution of technology will further enhance the potential of e-health services.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).png"/>
          <p:cNvPicPr>
            <a:picLocks noChangeAspect="1"/>
          </p:cNvPicPr>
          <p:nvPr/>
        </p:nvPicPr>
        <p:blipFill>
          <a:blip r:embed="rId3"/>
          <a:srcRect t="29232" r="1316" b="7890"/>
          <a:stretch>
            <a:fillRect/>
          </a:stretch>
        </p:blipFill>
        <p:spPr>
          <a:xfrm>
            <a:off x="1110779" y="1276478"/>
            <a:ext cx="6934714" cy="248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escardio.org/static-file/Escardio/Medias/councils/council-for-cardiology-practice/e-journal/Volume%2018/219_Cowie_Figure%201_escardio-hPhoto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10" y="1143000"/>
            <a:ext cx="369749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4008" y="14591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E-Health </a:t>
            </a:r>
            <a:r>
              <a:rPr lang="en-US" sz="2400" b="1" dirty="0" smtClean="0">
                <a:latin typeface="Optima" pitchFamily="34" charset="0"/>
                <a:ea typeface="Optima" pitchFamily="34" charset="-122"/>
                <a:cs typeface="Optima" pitchFamily="34" charset="-120"/>
              </a:rPr>
              <a:t>Adviser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199" y="1143000"/>
            <a:ext cx="433572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b="1" dirty="0" smtClean="0"/>
              <a:t>What is E-Health?:</a:t>
            </a:r>
            <a:br>
              <a:rPr lang="en-US" sz="1600" b="1" dirty="0" smtClean="0"/>
            </a:br>
            <a:r>
              <a:rPr lang="en-US" sz="1600" b="1" dirty="0" smtClean="0"/>
              <a:t>         </a:t>
            </a:r>
            <a:r>
              <a:rPr lang="en-US" sz="1600" dirty="0" smtClean="0"/>
              <a:t>Digital health solutions that enable remote healthcare services.</a:t>
            </a:r>
          </a:p>
          <a:p>
            <a:r>
              <a:rPr lang="en-US" sz="1600" dirty="0" smtClean="0"/>
              <a:t>Includes telemedicine, health data management, and virtual consultations.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Importance of E-Health:</a:t>
            </a:r>
          </a:p>
          <a:p>
            <a:r>
              <a:rPr lang="en-US" sz="1600" b="1" dirty="0" smtClean="0"/>
              <a:t>         </a:t>
            </a:r>
            <a:r>
              <a:rPr lang="en-US" sz="1600" dirty="0" smtClean="0"/>
              <a:t>Provides healthcare access to rural and underserved populations. Reduces healthcare costs and improves efficiency.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content.altexsoft.com/media/2020/08/eight-steps-of-the-ehr-implementation-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2374" y="14591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Objectives of E-Health </a:t>
            </a:r>
            <a:r>
              <a:rPr lang="en-US" sz="2400" b="1" dirty="0" smtClean="0">
                <a:latin typeface="Optima" pitchFamily="34" charset="0"/>
                <a:ea typeface="Optima" pitchFamily="34" charset="-122"/>
                <a:cs typeface="Optima" pitchFamily="34" charset="-120"/>
              </a:rPr>
              <a:t>Adviser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b="1" dirty="0" smtClean="0"/>
              <a:t>Improved Access</a:t>
            </a:r>
            <a:endParaRPr lang="en-US" sz="1600" dirty="0" smtClean="0"/>
          </a:p>
          <a:p>
            <a:pPr lvl="1"/>
            <a:r>
              <a:rPr lang="en-US" sz="1600" dirty="0" smtClean="0"/>
              <a:t>Connects patients with specialists regardless of location.</a:t>
            </a:r>
          </a:p>
          <a:p>
            <a:r>
              <a:rPr lang="en-US" sz="1600" b="1" dirty="0" smtClean="0"/>
              <a:t>Convenience</a:t>
            </a:r>
            <a:endParaRPr lang="en-US" sz="1600" dirty="0" smtClean="0"/>
          </a:p>
          <a:p>
            <a:pPr lvl="1"/>
            <a:r>
              <a:rPr lang="en-US" sz="1600" dirty="0" smtClean="0"/>
              <a:t>Virtual consultations save time and reduce the need for travel.</a:t>
            </a:r>
          </a:p>
          <a:p>
            <a:r>
              <a:rPr lang="en-US" sz="1600" b="1" dirty="0" smtClean="0"/>
              <a:t>Cost-Effective</a:t>
            </a:r>
            <a:endParaRPr lang="en-US" sz="1600" dirty="0" smtClean="0"/>
          </a:p>
          <a:p>
            <a:pPr lvl="1"/>
            <a:r>
              <a:rPr lang="en-US" sz="1600" dirty="0" smtClean="0"/>
              <a:t>Reduces hospital readmissions and in-person visits.</a:t>
            </a:r>
          </a:p>
          <a:p>
            <a:r>
              <a:rPr lang="en-US" sz="1600" b="1" dirty="0" smtClean="0"/>
              <a:t>Timely Medical Support</a:t>
            </a:r>
            <a:endParaRPr lang="en-US" sz="1600" dirty="0" smtClean="0"/>
          </a:p>
          <a:p>
            <a:pPr lvl="1"/>
            <a:r>
              <a:rPr lang="en-US" sz="1600" dirty="0" smtClean="0"/>
              <a:t>Allows for faster diagnosis and real-time support.</a:t>
            </a:r>
          </a:p>
          <a:p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oneclickitsolution.com/blog/wp-content/uploads/2022/09/top-key-benefits-of-video-conferen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4864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Benefits of Live Video Conferencing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Live video conferencing facilitates real-time communication between patients and providers.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travel time and costs for patients seeking medical advice.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</a:rPr>
              <a:t>It Uses the Zoom features.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thumbs.dreamstime.com/z/target-audience-infographic-steps-target-audience-infographic-steps-concept-consumer-demographics-niche-promotion-simple-icons-15856507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43774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Target Audience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E-Health </a:t>
            </a:r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Adviser </a:t>
            </a: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caters to patients of all ages seeking healthcare advice.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particularly beneficial for individuals with mobility issues or chronic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providers looking to expand their practice can also benefit from this service.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orkplays.ph/wp-content/uploads/2017/07/04_stable-internet-connection-1024x76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Technology and Infrastructure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stable internet connection is paramount for effective video consultations.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Robust cybersecurity measures protect patient data and privacy.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Reliable software solutions support smooth operation and user experience.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slideteam.net/wp/wp-content/uploads/2023/04/Project-Implementation-Plan-Process-Presentation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Steps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 the technical requirements and infrastructure needed for the service.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 healthcare providers on using video conferencing tools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Launch a pilot program to evaluate the effectiveness and make necessary adjustments.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coeosolutions.com/hs-fs/hubfs/Network%20and%20Connectivity%20Issues-%20Why%20They%20Happen%20%26%20How%20to%20Fix%20It.png?width=20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9137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-79917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Technical issues such as connectivity problems can disrupt consultations.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patients may lack the necessary technology or skills to engage with e-health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Regulatory hurdles and reimbursement policies can complicate service delivery.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499</Words>
  <Application>Microsoft Office PowerPoint</Application>
  <PresentationFormat>On-screen Show (16:9)</PresentationFormat>
  <Paragraphs>117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Berlin Sans FB</vt:lpstr>
      <vt:lpstr>Calibri</vt:lpstr>
      <vt:lpstr>Optima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 Adviser With Live Video Conference Implementation Brief Description:  E-Health Advisory Ref</dc:title>
  <dc:subject>E-Health Adviser With Live Video Conference Implementation Brief Description:  E-Health Advisory Ref</dc:subject>
  <dc:creator>SlideMake.com</dc:creator>
  <cp:lastModifiedBy>Microsoft account</cp:lastModifiedBy>
  <cp:revision>10</cp:revision>
  <dcterms:created xsi:type="dcterms:W3CDTF">2024-11-05T08:32:50Z</dcterms:created>
  <dcterms:modified xsi:type="dcterms:W3CDTF">2024-12-10T08:58:09Z</dcterms:modified>
</cp:coreProperties>
</file>