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authors.xml" ContentType="application/vnd.ms-powerpoint.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91" r:id="rId5"/>
    <p:sldId id="264" r:id="rId6"/>
    <p:sldId id="274" r:id="rId7"/>
    <p:sldId id="267" r:id="rId8"/>
    <p:sldId id="293" r:id="rId9"/>
    <p:sldId id="292" r:id="rId10"/>
    <p:sldId id="304" r:id="rId11"/>
    <p:sldId id="305" r:id="rId12"/>
    <p:sldId id="397" r:id="rId13"/>
    <p:sldId id="393" r:id="rId14"/>
    <p:sldId id="388" r:id="rId15"/>
    <p:sldId id="394" r:id="rId16"/>
    <p:sldId id="395" r:id="rId17"/>
    <p:sldId id="302" r:id="rId18"/>
    <p:sldId id="298" r:id="rId19"/>
    <p:sldId id="296" r:id="rId20"/>
    <p:sldId id="299" r:id="rId21"/>
    <p:sldId id="295" r:id="rId22"/>
    <p:sldId id="268" r:id="rId23"/>
    <p:sldId id="266" r:id="rId24"/>
    <p:sldId id="265" r:id="rId25"/>
    <p:sldId id="272" r:id="rId26"/>
    <p:sldId id="271" r:id="rId27"/>
    <p:sldId id="275" r:id="rId28"/>
    <p:sldId id="276" r:id="rId29"/>
    <p:sldId id="273" r:id="rId30"/>
    <p:sldId id="303" r:id="rId31"/>
    <p:sldId id="3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A96739-080F-C523-3FEB-5F302ECA1269}" name="Rojer Kavin Ram Salem Ramesh Babu" initials="RKRSRB" userId="S::rojerb@danlawinc.com::35ecee4c-b802-442c-b0e4-c3416c23bc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A4E"/>
    <a:srgbClr val="FFD966"/>
    <a:srgbClr val="2B328D"/>
    <a:srgbClr val="00B050"/>
    <a:srgbClr val="CCDFFC"/>
    <a:srgbClr val="41A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88"/>
    <p:restoredTop sz="94661"/>
  </p:normalViewPr>
  <p:slideViewPr>
    <p:cSldViewPr snapToGrid="0" snapToObjects="1">
      <p:cViewPr varScale="1">
        <p:scale>
          <a:sx n="64" d="100"/>
          <a:sy n="64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8/10/relationships/authors" Target="author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E3D396-0B73-6B48-8CAB-CF79749A74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297" y="339429"/>
            <a:ext cx="3776392" cy="106335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9AC18C-027C-1F4E-B55C-74AD8872F1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61" y="1919319"/>
            <a:ext cx="6054725" cy="815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2B32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0D15-8BE1-C540-B9C4-2C29230C4E64}"/>
              </a:ext>
            </a:extLst>
          </p:cNvPr>
          <p:cNvSpPr/>
          <p:nvPr userDrawn="1"/>
        </p:nvSpPr>
        <p:spPr>
          <a:xfrm>
            <a:off x="200722" y="133815"/>
            <a:ext cx="257639" cy="90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EE00-976E-CC47-A770-E619665326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10"/>
          <a:stretch/>
        </p:blipFill>
        <p:spPr>
          <a:xfrm>
            <a:off x="0" y="2903972"/>
            <a:ext cx="12192000" cy="3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4093" y="1216827"/>
            <a:ext cx="11528502" cy="503569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53720"/>
            <a:ext cx="11423495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2107579"/>
            <a:ext cx="11528502" cy="3757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7BC5FC-3863-644A-8F76-4250BD69C9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4093" y="1646662"/>
            <a:ext cx="11528502" cy="4609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5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748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2E4E4-46CA-2A44-9ED6-F399340D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588" y="1033348"/>
            <a:ext cx="6126007" cy="530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85B55C-302C-AD48-805D-4B652130F07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16588" y="504845"/>
            <a:ext cx="6126007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5993" y="0"/>
            <a:ext cx="6126007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531EB-B4EF-BC4F-9282-22A7D94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9" y="1684512"/>
            <a:ext cx="5491738" cy="4688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104D5F-12E2-6348-BC9E-5FE092DE45F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57899" y="1156009"/>
            <a:ext cx="5491738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4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087FD-94CD-4840-BD49-BDAA5A0CA9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99089-21B7-C042-A894-139220635EB2}"/>
              </a:ext>
            </a:extLst>
          </p:cNvPr>
          <p:cNvSpPr/>
          <p:nvPr userDrawn="1"/>
        </p:nvSpPr>
        <p:spPr>
          <a:xfrm>
            <a:off x="397727" y="0"/>
            <a:ext cx="3114907" cy="43601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41CD-8CDB-8C4A-BC53-79BD197BC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0054" y="6511719"/>
            <a:ext cx="1102407" cy="25484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90D78D-4B57-1543-B0F3-E474CF1540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431" y="1122122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EB478B6-4672-324E-BA14-C44F50B42D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431" y="1516565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1ADDE"/>
                </a:solidFill>
              </a:defRPr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4295621-C3AF-A643-8333-D912D9873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3431" y="2115882"/>
            <a:ext cx="2775088" cy="6719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Phone Number &amp;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1A87-F902-844A-AE92-0B73FC4C10DB}"/>
              </a:ext>
            </a:extLst>
          </p:cNvPr>
          <p:cNvSpPr txBox="1"/>
          <p:nvPr userDrawn="1"/>
        </p:nvSpPr>
        <p:spPr>
          <a:xfrm>
            <a:off x="613431" y="511854"/>
            <a:ext cx="277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96CA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92AA-3E00-6640-84C9-F0ED75B05D3F}"/>
              </a:ext>
            </a:extLst>
          </p:cNvPr>
          <p:cNvSpPr txBox="1"/>
          <p:nvPr userDrawn="1"/>
        </p:nvSpPr>
        <p:spPr>
          <a:xfrm>
            <a:off x="613431" y="2992680"/>
            <a:ext cx="2775088" cy="91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rgbClr val="41AD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Headquarters</a:t>
            </a:r>
          </a:p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41131 </a:t>
            </a:r>
            <a:r>
              <a:rPr lang="en-US" sz="1600" b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Vincenti</a:t>
            </a: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Ct.</a:t>
            </a:r>
          </a:p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Novi, MI 48375</a:t>
            </a:r>
          </a:p>
        </p:txBody>
      </p:sp>
    </p:spTree>
    <p:extLst>
      <p:ext uri="{BB962C8B-B14F-4D97-AF65-F5344CB8AC3E}">
        <p14:creationId xmlns:p14="http://schemas.microsoft.com/office/powerpoint/2010/main" val="3443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5A0414-6C5D-3E44-B1CF-70AC210E59A1}"/>
              </a:ext>
            </a:extLst>
          </p:cNvPr>
          <p:cNvSpPr/>
          <p:nvPr userDrawn="1"/>
        </p:nvSpPr>
        <p:spPr>
          <a:xfrm>
            <a:off x="275303" y="255714"/>
            <a:ext cx="91992" cy="599723"/>
          </a:xfrm>
          <a:prstGeom prst="rect">
            <a:avLst/>
          </a:prstGeom>
          <a:solidFill>
            <a:srgbClr val="2B3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4751B-82E1-A54A-A206-76C76587318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934700" y="6510367"/>
            <a:ext cx="1090286" cy="253456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9FABE2B-4EDF-004A-B04E-CAC633A13B21}"/>
              </a:ext>
            </a:extLst>
          </p:cNvPr>
          <p:cNvSpPr txBox="1">
            <a:spLocks/>
          </p:cNvSpPr>
          <p:nvPr userDrawn="1"/>
        </p:nvSpPr>
        <p:spPr>
          <a:xfrm>
            <a:off x="105032" y="6669646"/>
            <a:ext cx="2881393" cy="188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© Danlaw Inc. </a:t>
            </a:r>
            <a:r>
              <a:rPr lang="en-US" sz="7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Proprietary and Confidential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defRPr/>
            </a:pP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4" r:id="rId4"/>
    <p:sldLayoutId id="2147483655" r:id="rId5"/>
    <p:sldLayoutId id="2147483657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2B32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ixabay.com/en/truck-auto-automobile-vehicle-1961891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pixabay.com/en/truck-auto-automobile-vehicle-196189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pixabay.com/en/truck-auto-automobile-vehicle-196189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pixabay.com/en/radiation-ionizing-wifi-wlan-29728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hyperlink" Target="https://pixabay.com/en/truck-auto-automobile-vehicle-1961891/" TargetMode="External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5C4D-CB9B-834D-8805-27EB7D4EFB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7397" y="1882018"/>
            <a:ext cx="9144000" cy="1001859"/>
          </a:xfrm>
          <a:prstGeom prst="rect">
            <a:avLst/>
          </a:prstGeom>
        </p:spPr>
        <p:txBody>
          <a:bodyPr/>
          <a:lstStyle/>
          <a:p>
            <a:r>
              <a:rPr lang="en-US" sz="3200" b="0" dirty="0"/>
              <a:t>Vehicle to Infrastructure Platform Concept  </a:t>
            </a:r>
            <a:br>
              <a:rPr lang="en-US" sz="3200" b="0" dirty="0"/>
            </a:br>
            <a:r>
              <a:rPr lang="en-US" sz="3200" b="0" dirty="0"/>
              <a:t>29 Sep 2022 </a:t>
            </a:r>
          </a:p>
        </p:txBody>
      </p:sp>
    </p:spTree>
    <p:extLst>
      <p:ext uri="{BB962C8B-B14F-4D97-AF65-F5344CB8AC3E}">
        <p14:creationId xmlns:p14="http://schemas.microsoft.com/office/powerpoint/2010/main" val="70459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A2E48-861D-95BE-9A76-2D47B0F5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Vehicle position upload to Platform:</a:t>
            </a:r>
          </a:p>
          <a:p>
            <a:pPr marL="1028700" lvl="1" indent="-342900"/>
            <a:r>
              <a:rPr lang="en-US" sz="2000" dirty="0"/>
              <a:t>less than 50 kph [every 5s]</a:t>
            </a:r>
          </a:p>
          <a:p>
            <a:pPr marL="1028700" lvl="1" indent="-342900"/>
            <a:r>
              <a:rPr lang="en-US" sz="2000" dirty="0"/>
              <a:t>greater than 50 kph [every 1s]</a:t>
            </a:r>
          </a:p>
          <a:p>
            <a:r>
              <a:rPr lang="en-US" sz="2400" dirty="0"/>
              <a:t>Geofencing RSCs based on distance threshold:</a:t>
            </a:r>
          </a:p>
          <a:p>
            <a:pPr marL="1028700" lvl="1" indent="-342900"/>
            <a:r>
              <a:rPr lang="en-US" sz="2000" dirty="0"/>
              <a:t>Vehicle speed less than 50 kph [300 m radius]</a:t>
            </a:r>
          </a:p>
          <a:p>
            <a:pPr marL="1028700" lvl="1" indent="-342900"/>
            <a:r>
              <a:rPr lang="en-US" sz="2000" dirty="0"/>
              <a:t>Vehicle speed greater than 50 kph [1000 m radius]</a:t>
            </a:r>
          </a:p>
          <a:p>
            <a:r>
              <a:rPr lang="en-US" sz="2400" dirty="0"/>
              <a:t>MAP and TIM messages Frequency </a:t>
            </a:r>
          </a:p>
          <a:p>
            <a:pPr marL="1028700" lvl="1" indent="-342900"/>
            <a:r>
              <a:rPr lang="en-US" sz="2000" dirty="0"/>
              <a:t>Send only once (or) When payload changes</a:t>
            </a:r>
          </a:p>
          <a:p>
            <a:r>
              <a:rPr lang="en-US" sz="2400" dirty="0"/>
              <a:t>SPaT</a:t>
            </a:r>
          </a:p>
          <a:p>
            <a:pPr marL="1028700" lvl="1" indent="-342900"/>
            <a:r>
              <a:rPr lang="en-US" sz="2000" dirty="0"/>
              <a:t>Send new payload only when Any PHASE has a state (or) timing change</a:t>
            </a:r>
          </a:p>
          <a:p>
            <a:endParaRPr lang="en-US" sz="2400" dirty="0"/>
          </a:p>
          <a:p>
            <a:r>
              <a:rPr lang="en-US" sz="2400" dirty="0"/>
              <a:t>Note:  Intention is to keep data content low for cellular cost efficiency.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AB451-EA61-0EC7-1713-85500E0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V2X Platform Data Parameters</a:t>
            </a:r>
          </a:p>
        </p:txBody>
      </p:sp>
    </p:spTree>
    <p:extLst>
      <p:ext uri="{BB962C8B-B14F-4D97-AF65-F5344CB8AC3E}">
        <p14:creationId xmlns:p14="http://schemas.microsoft.com/office/powerpoint/2010/main" val="6772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Light weight compared to HTTPS /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Ideal for applications where the same payload is delivered to multiple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Supports TLS 1.2 which can help with: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Client Authentication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Encrypted Data exchange.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Existing real-world deployment (GNSS Correction services)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GPS Correction data as of today is delivered to highly accurate GNSS receivers through the cloud.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The Correction data might vary based on location of the GNSS receiver but all receivers in that locality will all receive the same data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MQTT is used for this application which is very similar to V2X_Platform concept.</a:t>
            </a:r>
          </a:p>
          <a:p>
            <a:pPr marL="971550" lvl="1" indent="-28575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MQTT for Communication Protocol?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This presentation covers MQTT requirements of the V2X_Platform Concept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Topics Tree to be used by MQTT Client(s)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MQTT Payload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MQTT Configuration options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Implementation Guide for V2X_Platform Concept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1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E136-004B-41DB-A398-23215718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Topics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230E-206C-4D13-A3F5-E1EDC3DB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32" y="993282"/>
            <a:ext cx="10515600" cy="5425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{Payload Directionality}</a:t>
            </a:r>
            <a:r>
              <a:rPr lang="en-US" b="1" dirty="0">
                <a:solidFill>
                  <a:srgbClr val="FF0000"/>
                </a:solidFill>
              </a:rPr>
              <a:t> /</a:t>
            </a:r>
            <a:r>
              <a:rPr lang="en-US" dirty="0">
                <a:solidFill>
                  <a:schemeClr val="accent6"/>
                </a:solidFill>
              </a:rPr>
              <a:t>{ID}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chemeClr val="accent6"/>
                </a:solidFill>
              </a:rPr>
              <a:t>{Message Category}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level topic : </a:t>
            </a:r>
            <a:r>
              <a:rPr lang="en-US" sz="2400" b="1" dirty="0"/>
              <a:t>Payload Directionality</a:t>
            </a:r>
          </a:p>
          <a:p>
            <a:pPr lvl="1"/>
            <a:r>
              <a:rPr lang="en-US" sz="1600" b="1" dirty="0" err="1"/>
              <a:t>RoadSideClientToPlatform</a:t>
            </a:r>
            <a:r>
              <a:rPr lang="en-US" sz="1600" dirty="0"/>
              <a:t> – Used when SGW / RSU is publishing data to the Platform </a:t>
            </a:r>
          </a:p>
          <a:p>
            <a:pPr lvl="1"/>
            <a:r>
              <a:rPr lang="en-US" sz="1600" b="1" dirty="0" err="1"/>
              <a:t>PlatformToUserClient</a:t>
            </a:r>
            <a:r>
              <a:rPr lang="en-US" sz="1600" b="1" dirty="0"/>
              <a:t> </a:t>
            </a:r>
            <a:r>
              <a:rPr lang="en-US" sz="1600" dirty="0"/>
              <a:t>– Used when UserClient subscribes to Data from the Platform</a:t>
            </a:r>
          </a:p>
          <a:p>
            <a:pPr lvl="1"/>
            <a:r>
              <a:rPr lang="en-US" sz="1600" b="1" dirty="0" err="1"/>
              <a:t>UserClientToPlatform</a:t>
            </a:r>
            <a:r>
              <a:rPr lang="en-US" sz="1600" dirty="0"/>
              <a:t> – Used when UserClient publishes Data to the Platform</a:t>
            </a:r>
          </a:p>
          <a:p>
            <a:pPr lvl="1"/>
            <a:endParaRPr lang="en-US" sz="1600" dirty="0"/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 level topic : </a:t>
            </a:r>
            <a:r>
              <a:rPr lang="en-US" sz="2400" b="1" dirty="0"/>
              <a:t>ID</a:t>
            </a:r>
          </a:p>
          <a:p>
            <a:pPr lvl="1"/>
            <a:r>
              <a:rPr lang="en-US" sz="1600" b="1" dirty="0" err="1"/>
              <a:t>RSC_id</a:t>
            </a:r>
            <a:r>
              <a:rPr lang="en-US" sz="1600" dirty="0"/>
              <a:t> – Unique Identifier for each </a:t>
            </a:r>
            <a:r>
              <a:rPr lang="en-US" sz="1600" dirty="0" err="1"/>
              <a:t>RoadSide</a:t>
            </a:r>
            <a:r>
              <a:rPr lang="en-US" sz="1600" dirty="0"/>
              <a:t> Client (SGW, RSU, Road Construction Worker, etc. )</a:t>
            </a:r>
          </a:p>
          <a:p>
            <a:pPr lvl="1"/>
            <a:r>
              <a:rPr lang="en-US" sz="1600" b="1" dirty="0" err="1"/>
              <a:t>UC_id</a:t>
            </a:r>
            <a:r>
              <a:rPr lang="en-US" sz="1600" b="1" dirty="0"/>
              <a:t> </a:t>
            </a:r>
            <a:r>
              <a:rPr lang="en-US" sz="1600" dirty="0"/>
              <a:t>– Unique Identifier for each User Client</a:t>
            </a:r>
          </a:p>
          <a:p>
            <a:pPr lvl="1"/>
            <a:endParaRPr lang="en-US" sz="1000" dirty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level topic : </a:t>
            </a:r>
            <a:r>
              <a:rPr lang="en-US" sz="2400" b="1" dirty="0"/>
              <a:t>Message Category</a:t>
            </a:r>
          </a:p>
          <a:p>
            <a:pPr lvl="1"/>
            <a:r>
              <a:rPr lang="en-US" sz="1500" b="1" dirty="0"/>
              <a:t>MAP</a:t>
            </a:r>
            <a:r>
              <a:rPr lang="en-US" sz="1500" dirty="0"/>
              <a:t> – Used when RSC wants to publish MAP Data to Platform</a:t>
            </a:r>
          </a:p>
          <a:p>
            <a:pPr lvl="1"/>
            <a:r>
              <a:rPr lang="en-US" sz="1500" b="1" dirty="0"/>
              <a:t>SPaT</a:t>
            </a:r>
            <a:r>
              <a:rPr lang="en-US" sz="1500" dirty="0"/>
              <a:t> – Used when RSC wants to publish SPaT Data to Platform</a:t>
            </a:r>
          </a:p>
          <a:p>
            <a:pPr lvl="1"/>
            <a:r>
              <a:rPr lang="en-US" sz="1500" b="1" dirty="0"/>
              <a:t>TIM</a:t>
            </a:r>
            <a:r>
              <a:rPr lang="en-US" sz="1500" dirty="0"/>
              <a:t> – Used when RSC wants to publish TIM Data to Platform</a:t>
            </a:r>
          </a:p>
          <a:p>
            <a:pPr lvl="1"/>
            <a:r>
              <a:rPr lang="en-US" sz="1500" b="1" dirty="0" err="1"/>
              <a:t>SubscribedPayload</a:t>
            </a:r>
            <a:r>
              <a:rPr lang="en-US" sz="1500" dirty="0"/>
              <a:t> – Used when UC subscribes to data.</a:t>
            </a:r>
          </a:p>
          <a:p>
            <a:pPr lvl="1"/>
            <a:r>
              <a:rPr lang="en-US" sz="1500" b="1" dirty="0" err="1"/>
              <a:t>UserClientUpload</a:t>
            </a:r>
            <a:r>
              <a:rPr lang="en-US" sz="1500" dirty="0"/>
              <a:t> – Used when UC subscribes to data.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indent="-228600"/>
            <a:r>
              <a:rPr lang="en-US" sz="1900" b="1" dirty="0">
                <a:solidFill>
                  <a:schemeClr val="accent1"/>
                </a:solidFill>
              </a:rPr>
              <a:t>3</a:t>
            </a:r>
            <a:r>
              <a:rPr lang="en-US" sz="1900" b="1" baseline="30000" dirty="0">
                <a:solidFill>
                  <a:schemeClr val="accent1"/>
                </a:solidFill>
              </a:rPr>
              <a:t>rd</a:t>
            </a:r>
            <a:r>
              <a:rPr lang="en-US" sz="1900" b="1" dirty="0">
                <a:solidFill>
                  <a:schemeClr val="accent1"/>
                </a:solidFill>
              </a:rPr>
              <a:t> Level Topic could be expanded in the future to accommodate for more messages like: PSM, RTCM, etc. </a:t>
            </a:r>
          </a:p>
        </p:txBody>
      </p:sp>
    </p:spTree>
    <p:extLst>
      <p:ext uri="{BB962C8B-B14F-4D97-AF65-F5344CB8AC3E}">
        <p14:creationId xmlns:p14="http://schemas.microsoft.com/office/powerpoint/2010/main" val="154346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2F5-A0E3-4B2B-A2DB-22A63917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7" y="334870"/>
            <a:ext cx="10515600" cy="501665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RoadSideClient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-&gt;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248-E281-4881-AF5B-A162D00D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77"/>
            <a:ext cx="10515600" cy="438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97FBA-A76F-45EC-913C-FDEEC3C2DC97}"/>
              </a:ext>
            </a:extLst>
          </p:cNvPr>
          <p:cNvSpPr/>
          <p:nvPr/>
        </p:nvSpPr>
        <p:spPr>
          <a:xfrm>
            <a:off x="5036120" y="127983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05FE0-F2B8-40AC-B778-BF40ED95A4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807722" y="1750792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245D1D-104F-BE14-1DAE-E283ACBF712B}"/>
              </a:ext>
            </a:extLst>
          </p:cNvPr>
          <p:cNvSpPr/>
          <p:nvPr/>
        </p:nvSpPr>
        <p:spPr>
          <a:xfrm>
            <a:off x="145608" y="1517093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AF3C9-DC4E-4C5A-411C-6172B72545AB}"/>
              </a:ext>
            </a:extLst>
          </p:cNvPr>
          <p:cNvSpPr/>
          <p:nvPr/>
        </p:nvSpPr>
        <p:spPr>
          <a:xfrm>
            <a:off x="10379491" y="1290971"/>
            <a:ext cx="1662114" cy="716091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RoadSide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#1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542FB-9FB1-D4E7-4691-508085DDAA66}"/>
              </a:ext>
            </a:extLst>
          </p:cNvPr>
          <p:cNvCxnSpPr>
            <a:cxnSpLocks/>
          </p:cNvCxnSpPr>
          <p:nvPr/>
        </p:nvCxnSpPr>
        <p:spPr>
          <a:xfrm>
            <a:off x="6029665" y="1528105"/>
            <a:ext cx="4349826" cy="48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450AF4-2F94-7F15-84F4-A9A939585306}"/>
              </a:ext>
            </a:extLst>
          </p:cNvPr>
          <p:cNvSpPr txBox="1"/>
          <p:nvPr/>
        </p:nvSpPr>
        <p:spPr>
          <a:xfrm>
            <a:off x="6029665" y="92120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D4898-E44E-9D6D-B3E3-9757D41EFB57}"/>
              </a:ext>
            </a:extLst>
          </p:cNvPr>
          <p:cNvGrpSpPr/>
          <p:nvPr/>
        </p:nvGrpSpPr>
        <p:grpSpPr>
          <a:xfrm>
            <a:off x="6231425" y="1095931"/>
            <a:ext cx="452341" cy="484465"/>
            <a:chOff x="6173990" y="2770327"/>
            <a:chExt cx="452341" cy="484465"/>
          </a:xfrm>
        </p:grpSpPr>
        <p:pic>
          <p:nvPicPr>
            <p:cNvPr id="34" name="Graphic 33" descr="Cloud">
              <a:extLst>
                <a:ext uri="{FF2B5EF4-FFF2-40B4-BE49-F238E27FC236}">
                  <a16:creationId xmlns:a16="http://schemas.microsoft.com/office/drawing/2014/main" id="{67613E01-34E8-6ABF-5AB8-F3E97AC7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35" name="Content Placeholder 26" descr="Arrow: Straight">
              <a:extLst>
                <a:ext uri="{FF2B5EF4-FFF2-40B4-BE49-F238E27FC236}">
                  <a16:creationId xmlns:a16="http://schemas.microsoft.com/office/drawing/2014/main" id="{5306DA89-D955-4A88-3756-0A1A6903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C50D10-E6C7-49B4-7527-62E20D621D27}"/>
              </a:ext>
            </a:extLst>
          </p:cNvPr>
          <p:cNvSpPr txBox="1"/>
          <p:nvPr/>
        </p:nvSpPr>
        <p:spPr>
          <a:xfrm>
            <a:off x="6304218" y="1526109"/>
            <a:ext cx="4320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/MAP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C9417-8DE7-BD28-D1B7-E01FFAF6110C}"/>
              </a:ext>
            </a:extLst>
          </p:cNvPr>
          <p:cNvSpPr txBox="1"/>
          <p:nvPr/>
        </p:nvSpPr>
        <p:spPr>
          <a:xfrm>
            <a:off x="2265244" y="179543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/*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94D3A4-B0A8-BB70-977A-A472E44D81B1}"/>
              </a:ext>
            </a:extLst>
          </p:cNvPr>
          <p:cNvGrpSpPr/>
          <p:nvPr/>
        </p:nvGrpSpPr>
        <p:grpSpPr>
          <a:xfrm>
            <a:off x="4504634" y="1290971"/>
            <a:ext cx="452341" cy="484465"/>
            <a:chOff x="6163916" y="2058011"/>
            <a:chExt cx="452341" cy="484465"/>
          </a:xfrm>
        </p:grpSpPr>
        <p:pic>
          <p:nvPicPr>
            <p:cNvPr id="43" name="Graphic 42" descr="Cloud">
              <a:extLst>
                <a:ext uri="{FF2B5EF4-FFF2-40B4-BE49-F238E27FC236}">
                  <a16:creationId xmlns:a16="http://schemas.microsoft.com/office/drawing/2014/main" id="{3B2D3A64-CC29-291E-77F1-70B19F42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44" name="Graphic 43" descr="Add">
              <a:extLst>
                <a:ext uri="{FF2B5EF4-FFF2-40B4-BE49-F238E27FC236}">
                  <a16:creationId xmlns:a16="http://schemas.microsoft.com/office/drawing/2014/main" id="{4E252065-6D6B-3F50-CB41-A768260F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B3D0E93-AF42-2377-CE7B-9FFE06FF4FE7}"/>
              </a:ext>
            </a:extLst>
          </p:cNvPr>
          <p:cNvSpPr txBox="1"/>
          <p:nvPr/>
        </p:nvSpPr>
        <p:spPr>
          <a:xfrm>
            <a:off x="4168791" y="1089383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C2934-38BE-DCA3-5A11-C42AEA974379}"/>
              </a:ext>
            </a:extLst>
          </p:cNvPr>
          <p:cNvSpPr txBox="1"/>
          <p:nvPr/>
        </p:nvSpPr>
        <p:spPr>
          <a:xfrm>
            <a:off x="5489475" y="452035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08397D-C8C9-9F9A-FD94-2F763291F45E}"/>
              </a:ext>
            </a:extLst>
          </p:cNvPr>
          <p:cNvGrpSpPr/>
          <p:nvPr/>
        </p:nvGrpSpPr>
        <p:grpSpPr>
          <a:xfrm>
            <a:off x="5707130" y="4185294"/>
            <a:ext cx="452341" cy="484465"/>
            <a:chOff x="6173990" y="2770327"/>
            <a:chExt cx="452341" cy="484465"/>
          </a:xfrm>
        </p:grpSpPr>
        <p:pic>
          <p:nvPicPr>
            <p:cNvPr id="51" name="Graphic 50" descr="Cloud">
              <a:extLst>
                <a:ext uri="{FF2B5EF4-FFF2-40B4-BE49-F238E27FC236}">
                  <a16:creationId xmlns:a16="http://schemas.microsoft.com/office/drawing/2014/main" id="{1B4D1BD5-8136-E56D-1AB2-3A4B0089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52" name="Content Placeholder 26" descr="Arrow: Straight">
              <a:extLst>
                <a:ext uri="{FF2B5EF4-FFF2-40B4-BE49-F238E27FC236}">
                  <a16:creationId xmlns:a16="http://schemas.microsoft.com/office/drawing/2014/main" id="{1D741C72-2588-2A44-591E-B78D9467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B5759C-756D-387F-637D-53B0EC30A708}"/>
              </a:ext>
            </a:extLst>
          </p:cNvPr>
          <p:cNvSpPr txBox="1"/>
          <p:nvPr/>
        </p:nvSpPr>
        <p:spPr>
          <a:xfrm>
            <a:off x="7302569" y="4822253"/>
            <a:ext cx="3946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/MAP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91CE09-BD9E-A775-4B2F-E4BB07178D21}"/>
              </a:ext>
            </a:extLst>
          </p:cNvPr>
          <p:cNvCxnSpPr>
            <a:cxnSpLocks/>
          </p:cNvCxnSpPr>
          <p:nvPr/>
        </p:nvCxnSpPr>
        <p:spPr>
          <a:xfrm flipV="1">
            <a:off x="6029665" y="1834662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4B28B6-8154-E069-8771-53FD1AAA58BF}"/>
              </a:ext>
            </a:extLst>
          </p:cNvPr>
          <p:cNvSpPr txBox="1"/>
          <p:nvPr/>
        </p:nvSpPr>
        <p:spPr>
          <a:xfrm>
            <a:off x="6304218" y="1836101"/>
            <a:ext cx="4320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/SPaT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D91DC28-DDED-B5DE-8378-3E14F95DAA29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6617675" y="1069878"/>
            <a:ext cx="2637460" cy="4886170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F78CF8-E5D8-EED5-0FE7-16BD98DC8927}"/>
              </a:ext>
            </a:extLst>
          </p:cNvPr>
          <p:cNvSpPr/>
          <p:nvPr/>
        </p:nvSpPr>
        <p:spPr>
          <a:xfrm>
            <a:off x="10379491" y="4649684"/>
            <a:ext cx="1662114" cy="716091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RoadSide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#2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B3371F3-ED61-1DE9-4F3A-F394D1011B8A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6177402" y="1052950"/>
            <a:ext cx="3194717" cy="5209459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828A9F-8E3F-F2D2-F179-BB0DD2B57133}"/>
              </a:ext>
            </a:extLst>
          </p:cNvPr>
          <p:cNvSpPr txBox="1"/>
          <p:nvPr/>
        </p:nvSpPr>
        <p:spPr>
          <a:xfrm>
            <a:off x="7302570" y="5231409"/>
            <a:ext cx="4033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/SPaT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31AC298-2766-B9DE-930E-AC3ADAC6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53470"/>
              </p:ext>
            </p:extLst>
          </p:nvPr>
        </p:nvGraphicFramePr>
        <p:xfrm>
          <a:off x="290604" y="3882911"/>
          <a:ext cx="475812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12">
                  <a:extLst>
                    <a:ext uri="{9D8B030D-6E8A-4147-A177-3AD203B41FA5}">
                      <a16:colId xmlns:a16="http://schemas.microsoft.com/office/drawing/2014/main" val="4272914127"/>
                    </a:ext>
                  </a:extLst>
                </a:gridCol>
                <a:gridCol w="3320514">
                  <a:extLst>
                    <a:ext uri="{9D8B030D-6E8A-4147-A177-3AD203B41FA5}">
                      <a16:colId xmlns:a16="http://schemas.microsoft.com/office/drawing/2014/main" val="10816449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RoadSideClient</a:t>
                      </a:r>
                      <a:r>
                        <a:rPr lang="en-US" sz="1600" dirty="0"/>
                        <a:t> -&gt; Platform [PUBLISH]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368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topicName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RoadSideClientToPlatform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RSC_id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>
                          <a:highlight>
                            <a:srgbClr val="96CA4E"/>
                          </a:highlight>
                        </a:rPr>
                        <a:t>MAP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2337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7582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retaingFlag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5159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payload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ASN.1 Encoded UPER Payload of MAP (or) SPaT (or) TIM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5504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dupFlag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81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6C5191E2-2105-5047-2F2D-F340430A6AC4}"/>
              </a:ext>
            </a:extLst>
          </p:cNvPr>
          <p:cNvSpPr txBox="1"/>
          <p:nvPr/>
        </p:nvSpPr>
        <p:spPr>
          <a:xfrm>
            <a:off x="290604" y="6039966"/>
            <a:ext cx="43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FFFF00"/>
                </a:highlight>
              </a:rPr>
              <a:t>xyz</a:t>
            </a:r>
            <a:r>
              <a:rPr lang="en-US" sz="1400" dirty="0"/>
              <a:t> – To be finalized</a:t>
            </a:r>
          </a:p>
          <a:p>
            <a:r>
              <a:rPr lang="en-US" sz="1400" dirty="0" err="1">
                <a:highlight>
                  <a:srgbClr val="96CA4E"/>
                </a:highlight>
              </a:rPr>
              <a:t>xyz</a:t>
            </a:r>
            <a:r>
              <a:rPr lang="en-US" sz="1400" dirty="0"/>
              <a:t> – Could be MAP, SPaT (or) TIM</a:t>
            </a:r>
          </a:p>
        </p:txBody>
      </p:sp>
    </p:spTree>
    <p:extLst>
      <p:ext uri="{BB962C8B-B14F-4D97-AF65-F5344CB8AC3E}">
        <p14:creationId xmlns:p14="http://schemas.microsoft.com/office/powerpoint/2010/main" val="36330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2F5-A0E3-4B2B-A2DB-22A63917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7" y="334870"/>
            <a:ext cx="10515600" cy="50166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UserClient -&gt;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248-E281-4881-AF5B-A162D00D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77"/>
            <a:ext cx="10515600" cy="438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97FBA-A76F-45EC-913C-FDEEC3C2DC97}"/>
              </a:ext>
            </a:extLst>
          </p:cNvPr>
          <p:cNvSpPr/>
          <p:nvPr/>
        </p:nvSpPr>
        <p:spPr>
          <a:xfrm>
            <a:off x="5036120" y="127983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05FE0-F2B8-40AC-B778-BF40ED95A4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807722" y="1750792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245D1D-104F-BE14-1DAE-E283ACBF712B}"/>
              </a:ext>
            </a:extLst>
          </p:cNvPr>
          <p:cNvSpPr/>
          <p:nvPr/>
        </p:nvSpPr>
        <p:spPr>
          <a:xfrm>
            <a:off x="145608" y="1517093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AF3C9-DC4E-4C5A-411C-6172B72545AB}"/>
              </a:ext>
            </a:extLst>
          </p:cNvPr>
          <p:cNvSpPr/>
          <p:nvPr/>
        </p:nvSpPr>
        <p:spPr>
          <a:xfrm>
            <a:off x="10403642" y="1153594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542FB-9FB1-D4E7-4691-508085DDAA6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53816" y="1387293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450AF4-2F94-7F15-84F4-A9A939585306}"/>
              </a:ext>
            </a:extLst>
          </p:cNvPr>
          <p:cNvSpPr txBox="1"/>
          <p:nvPr/>
        </p:nvSpPr>
        <p:spPr>
          <a:xfrm>
            <a:off x="6053816" y="783825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D4898-E44E-9D6D-B3E3-9757D41EFB57}"/>
              </a:ext>
            </a:extLst>
          </p:cNvPr>
          <p:cNvGrpSpPr/>
          <p:nvPr/>
        </p:nvGrpSpPr>
        <p:grpSpPr>
          <a:xfrm>
            <a:off x="6255576" y="958554"/>
            <a:ext cx="452341" cy="484465"/>
            <a:chOff x="6173990" y="2770327"/>
            <a:chExt cx="452341" cy="484465"/>
          </a:xfrm>
        </p:grpSpPr>
        <p:pic>
          <p:nvPicPr>
            <p:cNvPr id="34" name="Graphic 33" descr="Cloud">
              <a:extLst>
                <a:ext uri="{FF2B5EF4-FFF2-40B4-BE49-F238E27FC236}">
                  <a16:creationId xmlns:a16="http://schemas.microsoft.com/office/drawing/2014/main" id="{67613E01-34E8-6ABF-5AB8-F3E97AC7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35" name="Content Placeholder 26" descr="Arrow: Straight">
              <a:extLst>
                <a:ext uri="{FF2B5EF4-FFF2-40B4-BE49-F238E27FC236}">
                  <a16:creationId xmlns:a16="http://schemas.microsoft.com/office/drawing/2014/main" id="{5306DA89-D955-4A88-3756-0A1A6903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C50D10-E6C7-49B4-7527-62E20D621D27}"/>
              </a:ext>
            </a:extLst>
          </p:cNvPr>
          <p:cNvSpPr txBox="1"/>
          <p:nvPr/>
        </p:nvSpPr>
        <p:spPr>
          <a:xfrm>
            <a:off x="6900761" y="138873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UserClientUpload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C9417-8DE7-BD28-D1B7-E01FFAF6110C}"/>
              </a:ext>
            </a:extLst>
          </p:cNvPr>
          <p:cNvSpPr txBox="1"/>
          <p:nvPr/>
        </p:nvSpPr>
        <p:spPr>
          <a:xfrm>
            <a:off x="2265244" y="179543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UserClientToPlatform</a:t>
            </a:r>
            <a:r>
              <a:rPr lang="en-US" sz="1100" b="1" dirty="0">
                <a:solidFill>
                  <a:srgbClr val="00B050"/>
                </a:solidFill>
              </a:rPr>
              <a:t>/*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94D3A4-B0A8-BB70-977A-A472E44D81B1}"/>
              </a:ext>
            </a:extLst>
          </p:cNvPr>
          <p:cNvGrpSpPr/>
          <p:nvPr/>
        </p:nvGrpSpPr>
        <p:grpSpPr>
          <a:xfrm>
            <a:off x="4504634" y="1290971"/>
            <a:ext cx="452341" cy="484465"/>
            <a:chOff x="6163916" y="2058011"/>
            <a:chExt cx="452341" cy="484465"/>
          </a:xfrm>
        </p:grpSpPr>
        <p:pic>
          <p:nvPicPr>
            <p:cNvPr id="43" name="Graphic 42" descr="Cloud">
              <a:extLst>
                <a:ext uri="{FF2B5EF4-FFF2-40B4-BE49-F238E27FC236}">
                  <a16:creationId xmlns:a16="http://schemas.microsoft.com/office/drawing/2014/main" id="{3B2D3A64-CC29-291E-77F1-70B19F42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44" name="Graphic 43" descr="Add">
              <a:extLst>
                <a:ext uri="{FF2B5EF4-FFF2-40B4-BE49-F238E27FC236}">
                  <a16:creationId xmlns:a16="http://schemas.microsoft.com/office/drawing/2014/main" id="{4E252065-6D6B-3F50-CB41-A768260F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B3D0E93-AF42-2377-CE7B-9FFE06FF4FE7}"/>
              </a:ext>
            </a:extLst>
          </p:cNvPr>
          <p:cNvSpPr txBox="1"/>
          <p:nvPr/>
        </p:nvSpPr>
        <p:spPr>
          <a:xfrm>
            <a:off x="4168791" y="1089383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2C575-90DB-19EA-ADC9-D7669EBE650A}"/>
              </a:ext>
            </a:extLst>
          </p:cNvPr>
          <p:cNvSpPr/>
          <p:nvPr/>
        </p:nvSpPr>
        <p:spPr>
          <a:xfrm>
            <a:off x="10403642" y="1811141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9944B5-3E09-F0FE-4B1D-76FB58BB24A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053816" y="2044840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DC2934-38BE-DCA3-5A11-C42AEA974379}"/>
              </a:ext>
            </a:extLst>
          </p:cNvPr>
          <p:cNvSpPr txBox="1"/>
          <p:nvPr/>
        </p:nvSpPr>
        <p:spPr>
          <a:xfrm>
            <a:off x="6110713" y="234447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08397D-C8C9-9F9A-FD94-2F763291F45E}"/>
              </a:ext>
            </a:extLst>
          </p:cNvPr>
          <p:cNvGrpSpPr/>
          <p:nvPr/>
        </p:nvGrpSpPr>
        <p:grpSpPr>
          <a:xfrm>
            <a:off x="6328368" y="2009410"/>
            <a:ext cx="452341" cy="484465"/>
            <a:chOff x="6173990" y="2770327"/>
            <a:chExt cx="452341" cy="484465"/>
          </a:xfrm>
        </p:grpSpPr>
        <p:pic>
          <p:nvPicPr>
            <p:cNvPr id="51" name="Graphic 50" descr="Cloud">
              <a:extLst>
                <a:ext uri="{FF2B5EF4-FFF2-40B4-BE49-F238E27FC236}">
                  <a16:creationId xmlns:a16="http://schemas.microsoft.com/office/drawing/2014/main" id="{1B4D1BD5-8136-E56D-1AB2-3A4B0089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52" name="Content Placeholder 26" descr="Arrow: Straight">
              <a:extLst>
                <a:ext uri="{FF2B5EF4-FFF2-40B4-BE49-F238E27FC236}">
                  <a16:creationId xmlns:a16="http://schemas.microsoft.com/office/drawing/2014/main" id="{1D741C72-2588-2A44-591E-B78D9467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B5759C-756D-387F-637D-53B0EC30A708}"/>
              </a:ext>
            </a:extLst>
          </p:cNvPr>
          <p:cNvSpPr txBox="1"/>
          <p:nvPr/>
        </p:nvSpPr>
        <p:spPr>
          <a:xfrm>
            <a:off x="6944150" y="2048578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UserClientUpload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B28B976-E3EE-0F6B-03D2-BBECD7A29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39641"/>
              </p:ext>
            </p:extLst>
          </p:nvPr>
        </p:nvGraphicFramePr>
        <p:xfrm>
          <a:off x="540532" y="3851442"/>
          <a:ext cx="753479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564">
                  <a:extLst>
                    <a:ext uri="{9D8B030D-6E8A-4147-A177-3AD203B41FA5}">
                      <a16:colId xmlns:a16="http://schemas.microsoft.com/office/drawing/2014/main" val="4272914127"/>
                    </a:ext>
                  </a:extLst>
                </a:gridCol>
                <a:gridCol w="6164234">
                  <a:extLst>
                    <a:ext uri="{9D8B030D-6E8A-4147-A177-3AD203B41FA5}">
                      <a16:colId xmlns:a16="http://schemas.microsoft.com/office/drawing/2014/main" val="10816449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UserClient -&gt; Platform [PUBLISH]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368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topicName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UserClientToPlatform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UC_id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UserClientUpload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2337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7582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retaingFlag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5159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payload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ASN.1 Encoded UPER Payload of </a:t>
                      </a:r>
                      <a:r>
                        <a:rPr lang="en-US" sz="1200" i="1" dirty="0" err="1"/>
                        <a:t>UserClientUpload</a:t>
                      </a:r>
                      <a:r>
                        <a:rPr lang="en-US" sz="1200" i="1" dirty="0"/>
                        <a:t>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5504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dupFlag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8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187AEE4-E9D2-DE6B-EF55-016576871A12}"/>
              </a:ext>
            </a:extLst>
          </p:cNvPr>
          <p:cNvSpPr txBox="1"/>
          <p:nvPr/>
        </p:nvSpPr>
        <p:spPr>
          <a:xfrm>
            <a:off x="540532" y="5944277"/>
            <a:ext cx="43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xyz</a:t>
            </a:r>
            <a:r>
              <a:rPr lang="en-US" dirty="0"/>
              <a:t> – 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8639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2F5-A0E3-4B2B-A2DB-22A63917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7" y="334870"/>
            <a:ext cx="10515600" cy="50166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Platform -&gt; UserClient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248-E281-4881-AF5B-A162D00D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77"/>
            <a:ext cx="10515600" cy="438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05FE0-F2B8-40AC-B778-BF40ED95A42B}"/>
              </a:ext>
            </a:extLst>
          </p:cNvPr>
          <p:cNvCxnSpPr>
            <a:cxnSpLocks/>
          </p:cNvCxnSpPr>
          <p:nvPr/>
        </p:nvCxnSpPr>
        <p:spPr>
          <a:xfrm flipV="1">
            <a:off x="1807722" y="1750792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245D1D-104F-BE14-1DAE-E283ACBF712B}"/>
              </a:ext>
            </a:extLst>
          </p:cNvPr>
          <p:cNvSpPr/>
          <p:nvPr/>
        </p:nvSpPr>
        <p:spPr>
          <a:xfrm>
            <a:off x="126244" y="1502100"/>
            <a:ext cx="1662114" cy="187040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AF3C9-DC4E-4C5A-411C-6172B72545AB}"/>
              </a:ext>
            </a:extLst>
          </p:cNvPr>
          <p:cNvSpPr/>
          <p:nvPr/>
        </p:nvSpPr>
        <p:spPr>
          <a:xfrm>
            <a:off x="10420468" y="1520119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542FB-9FB1-D4E7-4691-508085DDAA66}"/>
              </a:ext>
            </a:extLst>
          </p:cNvPr>
          <p:cNvCxnSpPr>
            <a:cxnSpLocks/>
          </p:cNvCxnSpPr>
          <p:nvPr/>
        </p:nvCxnSpPr>
        <p:spPr>
          <a:xfrm flipH="1" flipV="1">
            <a:off x="6070642" y="1753818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50D10-E6C7-49B4-7527-62E20D621D27}"/>
              </a:ext>
            </a:extLst>
          </p:cNvPr>
          <p:cNvSpPr txBox="1"/>
          <p:nvPr/>
        </p:nvSpPr>
        <p:spPr>
          <a:xfrm>
            <a:off x="7240107" y="1747199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C9417-8DE7-BD28-D1B7-E01FFAF6110C}"/>
              </a:ext>
            </a:extLst>
          </p:cNvPr>
          <p:cNvSpPr txBox="1"/>
          <p:nvPr/>
        </p:nvSpPr>
        <p:spPr>
          <a:xfrm>
            <a:off x="1807722" y="175946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94D3A4-B0A8-BB70-977A-A472E44D81B1}"/>
              </a:ext>
            </a:extLst>
          </p:cNvPr>
          <p:cNvGrpSpPr/>
          <p:nvPr/>
        </p:nvGrpSpPr>
        <p:grpSpPr>
          <a:xfrm>
            <a:off x="6312650" y="2616388"/>
            <a:ext cx="452341" cy="484465"/>
            <a:chOff x="6163916" y="2058011"/>
            <a:chExt cx="452341" cy="484465"/>
          </a:xfrm>
        </p:grpSpPr>
        <p:pic>
          <p:nvPicPr>
            <p:cNvPr id="43" name="Graphic 42" descr="Cloud">
              <a:extLst>
                <a:ext uri="{FF2B5EF4-FFF2-40B4-BE49-F238E27FC236}">
                  <a16:creationId xmlns:a16="http://schemas.microsoft.com/office/drawing/2014/main" id="{3B2D3A64-CC29-291E-77F1-70B19F42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44" name="Graphic 43" descr="Add">
              <a:extLst>
                <a:ext uri="{FF2B5EF4-FFF2-40B4-BE49-F238E27FC236}">
                  <a16:creationId xmlns:a16="http://schemas.microsoft.com/office/drawing/2014/main" id="{4E252065-6D6B-3F50-CB41-A768260F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B3D0E93-AF42-2377-CE7B-9FFE06FF4FE7}"/>
              </a:ext>
            </a:extLst>
          </p:cNvPr>
          <p:cNvSpPr txBox="1"/>
          <p:nvPr/>
        </p:nvSpPr>
        <p:spPr>
          <a:xfrm>
            <a:off x="5976807" y="241480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2C575-90DB-19EA-ADC9-D7669EBE650A}"/>
              </a:ext>
            </a:extLst>
          </p:cNvPr>
          <p:cNvSpPr/>
          <p:nvPr/>
        </p:nvSpPr>
        <p:spPr>
          <a:xfrm>
            <a:off x="10420468" y="2177666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9944B5-3E09-F0FE-4B1D-76FB58BB24A3}"/>
              </a:ext>
            </a:extLst>
          </p:cNvPr>
          <p:cNvCxnSpPr>
            <a:cxnSpLocks/>
          </p:cNvCxnSpPr>
          <p:nvPr/>
        </p:nvCxnSpPr>
        <p:spPr>
          <a:xfrm flipH="1" flipV="1">
            <a:off x="6070642" y="2411365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DC2934-38BE-DCA3-5A11-C42AEA974379}"/>
              </a:ext>
            </a:extLst>
          </p:cNvPr>
          <p:cNvSpPr txBox="1"/>
          <p:nvPr/>
        </p:nvSpPr>
        <p:spPr>
          <a:xfrm>
            <a:off x="3895207" y="1439806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08397D-C8C9-9F9A-FD94-2F763291F45E}"/>
              </a:ext>
            </a:extLst>
          </p:cNvPr>
          <p:cNvGrpSpPr/>
          <p:nvPr/>
        </p:nvGrpSpPr>
        <p:grpSpPr>
          <a:xfrm>
            <a:off x="4112862" y="1104746"/>
            <a:ext cx="452341" cy="484465"/>
            <a:chOff x="6173990" y="2770327"/>
            <a:chExt cx="452341" cy="484465"/>
          </a:xfrm>
        </p:grpSpPr>
        <p:pic>
          <p:nvPicPr>
            <p:cNvPr id="51" name="Graphic 50" descr="Cloud">
              <a:extLst>
                <a:ext uri="{FF2B5EF4-FFF2-40B4-BE49-F238E27FC236}">
                  <a16:creationId xmlns:a16="http://schemas.microsoft.com/office/drawing/2014/main" id="{1B4D1BD5-8136-E56D-1AB2-3A4B0089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52" name="Content Placeholder 26" descr="Arrow: Straight">
              <a:extLst>
                <a:ext uri="{FF2B5EF4-FFF2-40B4-BE49-F238E27FC236}">
                  <a16:creationId xmlns:a16="http://schemas.microsoft.com/office/drawing/2014/main" id="{1D741C72-2588-2A44-591E-B78D9467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B5759C-756D-387F-637D-53B0EC30A708}"/>
              </a:ext>
            </a:extLst>
          </p:cNvPr>
          <p:cNvSpPr txBox="1"/>
          <p:nvPr/>
        </p:nvSpPr>
        <p:spPr>
          <a:xfrm>
            <a:off x="7246313" y="2408385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5D74D-362A-607E-5B7A-38DC66B6DAD9}"/>
              </a:ext>
            </a:extLst>
          </p:cNvPr>
          <p:cNvCxnSpPr>
            <a:cxnSpLocks/>
          </p:cNvCxnSpPr>
          <p:nvPr/>
        </p:nvCxnSpPr>
        <p:spPr>
          <a:xfrm flipV="1">
            <a:off x="1813997" y="2516625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AEAC9D-DA11-6FA7-CA3C-A89BDB6B1D65}"/>
              </a:ext>
            </a:extLst>
          </p:cNvPr>
          <p:cNvSpPr txBox="1"/>
          <p:nvPr/>
        </p:nvSpPr>
        <p:spPr>
          <a:xfrm>
            <a:off x="3858071" y="220563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2330F4-817D-ECAE-F093-A95E0C1811A1}"/>
              </a:ext>
            </a:extLst>
          </p:cNvPr>
          <p:cNvGrpSpPr/>
          <p:nvPr/>
        </p:nvGrpSpPr>
        <p:grpSpPr>
          <a:xfrm>
            <a:off x="4112862" y="1870579"/>
            <a:ext cx="452341" cy="484465"/>
            <a:chOff x="6173990" y="2770327"/>
            <a:chExt cx="452341" cy="484465"/>
          </a:xfrm>
        </p:grpSpPr>
        <p:pic>
          <p:nvPicPr>
            <p:cNvPr id="29" name="Graphic 28" descr="Cloud">
              <a:extLst>
                <a:ext uri="{FF2B5EF4-FFF2-40B4-BE49-F238E27FC236}">
                  <a16:creationId xmlns:a16="http://schemas.microsoft.com/office/drawing/2014/main" id="{5D0D082C-20C9-D4C8-F891-0E5F3B896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30" name="Content Placeholder 26" descr="Arrow: Straight">
              <a:extLst>
                <a:ext uri="{FF2B5EF4-FFF2-40B4-BE49-F238E27FC236}">
                  <a16:creationId xmlns:a16="http://schemas.microsoft.com/office/drawing/2014/main" id="{A7D267D0-1C99-8000-7F24-1DC783F6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78F72-1575-8F97-CFF8-A564C86F0AEF}"/>
              </a:ext>
            </a:extLst>
          </p:cNvPr>
          <p:cNvSpPr/>
          <p:nvPr/>
        </p:nvSpPr>
        <p:spPr>
          <a:xfrm>
            <a:off x="4942102" y="1346978"/>
            <a:ext cx="1065410" cy="1870400"/>
          </a:xfrm>
          <a:prstGeom prst="rect">
            <a:avLst/>
          </a:prstGeom>
          <a:solidFill>
            <a:srgbClr val="FFD966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071CE-4735-80A9-0841-4286B85D14AC}"/>
              </a:ext>
            </a:extLst>
          </p:cNvPr>
          <p:cNvSpPr txBox="1"/>
          <p:nvPr/>
        </p:nvSpPr>
        <p:spPr>
          <a:xfrm>
            <a:off x="1765093" y="2506017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CE3506-D870-5D0B-826F-D1233EF271CE}"/>
              </a:ext>
            </a:extLst>
          </p:cNvPr>
          <p:cNvGrpSpPr/>
          <p:nvPr/>
        </p:nvGrpSpPr>
        <p:grpSpPr>
          <a:xfrm>
            <a:off x="6312650" y="1315597"/>
            <a:ext cx="452341" cy="484465"/>
            <a:chOff x="6163916" y="2058011"/>
            <a:chExt cx="452341" cy="484465"/>
          </a:xfrm>
        </p:grpSpPr>
        <p:pic>
          <p:nvPicPr>
            <p:cNvPr id="37" name="Graphic 36" descr="Cloud">
              <a:extLst>
                <a:ext uri="{FF2B5EF4-FFF2-40B4-BE49-F238E27FC236}">
                  <a16:creationId xmlns:a16="http://schemas.microsoft.com/office/drawing/2014/main" id="{C230D847-B7E3-28DC-FCF9-1B9EAF4B0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38" name="Graphic 37" descr="Add">
              <a:extLst>
                <a:ext uri="{FF2B5EF4-FFF2-40B4-BE49-F238E27FC236}">
                  <a16:creationId xmlns:a16="http://schemas.microsoft.com/office/drawing/2014/main" id="{CA3B16DC-7AD5-27D1-4DAC-4B3CEB23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30E853-E908-9A19-4952-65D5C7724868}"/>
              </a:ext>
            </a:extLst>
          </p:cNvPr>
          <p:cNvSpPr txBox="1"/>
          <p:nvPr/>
        </p:nvSpPr>
        <p:spPr>
          <a:xfrm>
            <a:off x="5976807" y="1114009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561B49-9F7C-1DFF-D1AC-0ECBF777B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85786"/>
              </p:ext>
            </p:extLst>
          </p:nvPr>
        </p:nvGraphicFramePr>
        <p:xfrm>
          <a:off x="540532" y="3851442"/>
          <a:ext cx="943557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311">
                  <a:extLst>
                    <a:ext uri="{9D8B030D-6E8A-4147-A177-3AD203B41FA5}">
                      <a16:colId xmlns:a16="http://schemas.microsoft.com/office/drawing/2014/main" val="4272914127"/>
                    </a:ext>
                  </a:extLst>
                </a:gridCol>
                <a:gridCol w="7719260">
                  <a:extLst>
                    <a:ext uri="{9D8B030D-6E8A-4147-A177-3AD203B41FA5}">
                      <a16:colId xmlns:a16="http://schemas.microsoft.com/office/drawing/2014/main" val="10816449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Platform -&gt; UserClient [PUBLISH]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368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topicName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PlatformToUserClient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UC_id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SubscribedPayload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2337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7582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retaingFlag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5159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payload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ASN.1 Encoded UPER Payload of MAP (or) SPaT (or) TIM Message from all RSCs that satisfy the Geo-Fencing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5504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dupFlag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81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753749E-1C6B-F4C1-145C-9B911C50A096}"/>
              </a:ext>
            </a:extLst>
          </p:cNvPr>
          <p:cNvSpPr txBox="1"/>
          <p:nvPr/>
        </p:nvSpPr>
        <p:spPr>
          <a:xfrm>
            <a:off x="540532" y="5944277"/>
            <a:ext cx="43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xyz</a:t>
            </a:r>
            <a:r>
              <a:rPr lang="en-US" dirty="0"/>
              <a:t> – 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145891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2" y="272608"/>
            <a:ext cx="11423495" cy="67686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4EFB-32F8-B07B-1E66-AD87C2F2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51" y="189615"/>
            <a:ext cx="8329024" cy="64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930583"/>
            <a:ext cx="11528502" cy="580350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>
                <a:latin typeface="CourierNewPSMT"/>
              </a:rPr>
              <a:t>UserClientUpload</a:t>
            </a:r>
            <a:r>
              <a:rPr lang="en-US" sz="1400" dirty="0">
                <a:latin typeface="CourierNewPSMT"/>
              </a:rPr>
              <a:t> ::= SEQUENCE {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latin typeface="CourierNewPSMT"/>
              </a:rPr>
              <a:t>positionUpload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PositionUpload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latin typeface="CourierNewPSMT"/>
              </a:rPr>
              <a:t>supportedServicesUpload</a:t>
            </a: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NewPSMT"/>
              </a:rPr>
              <a:t>SequenceOfPsid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 OPTIONAL, 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...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}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latin typeface="CourierNewPSMT"/>
              </a:rPr>
              <a:t>SequenceOfPsid</a:t>
            </a:r>
            <a:r>
              <a:rPr lang="en-US" sz="1400" dirty="0">
                <a:latin typeface="CourierNewPSMT"/>
              </a:rPr>
              <a:t> ::= SEQUENCE OF Psid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latin typeface="CourierNewPSMT"/>
              </a:rPr>
              <a:t>Psid</a:t>
            </a:r>
            <a:r>
              <a:rPr lang="en-US" sz="1400" dirty="0">
                <a:latin typeface="CourierNewPSMT"/>
              </a:rPr>
              <a:t> ::= INTEGER (0..MAX)</a:t>
            </a:r>
            <a:endParaRPr lang="en-US" sz="1400" b="1" dirty="0">
              <a:solidFill>
                <a:schemeClr val="accent5"/>
              </a:solidFill>
              <a:latin typeface="CourierNewPSMT"/>
            </a:endParaRP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5"/>
                </a:solidFill>
                <a:latin typeface="CourierNewPSMT"/>
              </a:rPr>
              <a:t>PositionUpload</a:t>
            </a:r>
            <a:r>
              <a:rPr lang="en-US" sz="1400" b="1" dirty="0">
                <a:solidFill>
                  <a:schemeClr val="accent5"/>
                </a:solidFill>
                <a:latin typeface="CourierNewPSMT"/>
              </a:rPr>
              <a:t> 		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Contains information about geo-location of the UserClient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NewPSMT"/>
              </a:rPr>
              <a:t>SEQUENCE of Psid</a:t>
            </a:r>
            <a:r>
              <a:rPr lang="en-US" sz="1400" dirty="0">
                <a:latin typeface="CourierNewPSMT"/>
              </a:rPr>
              <a:t>	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OPTIONAL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UserClient can upload list of PSIDs the UserClient is interested to receive from Platform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To be uploaded once per ignition cycle. Can be ignored afterwards.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Example:</a:t>
            </a:r>
          </a:p>
          <a:p>
            <a:pPr marL="1428750" lvl="2" indent="-285750"/>
            <a:r>
              <a:rPr lang="en-US" sz="900" dirty="0"/>
              <a:t>0x20-40-97</a:t>
            </a:r>
            <a:r>
              <a:rPr lang="en-US" sz="900" dirty="0">
                <a:solidFill>
                  <a:schemeClr val="tx1"/>
                </a:solidFill>
              </a:rPr>
              <a:t> = MAP Distribution</a:t>
            </a:r>
          </a:p>
          <a:p>
            <a:pPr marL="1428750" lvl="2" indent="-285750"/>
            <a:r>
              <a:rPr lang="en-US" sz="900" dirty="0"/>
              <a:t>0x82            = Intersection Safety Awareness (SPaT)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6"/>
                </a:solidFill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 		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OPTIONAL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UserClient can upload extended information to Platform that cannot be covered in </a:t>
            </a:r>
            <a:r>
              <a:rPr lang="en-US" sz="1400" dirty="0" err="1">
                <a:solidFill>
                  <a:schemeClr val="tx1"/>
                </a:solidFill>
              </a:rPr>
              <a:t>positionUpload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 : SRM, RWM, etc</a:t>
            </a:r>
          </a:p>
          <a:p>
            <a:pPr marL="971550" lvl="1" indent="-28575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Payload definition </a:t>
            </a:r>
            <a:r>
              <a:rPr lang="en-US" sz="1400" dirty="0">
                <a:solidFill>
                  <a:schemeClr val="accent4"/>
                </a:solidFill>
              </a:rPr>
              <a:t>[UserClientUpload]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AFBBC-D7E7-BB4F-23D8-E83690AFE24D}"/>
              </a:ext>
            </a:extLst>
          </p:cNvPr>
          <p:cNvSpPr txBox="1"/>
          <p:nvPr/>
        </p:nvSpPr>
        <p:spPr>
          <a:xfrm>
            <a:off x="5707461" y="6098164"/>
            <a:ext cx="61351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PSIDs from </a:t>
            </a:r>
            <a:r>
              <a:rPr lang="en-US" sz="1200" u="sng" dirty="0"/>
              <a:t>https://standards.ieee.org/products-programs/regauth/psid/public/</a:t>
            </a:r>
          </a:p>
        </p:txBody>
      </p:sp>
    </p:spTree>
    <p:extLst>
      <p:ext uri="{BB962C8B-B14F-4D97-AF65-F5344CB8AC3E}">
        <p14:creationId xmlns:p14="http://schemas.microsoft.com/office/powerpoint/2010/main" val="381506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err="1">
                <a:latin typeface="CourierNewPSMT"/>
              </a:rPr>
              <a:t>PositionUpload</a:t>
            </a:r>
            <a:r>
              <a:rPr lang="en-US" sz="1400" dirty="0">
                <a:latin typeface="CourierNewPSMT"/>
              </a:rPr>
              <a:t> ::= 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SEQUENCE</a:t>
            </a:r>
            <a:r>
              <a:rPr lang="en-US" sz="1400" dirty="0">
                <a:latin typeface="CourierNewPSMT"/>
              </a:rPr>
              <a:t> (SIZE(1..32)) OF 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SnapShot</a:t>
            </a:r>
            <a:endParaRPr lang="en-US" sz="1400" dirty="0">
              <a:solidFill>
                <a:schemeClr val="accent1"/>
              </a:solidFill>
              <a:latin typeface="CourierNewPSMT"/>
            </a:endParaRPr>
          </a:p>
          <a:p>
            <a:pPr>
              <a:spcBef>
                <a:spcPts val="500"/>
              </a:spcBef>
            </a:pPr>
            <a:endParaRPr lang="en-US" sz="1400" dirty="0">
              <a:latin typeface="CourierNewPSMT"/>
            </a:endParaRP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PositionUpload</a:t>
            </a:r>
            <a:r>
              <a:rPr lang="en-US" sz="1400" b="1" dirty="0">
                <a:solidFill>
                  <a:schemeClr val="accent1"/>
                </a:solidFill>
                <a:latin typeface="CourierNewPSMT"/>
              </a:rPr>
              <a:t> =&gt; SEQUENCE of </a:t>
            </a: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SnapShot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BSM has no sense of exact UTC Minute, Hour, Day, etc. It only has </a:t>
            </a:r>
            <a:r>
              <a:rPr lang="en-US" sz="1400" dirty="0" err="1">
                <a:solidFill>
                  <a:schemeClr val="tx1"/>
                </a:solidFill>
              </a:rPr>
              <a:t>Dsecond</a:t>
            </a:r>
            <a:r>
              <a:rPr lang="en-US" sz="1400" dirty="0">
                <a:solidFill>
                  <a:schemeClr val="tx1"/>
                </a:solidFill>
              </a:rPr>
              <a:t> of the current minute.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SnapShot</a:t>
            </a:r>
            <a:r>
              <a:rPr lang="en-US" sz="1400" dirty="0">
                <a:solidFill>
                  <a:schemeClr val="tx1"/>
                </a:solidFill>
              </a:rPr>
              <a:t> has full UTC Date + </a:t>
            </a:r>
            <a:r>
              <a:rPr lang="en-US" sz="1400" dirty="0" err="1">
                <a:solidFill>
                  <a:schemeClr val="tx1"/>
                </a:solidFill>
              </a:rPr>
              <a:t>TimeStamp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Snapshot also has </a:t>
            </a:r>
            <a:r>
              <a:rPr lang="en-US" sz="1400" dirty="0" err="1">
                <a:solidFill>
                  <a:schemeClr val="tx1"/>
                </a:solidFill>
              </a:rPr>
              <a:t>PathHistory</a:t>
            </a:r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PathPrediction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This is useful for Platform to accept / reject packets with high latency. 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PositionUpload</a:t>
            </a:r>
            <a:r>
              <a:rPr lang="en-US" sz="1400" dirty="0">
                <a:solidFill>
                  <a:schemeClr val="tx1"/>
                </a:solidFill>
              </a:rPr>
              <a:t> is given the capability to upload sequence of Snapshots since it might have that processing power and capability.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Payload definition </a:t>
            </a:r>
            <a:r>
              <a:rPr lang="en-US" sz="1400" dirty="0">
                <a:solidFill>
                  <a:schemeClr val="accent4"/>
                </a:solidFill>
              </a:rPr>
              <a:t>[PositionUpload]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V2X 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9166D-2FCD-4ED4-BCA1-3EB0E3D0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2" y="1734141"/>
            <a:ext cx="4631966" cy="46319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D5A9BB-CD93-45C6-91F6-EA286CF0BBA0}"/>
              </a:ext>
            </a:extLst>
          </p:cNvPr>
          <p:cNvSpPr/>
          <p:nvPr/>
        </p:nvSpPr>
        <p:spPr>
          <a:xfrm>
            <a:off x="7748755" y="4256689"/>
            <a:ext cx="488731" cy="575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A4658-073C-464E-A95C-A236C41161C8}"/>
              </a:ext>
            </a:extLst>
          </p:cNvPr>
          <p:cNvSpPr txBox="1"/>
          <p:nvPr/>
        </p:nvSpPr>
        <p:spPr>
          <a:xfrm>
            <a:off x="6708231" y="1915510"/>
            <a:ext cx="55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B5FF4-E4B1-48DD-92BB-439E39EF50EA}"/>
              </a:ext>
            </a:extLst>
          </p:cNvPr>
          <p:cNvSpPr txBox="1"/>
          <p:nvPr/>
        </p:nvSpPr>
        <p:spPr>
          <a:xfrm>
            <a:off x="7727823" y="4359744"/>
            <a:ext cx="53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EB2D6-1D20-4CE1-AA1A-A20C03386B93}"/>
              </a:ext>
            </a:extLst>
          </p:cNvPr>
          <p:cNvCxnSpPr>
            <a:cxnSpLocks/>
          </p:cNvCxnSpPr>
          <p:nvPr/>
        </p:nvCxnSpPr>
        <p:spPr>
          <a:xfrm>
            <a:off x="6708231" y="2284842"/>
            <a:ext cx="1387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514416-4054-461F-B08D-695E3AFC519A}"/>
              </a:ext>
            </a:extLst>
          </p:cNvPr>
          <p:cNvCxnSpPr>
            <a:cxnSpLocks/>
          </p:cNvCxnSpPr>
          <p:nvPr/>
        </p:nvCxnSpPr>
        <p:spPr>
          <a:xfrm>
            <a:off x="8095597" y="2284842"/>
            <a:ext cx="0" cy="197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223D50-C81C-4E47-9977-A447A0F0A89A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35FF8-654C-478B-A1B0-00F97FB656DC}"/>
              </a:ext>
            </a:extLst>
          </p:cNvPr>
          <p:cNvCxnSpPr>
            <a:cxnSpLocks/>
          </p:cNvCxnSpPr>
          <p:nvPr/>
        </p:nvCxnSpPr>
        <p:spPr>
          <a:xfrm>
            <a:off x="8105429" y="5844488"/>
            <a:ext cx="1311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443CE-C7F4-4736-9B7C-55B6E104F976}"/>
              </a:ext>
            </a:extLst>
          </p:cNvPr>
          <p:cNvSpPr/>
          <p:nvPr/>
        </p:nvSpPr>
        <p:spPr>
          <a:xfrm>
            <a:off x="9416764" y="4729076"/>
            <a:ext cx="1075192" cy="133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TMC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1D8D7-9CC4-48B8-ADB1-D58DE2D0A85E}"/>
              </a:ext>
            </a:extLst>
          </p:cNvPr>
          <p:cNvSpPr txBox="1"/>
          <p:nvPr/>
        </p:nvSpPr>
        <p:spPr>
          <a:xfrm>
            <a:off x="7931146" y="526807"/>
            <a:ext cx="340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TMC – Traffic Management Center</a:t>
            </a:r>
          </a:p>
          <a:p>
            <a:r>
              <a:rPr lang="en-US" dirty="0"/>
              <a:t>ATC – Advanced Traffic Controller</a:t>
            </a:r>
          </a:p>
          <a:p>
            <a:r>
              <a:rPr lang="en-US" dirty="0"/>
              <a:t>RSU – V2X Road Side Unit</a:t>
            </a:r>
          </a:p>
          <a:p>
            <a:r>
              <a:rPr lang="en-US" dirty="0"/>
              <a:t>OBU – V2X On Board Unit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632742" y="1294901"/>
            <a:ext cx="26561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connected to city wide ATCs and RSUs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configures RSUs with intersection MAP and Traveler Information Messages (TIMs) to broadcast.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ATC controls traffic light signal phase and timing (</a:t>
            </a:r>
            <a:r>
              <a:rPr lang="en-US" dirty="0" err="1"/>
              <a:t>SPaT</a:t>
            </a:r>
            <a:r>
              <a:rPr lang="en-US" dirty="0"/>
              <a:t>) and communicates the </a:t>
            </a:r>
            <a:r>
              <a:rPr lang="en-US" dirty="0" err="1"/>
              <a:t>SPaT</a:t>
            </a:r>
            <a:r>
              <a:rPr lang="en-US" dirty="0"/>
              <a:t> to RSU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RSU broadcasts </a:t>
            </a:r>
            <a:r>
              <a:rPr lang="en-US" dirty="0" err="1"/>
              <a:t>SPaT</a:t>
            </a:r>
            <a:r>
              <a:rPr lang="en-US" dirty="0"/>
              <a:t>, MAP, and TIMs to nearby vehicles (up to 1 km range)</a:t>
            </a:r>
          </a:p>
          <a:p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5EA0A7C-EA31-4841-BB35-660019D0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A89459-9C0E-4D98-A2AF-849CBF288D05}"/>
              </a:ext>
            </a:extLst>
          </p:cNvPr>
          <p:cNvSpPr txBox="1"/>
          <p:nvPr/>
        </p:nvSpPr>
        <p:spPr>
          <a:xfrm>
            <a:off x="5834008" y="437291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94423-02D3-4A0F-9A29-43748476E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017" y="4222689"/>
            <a:ext cx="323867" cy="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err="1"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 ::= CHOICE {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priorityRequestUpload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SignalRequestMessage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preemptionRequestUpload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SignalRequestMessage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...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}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priorityRequestUpload</a:t>
            </a:r>
            <a:r>
              <a:rPr lang="en-US" sz="1400" b="1" dirty="0">
                <a:solidFill>
                  <a:schemeClr val="accent1"/>
                </a:solidFill>
                <a:latin typeface="CourierNewPSMT"/>
              </a:rPr>
              <a:t> =&gt; </a:t>
            </a: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SignalRequestMessage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Based on vehicle role, UserClient can place a Priority Signal Request Message to Platform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Example: </a:t>
            </a:r>
            <a:r>
              <a:rPr lang="en-US" sz="1400" dirty="0" err="1">
                <a:solidFill>
                  <a:schemeClr val="tx1"/>
                </a:solidFill>
              </a:rPr>
              <a:t>SnowPlows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TransitBuses</a:t>
            </a:r>
            <a:r>
              <a:rPr lang="en-US" sz="1400" dirty="0">
                <a:solidFill>
                  <a:schemeClr val="tx1"/>
                </a:solidFill>
              </a:rPr>
              <a:t>, etc.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SignalRequestMessage</a:t>
            </a:r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SignalRequestList</a:t>
            </a:r>
            <a:r>
              <a:rPr lang="en-US" sz="1400" dirty="0">
                <a:solidFill>
                  <a:schemeClr val="tx1"/>
                </a:solidFill>
              </a:rPr>
              <a:t> has the capability to hold multiple requests for different intersections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rgbClr val="00B050"/>
                </a:solidFill>
                <a:latin typeface="CourierNewPSMT"/>
              </a:rPr>
              <a:t>preemptionRequestUpload</a:t>
            </a:r>
            <a:r>
              <a:rPr lang="en-US" sz="1400" b="1" dirty="0">
                <a:solidFill>
                  <a:srgbClr val="00B050"/>
                </a:solidFill>
                <a:latin typeface="CourierNewPSMT"/>
              </a:rPr>
              <a:t> =&gt; </a:t>
            </a:r>
            <a:r>
              <a:rPr lang="en-US" sz="1400" b="1" dirty="0" err="1">
                <a:solidFill>
                  <a:srgbClr val="00B050"/>
                </a:solidFill>
                <a:latin typeface="CourierNewPSMT"/>
              </a:rPr>
              <a:t>SignalRequestMessage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Based on vehicle role, UserClient can place a Preemption Signal Request Message to Platform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Example: </a:t>
            </a:r>
            <a:r>
              <a:rPr lang="en-US" sz="1400" dirty="0" err="1">
                <a:solidFill>
                  <a:schemeClr val="tx1"/>
                </a:solidFill>
              </a:rPr>
              <a:t>PoliceCars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FireTrucks</a:t>
            </a:r>
            <a:r>
              <a:rPr lang="en-US" sz="1400" dirty="0">
                <a:solidFill>
                  <a:schemeClr val="tx1"/>
                </a:solidFill>
              </a:rPr>
              <a:t>, etc.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SignalRequestMessage</a:t>
            </a:r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SignalRequestList</a:t>
            </a:r>
            <a:r>
              <a:rPr lang="en-US" sz="1400" dirty="0">
                <a:solidFill>
                  <a:schemeClr val="tx1"/>
                </a:solidFill>
              </a:rPr>
              <a:t> has the capability to hold multiple requests for different intersections</a:t>
            </a:r>
          </a:p>
          <a:p>
            <a:pPr marL="971550" lvl="1" indent="-28575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Payload definition 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dirty="0" err="1">
                <a:solidFill>
                  <a:schemeClr val="accent4"/>
                </a:solidFill>
              </a:rPr>
              <a:t>ExtendedUpload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06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traffic is going to be routed through TMC,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Establish outbound path for SGW/RSU to Platform (IPv4 and IPv6)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Work with relevant DOT to Whitelist the Platform in TMC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Produce Security requirements to authenticate and verify identity of each SGW/RSU talking to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2927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Geo-Location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Network configuration to communicate with ATC for SPaT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Security Enrollment to authenticate Identity of SGW/RSU communicating to Platform.</a:t>
            </a:r>
          </a:p>
          <a:p>
            <a:pPr marL="1143000" lvl="1" indent="-457200"/>
            <a:r>
              <a:rPr lang="en-US" sz="1400" dirty="0"/>
              <a:t>Use HTTPS with TLS to implement:</a:t>
            </a:r>
          </a:p>
          <a:p>
            <a:pPr marL="1600200" lvl="2" indent="-457200"/>
            <a:r>
              <a:rPr lang="en-US" sz="1100" dirty="0"/>
              <a:t>Client Authentication</a:t>
            </a:r>
          </a:p>
          <a:p>
            <a:pPr marL="1600200" lvl="2" indent="-457200"/>
            <a:r>
              <a:rPr lang="en-US" sz="1100" dirty="0"/>
              <a:t>Encrypted Data download from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SGW should be able to take MAP Message as an Input Configuration</a:t>
            </a:r>
          </a:p>
          <a:p>
            <a:pPr marL="1143000" lvl="1" indent="-457200"/>
            <a:r>
              <a:rPr lang="en-US" sz="1400" dirty="0"/>
              <a:t>MAP Message is a UPER Encoded Hex Stream of Bytes as per J2735.</a:t>
            </a:r>
          </a:p>
          <a:p>
            <a:pPr marL="1143000" lvl="1" indent="-457200"/>
            <a:r>
              <a:rPr lang="en-US" sz="1400" dirty="0">
                <a:solidFill>
                  <a:schemeClr val="accent1"/>
                </a:solidFill>
              </a:rPr>
              <a:t>IntersectionID derived from MAP Message</a:t>
            </a:r>
          </a:p>
          <a:p>
            <a:pPr marL="1143000" lvl="1" indent="-457200"/>
            <a:r>
              <a:rPr lang="en-US" sz="1400" dirty="0"/>
              <a:t>SGW will need to have to capability to decode Encoded Hex Payload.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Should support multiple ATC Supplier Data Formats</a:t>
            </a:r>
          </a:p>
          <a:p>
            <a:pPr marL="1143000" lvl="1" indent="-457200"/>
            <a:r>
              <a:rPr lang="en-US" sz="1200" dirty="0" err="1"/>
              <a:t>Trafficware</a:t>
            </a:r>
            <a:r>
              <a:rPr lang="en-US" sz="1200" dirty="0"/>
              <a:t>, D4, </a:t>
            </a:r>
            <a:r>
              <a:rPr lang="en-US" sz="1200" dirty="0" err="1"/>
              <a:t>Econolite</a:t>
            </a:r>
            <a:r>
              <a:rPr lang="en-US" sz="1200" dirty="0"/>
              <a:t>, Siemens, McCain, RSU 4.1 Active Message,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OTA device updates to SGW/RSU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SoH</a:t>
            </a:r>
            <a:r>
              <a:rPr lang="en-US" sz="1600" dirty="0"/>
              <a:t>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For Signal Priority / Preemption </a:t>
            </a:r>
            <a:r>
              <a:rPr lang="en-US" sz="1600" dirty="0">
                <a:solidFill>
                  <a:schemeClr val="accent2"/>
                </a:solidFill>
              </a:rPr>
              <a:t>[FUTURE]</a:t>
            </a:r>
          </a:p>
          <a:p>
            <a:pPr marL="1143000" lvl="1" indent="-457200"/>
            <a:r>
              <a:rPr lang="en-US" sz="1200" dirty="0" err="1"/>
              <a:t>SmartGW</a:t>
            </a:r>
            <a:r>
              <a:rPr lang="en-US" sz="1200" dirty="0"/>
              <a:t> should have a configurable Lookup Tables.</a:t>
            </a:r>
          </a:p>
          <a:p>
            <a:pPr marL="1143000" lvl="1" indent="-457200"/>
            <a:r>
              <a:rPr lang="en-US" sz="1200" dirty="0"/>
              <a:t>Phase Number | Priority Number in TC</a:t>
            </a:r>
          </a:p>
          <a:p>
            <a:pPr marL="1143000" lvl="1" indent="-457200"/>
            <a:r>
              <a:rPr lang="en-US" sz="1200" dirty="0"/>
              <a:t>Phase Number | Preemption Number in TC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SGW/RSU Device Management, Configuration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253727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25660-8563-1C05-D0D2-2E736DAA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Security Enrollment to authenticate Identity of SGW/RSU communicating to Platform.</a:t>
            </a:r>
          </a:p>
          <a:p>
            <a:pPr marL="1143000" lvl="1" indent="-457200"/>
            <a:r>
              <a:rPr lang="en-US" sz="1800" dirty="0"/>
              <a:t>Use HTTPS with TLS to implement:</a:t>
            </a:r>
          </a:p>
          <a:p>
            <a:pPr marL="1600200" lvl="2" indent="-457200"/>
            <a:r>
              <a:rPr lang="en-US" sz="1400" dirty="0"/>
              <a:t>Client Authentication</a:t>
            </a:r>
          </a:p>
          <a:p>
            <a:pPr marL="1600200" lvl="2" indent="-457200"/>
            <a:r>
              <a:rPr lang="en-US" sz="1400" dirty="0"/>
              <a:t>Encrypted Data download from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OTA device updates to SGW/RSU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SoH</a:t>
            </a:r>
            <a:r>
              <a:rPr lang="en-US" sz="2000" dirty="0"/>
              <a:t> monitoring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C5620-CCFE-7E58-EDEA-88665D6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Device Management, Configuration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396316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224C4-EED4-1DBA-8E60-83093D78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Each VGW/RSU connecting to Platform is a vRSU Node on the Platform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Each vRSU node on the network should be able to offer multiple services</a:t>
            </a:r>
          </a:p>
          <a:p>
            <a:pPr lvl="1" indent="-457200"/>
            <a:r>
              <a:rPr lang="en-US" sz="1600" dirty="0"/>
              <a:t>MAP Distribution</a:t>
            </a:r>
          </a:p>
          <a:p>
            <a:pPr lvl="1" indent="-457200"/>
            <a:r>
              <a:rPr lang="en-US" sz="1600" dirty="0"/>
              <a:t>SPaT Distribution</a:t>
            </a:r>
          </a:p>
          <a:p>
            <a:pPr lvl="1" indent="-457200"/>
            <a:r>
              <a:rPr lang="en-US" sz="1600" dirty="0"/>
              <a:t>RTCM Distribution</a:t>
            </a:r>
          </a:p>
          <a:p>
            <a:pPr lvl="1" indent="-457200"/>
            <a:r>
              <a:rPr lang="en-US" sz="1600" dirty="0"/>
              <a:t>Pedestrian Detection / PSM Distribution</a:t>
            </a:r>
          </a:p>
          <a:p>
            <a:pPr lvl="1" indent="-457200"/>
            <a:r>
              <a:rPr lang="en-US" sz="1600" dirty="0"/>
              <a:t>Signal Priority / Preemption</a:t>
            </a:r>
          </a:p>
          <a:p>
            <a:pPr marL="228600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B5633-2C0E-956F-95AA-5C9F6E09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vRSU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7621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A7C60-C327-434F-90FF-2D9FF726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UserClient is a V2X_Vehicle,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Uploads the below message to Platform:</a:t>
            </a:r>
          </a:p>
          <a:p>
            <a:pPr lvl="1" indent="-457200"/>
            <a:r>
              <a:rPr lang="en-US" sz="1600" dirty="0" err="1"/>
              <a:t>UserClientPlatformMessage</a:t>
            </a:r>
            <a:endParaRPr lang="en-US" sz="1600" dirty="0"/>
          </a:p>
          <a:p>
            <a:pPr lvl="2" indent="-457200"/>
            <a:r>
              <a:rPr lang="en-US" sz="1200" dirty="0" err="1"/>
              <a:t>positionUpload</a:t>
            </a:r>
            <a:endParaRPr lang="en-US" sz="1200" dirty="0"/>
          </a:p>
          <a:p>
            <a:pPr lvl="3" indent="-457200"/>
            <a:r>
              <a:rPr lang="en-US" sz="1000" dirty="0" err="1"/>
              <a:t>vehiclePositionUpload</a:t>
            </a:r>
            <a:endParaRPr lang="en-US" sz="10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Frequency of Upload should be proportional to Vehicle Speed.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First time a UserClient connects to platform, “</a:t>
            </a:r>
            <a:r>
              <a:rPr lang="en-US" sz="1800" dirty="0" err="1">
                <a:solidFill>
                  <a:schemeClr val="tx1"/>
                </a:solidFill>
              </a:rPr>
              <a:t>supportedServicesUpload</a:t>
            </a:r>
            <a:r>
              <a:rPr lang="en-US" sz="1800" dirty="0">
                <a:solidFill>
                  <a:schemeClr val="tx1"/>
                </a:solidFill>
              </a:rPr>
              <a:t>” should be populated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If UserClient is an Authorized_IoT_Device </a:t>
            </a:r>
            <a:r>
              <a:rPr lang="en-US" sz="2000" dirty="0">
                <a:solidFill>
                  <a:schemeClr val="accent6"/>
                </a:solidFill>
              </a:rPr>
              <a:t>[Pedestrian with Cell Phone]</a:t>
            </a:r>
            <a:r>
              <a:rPr lang="en-US" sz="2000" dirty="0"/>
              <a:t>,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Uploads the below message to Platform:</a:t>
            </a:r>
          </a:p>
          <a:p>
            <a:pPr lvl="1" indent="-457200"/>
            <a:r>
              <a:rPr lang="en-US" sz="1600" dirty="0" err="1"/>
              <a:t>UserClientPlatformMessage</a:t>
            </a:r>
            <a:endParaRPr lang="en-US" sz="1600" dirty="0"/>
          </a:p>
          <a:p>
            <a:pPr lvl="2" indent="-457200"/>
            <a:r>
              <a:rPr lang="en-US" sz="1200" dirty="0" err="1"/>
              <a:t>positionUpload</a:t>
            </a:r>
            <a:endParaRPr lang="en-US" sz="1200" dirty="0"/>
          </a:p>
          <a:p>
            <a:pPr lvl="3" indent="-457200"/>
            <a:r>
              <a:rPr lang="en-US" sz="1000" dirty="0" err="1"/>
              <a:t>nonVehiclePositionUpload</a:t>
            </a:r>
            <a:endParaRPr lang="en-US" sz="1000" dirty="0"/>
          </a:p>
          <a:p>
            <a:pPr marL="0" lvl="3" indent="-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First time a UserClient connects to platform, “</a:t>
            </a:r>
            <a:r>
              <a:rPr lang="en-US" dirty="0" err="1">
                <a:solidFill>
                  <a:schemeClr val="tx1"/>
                </a:solidFill>
              </a:rPr>
              <a:t>supportedServicesUpload</a:t>
            </a:r>
            <a:r>
              <a:rPr lang="en-US" dirty="0">
                <a:solidFill>
                  <a:schemeClr val="tx1"/>
                </a:solidFill>
              </a:rPr>
              <a:t>” should be populated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2D53F0-594F-C57A-FF09-44BBAA4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Data Upload</a:t>
            </a:r>
          </a:p>
        </p:txBody>
      </p:sp>
    </p:spTree>
    <p:extLst>
      <p:ext uri="{BB962C8B-B14F-4D97-AF65-F5344CB8AC3E}">
        <p14:creationId xmlns:p14="http://schemas.microsoft.com/office/powerpoint/2010/main" val="3269141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4C202-8D86-580F-6E84-883E82D6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Using the Geo-Location, Speed and Heading from the uploaded data from UserClient,</a:t>
            </a:r>
          </a:p>
          <a:p>
            <a:pPr marL="1028700" lvl="1" indent="-342900"/>
            <a:r>
              <a:rPr lang="en-US" sz="1400" dirty="0"/>
              <a:t>Platform to apply a Geofence around the received Location data and pick out the relevant vRSU Nodes.</a:t>
            </a:r>
          </a:p>
          <a:p>
            <a:pPr marL="1028700" lvl="1" indent="-342900"/>
            <a:r>
              <a:rPr lang="en-US" sz="1400" dirty="0"/>
              <a:t>Platform to also parse the requested PSIDs from the UserClient</a:t>
            </a:r>
          </a:p>
          <a:p>
            <a:pPr marL="1028700" lvl="1" indent="-342900"/>
            <a:r>
              <a:rPr lang="en-US" sz="1400" dirty="0"/>
              <a:t>Platform to stream all applicable PSID data from the list of relevant </a:t>
            </a:r>
            <a:r>
              <a:rPr lang="en-US" sz="1400" dirty="0" err="1"/>
              <a:t>vRSUs</a:t>
            </a:r>
            <a:r>
              <a:rPr lang="en-US" sz="1400" dirty="0"/>
              <a:t> to UserClient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Geo-Fencing Logic will have to be dynamic based on the proximity of vRSUs to each other in an area.</a:t>
            </a:r>
          </a:p>
          <a:p>
            <a:pPr marL="1028700" lvl="1" indent="-342900"/>
            <a:r>
              <a:rPr lang="en-US" sz="1600" dirty="0"/>
              <a:t>Very dense areas (Example: Manhattan) the applicable vRSUs will be:</a:t>
            </a:r>
          </a:p>
          <a:p>
            <a:pPr marL="1485900" lvl="2" indent="-342900"/>
            <a:r>
              <a:rPr lang="en-US" sz="1200" dirty="0"/>
              <a:t>2 Ahead in travel direction </a:t>
            </a:r>
          </a:p>
          <a:p>
            <a:pPr marL="1485900" lvl="2" indent="-342900"/>
            <a:r>
              <a:rPr lang="en-US" sz="1200" dirty="0"/>
              <a:t>1 Left Ahead</a:t>
            </a:r>
          </a:p>
          <a:p>
            <a:pPr marL="1485900" lvl="2" indent="-342900"/>
            <a:r>
              <a:rPr lang="en-US" sz="1200" dirty="0"/>
              <a:t>1 Right Ahead</a:t>
            </a:r>
          </a:p>
          <a:p>
            <a:pPr marL="1485900" lvl="2" indent="-342900"/>
            <a:r>
              <a:rPr lang="en-US" sz="1200" dirty="0"/>
              <a:t>1 Behind</a:t>
            </a:r>
          </a:p>
          <a:p>
            <a:pPr marL="1028700" lvl="1" indent="-342900"/>
            <a:r>
              <a:rPr lang="en-US" sz="1600" dirty="0"/>
              <a:t>Mild dense areas (Example: Novi) the applicable vRSUs will be:</a:t>
            </a:r>
          </a:p>
          <a:p>
            <a:pPr marL="1485900" lvl="2" indent="-342900"/>
            <a:r>
              <a:rPr lang="en-US" sz="1200" dirty="0"/>
              <a:t>2 Ahead in travel direction </a:t>
            </a:r>
          </a:p>
          <a:p>
            <a:pPr marL="1485900" lvl="2" indent="-342900"/>
            <a:r>
              <a:rPr lang="en-US" sz="1200" dirty="0"/>
              <a:t>1 Behind</a:t>
            </a:r>
          </a:p>
          <a:p>
            <a:pPr marL="1028700" lvl="1" indent="-342900"/>
            <a:r>
              <a:rPr lang="en-US" sz="1600" dirty="0"/>
              <a:t>Sparse Areas (Example: Highways) the applicable vRSUs will be:</a:t>
            </a:r>
          </a:p>
          <a:p>
            <a:pPr marL="1485900" lvl="2" indent="-342900"/>
            <a:r>
              <a:rPr lang="en-US" sz="1200" dirty="0"/>
              <a:t>1 Ahead in travel direction </a:t>
            </a:r>
          </a:p>
          <a:p>
            <a:pPr marL="1485900" lvl="2" indent="-342900"/>
            <a:endParaRPr lang="en-US" sz="1400" dirty="0"/>
          </a:p>
          <a:p>
            <a:pPr marL="1028700" lvl="1" indent="-342900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3D0F0-8DF5-2521-0FDA-D0F8C23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Geo-fencing relevant vRSUs &amp; Data Stream</a:t>
            </a:r>
          </a:p>
        </p:txBody>
      </p:sp>
    </p:spTree>
    <p:extLst>
      <p:ext uri="{BB962C8B-B14F-4D97-AF65-F5344CB8AC3E}">
        <p14:creationId xmlns:p14="http://schemas.microsoft.com/office/powerpoint/2010/main" val="138844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40348-AB5C-25C8-41EA-CCABBFDD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V2X OBU, all platform communicated data evaluated along with vehicle path to determine driver advisories and warnings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1B147-83A0-7AC8-AF18-6BB9096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Applications and Advisories Annunciation to Driver</a:t>
            </a:r>
          </a:p>
        </p:txBody>
      </p:sp>
    </p:spTree>
    <p:extLst>
      <p:ext uri="{BB962C8B-B14F-4D97-AF65-F5344CB8AC3E}">
        <p14:creationId xmlns:p14="http://schemas.microsoft.com/office/powerpoint/2010/main" val="3817416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40348-AB5C-25C8-41EA-CCABBFDD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pay for platform services during enrollment of vehicle devices.</a:t>
            </a:r>
          </a:p>
          <a:p>
            <a:r>
              <a:rPr lang="en-US" dirty="0"/>
              <a:t>May have to pay the DOTs for access to the ATC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1B147-83A0-7AC8-AF18-6BB9096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Payment / subscription services</a:t>
            </a:r>
          </a:p>
        </p:txBody>
      </p:sp>
    </p:spTree>
    <p:extLst>
      <p:ext uri="{BB962C8B-B14F-4D97-AF65-F5344CB8AC3E}">
        <p14:creationId xmlns:p14="http://schemas.microsoft.com/office/powerpoint/2010/main" val="3037408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E28DE-AF04-17BC-D75D-846D96CA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platform vRSU based applications data or advisories</a:t>
            </a:r>
          </a:p>
          <a:p>
            <a:r>
              <a:rPr lang="en-US" dirty="0"/>
              <a:t>Intersection sensor detection of environment:</a:t>
            </a:r>
          </a:p>
          <a:p>
            <a:r>
              <a:rPr lang="en-US" dirty="0"/>
              <a:t>	Pedestrian presence</a:t>
            </a:r>
          </a:p>
          <a:p>
            <a:r>
              <a:rPr lang="en-US" dirty="0"/>
              <a:t>	Vulnerable road user presence</a:t>
            </a:r>
          </a:p>
          <a:p>
            <a:r>
              <a:rPr lang="en-US" dirty="0"/>
              <a:t>	Vehicle presence (especially intersecting path vehicles)</a:t>
            </a:r>
          </a:p>
          <a:p>
            <a:r>
              <a:rPr lang="en-US" dirty="0"/>
              <a:t>	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B54C4-2CC8-9643-512F-3643B6D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vRSU Applications &amp; Advisories Download to Vehicles</a:t>
            </a:r>
          </a:p>
        </p:txBody>
      </p:sp>
    </p:spTree>
    <p:extLst>
      <p:ext uri="{BB962C8B-B14F-4D97-AF65-F5344CB8AC3E}">
        <p14:creationId xmlns:p14="http://schemas.microsoft.com/office/powerpoint/2010/main" val="326311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0FB012-F692-4C29-9E22-187FA90E7FE3}"/>
              </a:ext>
            </a:extLst>
          </p:cNvPr>
          <p:cNvGrpSpPr/>
          <p:nvPr/>
        </p:nvGrpSpPr>
        <p:grpSpPr>
          <a:xfrm>
            <a:off x="4187954" y="1734139"/>
            <a:ext cx="4631966" cy="4631966"/>
            <a:chOff x="4187954" y="1734139"/>
            <a:chExt cx="4631966" cy="4631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E9166D-2FCD-4ED4-BCA1-3EB0E3D0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954" y="1734139"/>
              <a:ext cx="4631966" cy="463196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5A9BB-CD93-45C6-91F6-EA286CF0BBA0}"/>
                </a:ext>
              </a:extLst>
            </p:cNvPr>
            <p:cNvSpPr/>
            <p:nvPr/>
          </p:nvSpPr>
          <p:spPr>
            <a:xfrm>
              <a:off x="7748755" y="4256689"/>
              <a:ext cx="488731" cy="5754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B5FF4-E4B1-48DD-92BB-439E39EF50EA}"/>
                </a:ext>
              </a:extLst>
            </p:cNvPr>
            <p:cNvSpPr txBox="1"/>
            <p:nvPr/>
          </p:nvSpPr>
          <p:spPr>
            <a:xfrm>
              <a:off x="7727823" y="4359744"/>
              <a:ext cx="53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ATC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5A419A-4673-45E9-93DD-FB0E4F440569}"/>
                </a:ext>
              </a:extLst>
            </p:cNvPr>
            <p:cNvSpPr/>
            <p:nvPr/>
          </p:nvSpPr>
          <p:spPr>
            <a:xfrm>
              <a:off x="6345141" y="1844703"/>
              <a:ext cx="357809" cy="58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5B575-CD73-461A-A3D6-FECAB5E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084" y="2224333"/>
              <a:ext cx="415564" cy="1662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223D50-C81C-4E47-9977-A447A0F0A89A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35FF8-654C-478B-A1B0-00F97FB656DC}"/>
              </a:ext>
            </a:extLst>
          </p:cNvPr>
          <p:cNvCxnSpPr>
            <a:cxnSpLocks/>
          </p:cNvCxnSpPr>
          <p:nvPr/>
        </p:nvCxnSpPr>
        <p:spPr>
          <a:xfrm>
            <a:off x="8105429" y="5844488"/>
            <a:ext cx="1311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443CE-C7F4-4736-9B7C-55B6E104F976}"/>
              </a:ext>
            </a:extLst>
          </p:cNvPr>
          <p:cNvSpPr/>
          <p:nvPr/>
        </p:nvSpPr>
        <p:spPr>
          <a:xfrm>
            <a:off x="9416764" y="4729076"/>
            <a:ext cx="1075192" cy="133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TMC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838127" y="1432454"/>
            <a:ext cx="265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configures SGW with intersection MAP and TIM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ATC communicates real time </a:t>
            </a:r>
            <a:r>
              <a:rPr lang="en-US" dirty="0" err="1"/>
              <a:t>SPaT</a:t>
            </a:r>
            <a:r>
              <a:rPr lang="en-US" dirty="0"/>
              <a:t> to Smart Gateway (SGW)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SGW communicates SPaT to the </a:t>
            </a:r>
            <a:r>
              <a:rPr lang="en-US" dirty="0">
                <a:solidFill>
                  <a:schemeClr val="accent1"/>
                </a:solidFill>
              </a:rPr>
              <a:t>Cloud through the TMC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offers to communicate (over 5G) SPaT, MAP, and TIMs to vehicles within 1 km of the vRSU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processes the offers and accepts to receives the data required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3A6589-7432-4A6C-81AF-804AEC10531F}"/>
              </a:ext>
            </a:extLst>
          </p:cNvPr>
          <p:cNvCxnSpPr>
            <a:cxnSpLocks/>
          </p:cNvCxnSpPr>
          <p:nvPr/>
        </p:nvCxnSpPr>
        <p:spPr>
          <a:xfrm>
            <a:off x="10491956" y="5844488"/>
            <a:ext cx="425665" cy="1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0B5CFE-39BE-4BC7-8FBE-5218170D3DAE}"/>
              </a:ext>
            </a:extLst>
          </p:cNvPr>
          <p:cNvCxnSpPr>
            <a:cxnSpLocks/>
          </p:cNvCxnSpPr>
          <p:nvPr/>
        </p:nvCxnSpPr>
        <p:spPr>
          <a:xfrm>
            <a:off x="10909738" y="1915510"/>
            <a:ext cx="0" cy="3944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B5EF5976-A8F9-41D9-A5B3-A2EA13EC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1609" y="437276"/>
            <a:ext cx="1996257" cy="1996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3A4EF8-A19F-4B08-8AE6-EE133B5142BF}"/>
              </a:ext>
            </a:extLst>
          </p:cNvPr>
          <p:cNvSpPr txBox="1"/>
          <p:nvPr/>
        </p:nvSpPr>
        <p:spPr>
          <a:xfrm>
            <a:off x="9014538" y="415455"/>
            <a:ext cx="29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vRSU – Virtual Road Side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CE07A-2052-4E25-ADE1-3262B18AFB0B}"/>
              </a:ext>
            </a:extLst>
          </p:cNvPr>
          <p:cNvSpPr/>
          <p:nvPr/>
        </p:nvSpPr>
        <p:spPr>
          <a:xfrm>
            <a:off x="10166255" y="1189302"/>
            <a:ext cx="1486966" cy="676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Bitbrew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vRSU</a:t>
            </a:r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72A4FDFD-6545-4141-80D5-DA16A392A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B090A8-1A6C-4E9A-9D23-C7039072E88E}"/>
              </a:ext>
            </a:extLst>
          </p:cNvPr>
          <p:cNvSpPr txBox="1"/>
          <p:nvPr/>
        </p:nvSpPr>
        <p:spPr>
          <a:xfrm>
            <a:off x="5889665" y="43729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737B5-857F-4E74-94D9-1F3C6EFA8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152" y="4098179"/>
            <a:ext cx="359695" cy="3170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667C8EF-AF36-4DCD-A551-659808F39B4B}"/>
              </a:ext>
            </a:extLst>
          </p:cNvPr>
          <p:cNvSpPr/>
          <p:nvPr/>
        </p:nvSpPr>
        <p:spPr>
          <a:xfrm>
            <a:off x="7688067" y="3759990"/>
            <a:ext cx="611947" cy="408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Smart GW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6C925F-C99F-4B6D-8146-B352E349308D}"/>
              </a:ext>
            </a:extLst>
          </p:cNvPr>
          <p:cNvCxnSpPr>
            <a:cxnSpLocks/>
          </p:cNvCxnSpPr>
          <p:nvPr/>
        </p:nvCxnSpPr>
        <p:spPr>
          <a:xfrm>
            <a:off x="8101201" y="4168598"/>
            <a:ext cx="0" cy="88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02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E28DE-AF04-17BC-D75D-846D96CA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Produce Security Requirements to implement:</a:t>
            </a:r>
          </a:p>
          <a:p>
            <a:pPr marL="1143000" lvl="1" indent="-457200"/>
            <a:r>
              <a:rPr lang="en-US" dirty="0"/>
              <a:t>UserClient Identity Authentication</a:t>
            </a:r>
          </a:p>
          <a:p>
            <a:pPr marL="1143000" lvl="1" indent="-457200"/>
            <a:r>
              <a:rPr lang="en-US" dirty="0"/>
              <a:t>vRSU Identity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Periodicity of Messages being published to Platform</a:t>
            </a:r>
          </a:p>
          <a:p>
            <a:pPr marL="1143000" lvl="1" indent="-457200"/>
            <a:r>
              <a:rPr lang="en-US"/>
              <a:t>Investigate Scope </a:t>
            </a:r>
            <a:r>
              <a:rPr lang="en-US" dirty="0"/>
              <a:t>for reducing periodicity </a:t>
            </a:r>
          </a:p>
          <a:p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B54C4-2CC8-9643-512F-3643B6D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664318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E28DE-AF04-17BC-D75D-846D96CA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Phone Application to</a:t>
            </a:r>
          </a:p>
          <a:p>
            <a:pPr marL="1200150" lvl="1" indent="-514350"/>
            <a:r>
              <a:rPr lang="en-US" sz="2000" dirty="0"/>
              <a:t>Connect to MQTT Broker over LTE / </a:t>
            </a:r>
            <a:r>
              <a:rPr lang="en-US" sz="2000" dirty="0" err="1"/>
              <a:t>Wifi</a:t>
            </a:r>
            <a:r>
              <a:rPr lang="en-US" sz="2000" dirty="0"/>
              <a:t> of the phone.</a:t>
            </a:r>
          </a:p>
          <a:p>
            <a:pPr marL="1200150" lvl="1" indent="-514350"/>
            <a:r>
              <a:rPr lang="en-US" sz="2000" dirty="0"/>
              <a:t>Publish location over MQTT:</a:t>
            </a:r>
          </a:p>
          <a:p>
            <a:pPr marL="1657350" lvl="2" indent="-514350"/>
            <a:r>
              <a:rPr lang="en-US" sz="1800" dirty="0"/>
              <a:t>ASN.1 UPER Encode Payload and then publish</a:t>
            </a:r>
          </a:p>
          <a:p>
            <a:pPr marL="1200150" lvl="1" indent="-514350"/>
            <a:r>
              <a:rPr lang="en-US" sz="2000" dirty="0"/>
              <a:t>Subscribe to data over MQTT:</a:t>
            </a:r>
          </a:p>
          <a:p>
            <a:pPr marL="1657350" lvl="2" indent="-514350"/>
            <a:r>
              <a:rPr lang="en-US" sz="1800" dirty="0"/>
              <a:t>Perform ASN.1 UPER Decode of MAP, SPaT and TIM</a:t>
            </a:r>
          </a:p>
          <a:p>
            <a:pPr marL="1200150" lvl="1" indent="-514350"/>
            <a:r>
              <a:rPr lang="en-US" sz="2000" dirty="0"/>
              <a:t>Push Decoded MAP, SPaT and TIM and Location to “MINIMAL ALGO”</a:t>
            </a:r>
          </a:p>
          <a:p>
            <a:pPr marL="1657350" lvl="2" indent="-514350"/>
            <a:r>
              <a:rPr lang="en-US" sz="1800" dirty="0"/>
              <a:t>Intersection Manager, Lane Finder, etc.</a:t>
            </a:r>
          </a:p>
          <a:p>
            <a:pPr marL="1200150" lvl="1" indent="-514350"/>
            <a:r>
              <a:rPr lang="en-US" sz="2000" dirty="0"/>
              <a:t>MINIMAL ALGO shall output:</a:t>
            </a:r>
          </a:p>
          <a:p>
            <a:pPr marL="1657350" lvl="2" indent="-514350"/>
            <a:r>
              <a:rPr lang="en-US" sz="1800" dirty="0"/>
              <a:t>Counter of received messages (MAP, SPaT, PSM, TIM) over MQTT</a:t>
            </a:r>
          </a:p>
          <a:p>
            <a:pPr marL="1657350" lvl="2" indent="-514350"/>
            <a:r>
              <a:rPr lang="en-US" sz="1800" dirty="0"/>
              <a:t>Current Signal Phase Light Status and Timing information.</a:t>
            </a:r>
          </a:p>
          <a:p>
            <a:pPr marL="2114550" lvl="3" indent="-514350"/>
            <a:r>
              <a:rPr lang="en-US" sz="1600" dirty="0"/>
              <a:t>Example: (RED – 31.3 seconds)</a:t>
            </a:r>
          </a:p>
          <a:p>
            <a:pPr marL="1200150" lvl="1" indent="-514350"/>
            <a:r>
              <a:rPr lang="en-US" sz="2000" dirty="0"/>
              <a:t>ALGO Output shall be displayed:</a:t>
            </a:r>
          </a:p>
          <a:p>
            <a:pPr marL="1657350" lvl="2" indent="-514350"/>
            <a:r>
              <a:rPr lang="en-US" sz="1800" dirty="0"/>
              <a:t>On the Phone App itself.</a:t>
            </a:r>
          </a:p>
          <a:p>
            <a:pPr marL="1657350" lvl="2" indent="-514350"/>
            <a:r>
              <a:rPr lang="en-US" sz="1800" dirty="0"/>
              <a:t>Or on CarPlay</a:t>
            </a:r>
          </a:p>
          <a:p>
            <a:pPr marL="1143000" lvl="1" indent="-457200"/>
            <a:endParaRPr lang="en-US" sz="2000" dirty="0"/>
          </a:p>
          <a:p>
            <a:pPr marL="1143000" lvl="1" indent="-457200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B54C4-2CC8-9643-512F-3643B6D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Phone App - </a:t>
            </a:r>
            <a:r>
              <a:rPr lang="en-US" dirty="0" err="1"/>
              <a:t>Reqs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0FB012-F692-4C29-9E22-187FA90E7FE3}"/>
              </a:ext>
            </a:extLst>
          </p:cNvPr>
          <p:cNvGrpSpPr/>
          <p:nvPr/>
        </p:nvGrpSpPr>
        <p:grpSpPr>
          <a:xfrm>
            <a:off x="4187954" y="1734139"/>
            <a:ext cx="4631966" cy="4631966"/>
            <a:chOff x="4187954" y="1734139"/>
            <a:chExt cx="4631966" cy="4631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E9166D-2FCD-4ED4-BCA1-3EB0E3D0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954" y="1734139"/>
              <a:ext cx="4631966" cy="463196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5A9BB-CD93-45C6-91F6-EA286CF0BBA0}"/>
                </a:ext>
              </a:extLst>
            </p:cNvPr>
            <p:cNvSpPr/>
            <p:nvPr/>
          </p:nvSpPr>
          <p:spPr>
            <a:xfrm>
              <a:off x="7748755" y="4256689"/>
              <a:ext cx="488731" cy="5754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B5FF4-E4B1-48DD-92BB-439E39EF50EA}"/>
                </a:ext>
              </a:extLst>
            </p:cNvPr>
            <p:cNvSpPr txBox="1"/>
            <p:nvPr/>
          </p:nvSpPr>
          <p:spPr>
            <a:xfrm>
              <a:off x="7727823" y="4359744"/>
              <a:ext cx="53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ATC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5A419A-4673-45E9-93DD-FB0E4F440569}"/>
                </a:ext>
              </a:extLst>
            </p:cNvPr>
            <p:cNvSpPr/>
            <p:nvPr/>
          </p:nvSpPr>
          <p:spPr>
            <a:xfrm>
              <a:off x="6345141" y="1844703"/>
              <a:ext cx="357809" cy="58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5B575-CD73-461A-A3D6-FECAB5E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084" y="2224333"/>
              <a:ext cx="415564" cy="1662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Direct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223D50-C81C-4E47-9977-A447A0F0A89A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838127" y="1432454"/>
            <a:ext cx="265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configures SGW with intersection MAP and TIM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ATC communicates real time </a:t>
            </a:r>
            <a:r>
              <a:rPr lang="en-US" dirty="0" err="1"/>
              <a:t>SPaT</a:t>
            </a:r>
            <a:r>
              <a:rPr lang="en-US" dirty="0"/>
              <a:t> to Smart Gateway (SGW)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SGW communicates SPaT to the </a:t>
            </a:r>
            <a:r>
              <a:rPr lang="en-US" dirty="0">
                <a:solidFill>
                  <a:schemeClr val="accent1"/>
                </a:solidFill>
              </a:rPr>
              <a:t>Cloud using onboard LTE / 5G.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offers to communicate (over 5G) SPaT, MAP, and TIMs to vehicles within 1 km of the vRSU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processes the offers and accepts to receives the data required</a:t>
            </a:r>
          </a:p>
        </p:txBody>
      </p:sp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B5EF5976-A8F9-41D9-A5B3-A2EA13EC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1609" y="437276"/>
            <a:ext cx="1996257" cy="1996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3A4EF8-A19F-4B08-8AE6-EE133B5142BF}"/>
              </a:ext>
            </a:extLst>
          </p:cNvPr>
          <p:cNvSpPr txBox="1"/>
          <p:nvPr/>
        </p:nvSpPr>
        <p:spPr>
          <a:xfrm>
            <a:off x="9014538" y="415455"/>
            <a:ext cx="29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vRSU – Virtual Road Side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CE07A-2052-4E25-ADE1-3262B18AFB0B}"/>
              </a:ext>
            </a:extLst>
          </p:cNvPr>
          <p:cNvSpPr/>
          <p:nvPr/>
        </p:nvSpPr>
        <p:spPr>
          <a:xfrm>
            <a:off x="10166255" y="1189302"/>
            <a:ext cx="1486966" cy="676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Bitbrew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vRSU</a:t>
            </a:r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72A4FDFD-6545-4141-80D5-DA16A392A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B090A8-1A6C-4E9A-9D23-C7039072E88E}"/>
              </a:ext>
            </a:extLst>
          </p:cNvPr>
          <p:cNvSpPr txBox="1"/>
          <p:nvPr/>
        </p:nvSpPr>
        <p:spPr>
          <a:xfrm>
            <a:off x="5889665" y="43729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737B5-857F-4E74-94D9-1F3C6EFA8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152" y="4098179"/>
            <a:ext cx="359695" cy="3170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667C8EF-AF36-4DCD-A551-659808F39B4B}"/>
              </a:ext>
            </a:extLst>
          </p:cNvPr>
          <p:cNvSpPr/>
          <p:nvPr/>
        </p:nvSpPr>
        <p:spPr>
          <a:xfrm>
            <a:off x="7688067" y="3759990"/>
            <a:ext cx="611947" cy="408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Smart GW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6C925F-C99F-4B6D-8146-B352E349308D}"/>
              </a:ext>
            </a:extLst>
          </p:cNvPr>
          <p:cNvCxnSpPr>
            <a:cxnSpLocks/>
          </p:cNvCxnSpPr>
          <p:nvPr/>
        </p:nvCxnSpPr>
        <p:spPr>
          <a:xfrm>
            <a:off x="8101201" y="4168598"/>
            <a:ext cx="0" cy="88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C453E7-BA8A-697F-EB8A-EE2E5B0BBCC1}"/>
              </a:ext>
            </a:extLst>
          </p:cNvPr>
          <p:cNvSpPr txBox="1"/>
          <p:nvPr/>
        </p:nvSpPr>
        <p:spPr>
          <a:xfrm>
            <a:off x="8112409" y="3429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495187-4D23-4BC4-C783-B50C5ED9D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896" y="3154265"/>
            <a:ext cx="359695" cy="3170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A5E84B-4110-0A93-9D86-301A605C96CA}"/>
              </a:ext>
            </a:extLst>
          </p:cNvPr>
          <p:cNvCxnSpPr/>
          <p:nvPr/>
        </p:nvCxnSpPr>
        <p:spPr>
          <a:xfrm flipV="1">
            <a:off x="8559967" y="1844703"/>
            <a:ext cx="1351642" cy="1309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838127" y="1432454"/>
            <a:ext cx="265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RSU and vRSU simultaneously broadcast / communicate SPaT, MAP, and TIMs to vehicle OBUs in proximity to the relevant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follows the same format setup by the V2X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OBU / 5G processing of the intersection information for V2I applications remains the same, independent of the source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3EA0FC-EA6A-4233-BCE2-07E6BB30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2" y="1734141"/>
            <a:ext cx="4631966" cy="46319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7FEE3A-2652-43A4-9900-26488518B91B}"/>
              </a:ext>
            </a:extLst>
          </p:cNvPr>
          <p:cNvSpPr/>
          <p:nvPr/>
        </p:nvSpPr>
        <p:spPr>
          <a:xfrm>
            <a:off x="7748755" y="4256689"/>
            <a:ext cx="488731" cy="575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FFACDF-16FE-41D1-9244-2CB953915CE9}"/>
              </a:ext>
            </a:extLst>
          </p:cNvPr>
          <p:cNvSpPr txBox="1"/>
          <p:nvPr/>
        </p:nvSpPr>
        <p:spPr>
          <a:xfrm>
            <a:off x="7727823" y="4359744"/>
            <a:ext cx="53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8F3DE0-795A-4F40-A548-1F9DED5A4972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758650-1892-4BF9-873E-AA861E8AA8A4}"/>
              </a:ext>
            </a:extLst>
          </p:cNvPr>
          <p:cNvCxnSpPr>
            <a:cxnSpLocks/>
          </p:cNvCxnSpPr>
          <p:nvPr/>
        </p:nvCxnSpPr>
        <p:spPr>
          <a:xfrm>
            <a:off x="8105429" y="5844488"/>
            <a:ext cx="1311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24F79EB-3DD6-4FFD-8B4A-C23BD5222F9D}"/>
              </a:ext>
            </a:extLst>
          </p:cNvPr>
          <p:cNvSpPr/>
          <p:nvPr/>
        </p:nvSpPr>
        <p:spPr>
          <a:xfrm>
            <a:off x="9416764" y="4729076"/>
            <a:ext cx="1075192" cy="133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TMC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C0BB1D-BBE8-4A6F-B4C9-B4CB36242893}"/>
              </a:ext>
            </a:extLst>
          </p:cNvPr>
          <p:cNvCxnSpPr>
            <a:cxnSpLocks/>
          </p:cNvCxnSpPr>
          <p:nvPr/>
        </p:nvCxnSpPr>
        <p:spPr>
          <a:xfrm>
            <a:off x="10491956" y="5844488"/>
            <a:ext cx="425665" cy="1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2843A0-8A79-46B2-97BB-7B99C5603669}"/>
              </a:ext>
            </a:extLst>
          </p:cNvPr>
          <p:cNvCxnSpPr>
            <a:cxnSpLocks/>
          </p:cNvCxnSpPr>
          <p:nvPr/>
        </p:nvCxnSpPr>
        <p:spPr>
          <a:xfrm>
            <a:off x="10909738" y="1915510"/>
            <a:ext cx="0" cy="3944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3E8E7A-2685-4ED2-A5DB-CA7BEE9F6044}"/>
              </a:ext>
            </a:extLst>
          </p:cNvPr>
          <p:cNvCxnSpPr>
            <a:cxnSpLocks/>
          </p:cNvCxnSpPr>
          <p:nvPr/>
        </p:nvCxnSpPr>
        <p:spPr>
          <a:xfrm>
            <a:off x="6708231" y="2284842"/>
            <a:ext cx="1387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26D00B-FDAF-45EA-826E-C8B88374E57A}"/>
              </a:ext>
            </a:extLst>
          </p:cNvPr>
          <p:cNvCxnSpPr>
            <a:cxnSpLocks/>
          </p:cNvCxnSpPr>
          <p:nvPr/>
        </p:nvCxnSpPr>
        <p:spPr>
          <a:xfrm>
            <a:off x="8095597" y="2284842"/>
            <a:ext cx="0" cy="197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4605D34B-1849-4276-8408-C1316F24D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8927AD-E1C8-4153-A680-871CFE3DFE96}"/>
              </a:ext>
            </a:extLst>
          </p:cNvPr>
          <p:cNvSpPr txBox="1"/>
          <p:nvPr/>
        </p:nvSpPr>
        <p:spPr>
          <a:xfrm>
            <a:off x="5690889" y="437291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/ OBU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CCFDA65-49C9-4088-A2C8-61E6D5733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166" y="4198835"/>
            <a:ext cx="323867" cy="177809"/>
          </a:xfrm>
          <a:prstGeom prst="rect">
            <a:avLst/>
          </a:prstGeom>
        </p:spPr>
      </p:pic>
      <p:pic>
        <p:nvPicPr>
          <p:cNvPr id="51" name="Picture 50" descr="Shape&#10;&#10;Description automatically generated">
            <a:extLst>
              <a:ext uri="{FF2B5EF4-FFF2-40B4-BE49-F238E27FC236}">
                <a16:creationId xmlns:a16="http://schemas.microsoft.com/office/drawing/2014/main" id="{BB84BBA2-E1CB-4D59-BE14-95C442008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08341" y="4127113"/>
            <a:ext cx="358979" cy="31752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9124C1F-38E4-4415-8144-D3D3FF10C461}"/>
              </a:ext>
            </a:extLst>
          </p:cNvPr>
          <p:cNvSpPr/>
          <p:nvPr/>
        </p:nvSpPr>
        <p:spPr>
          <a:xfrm>
            <a:off x="7711920" y="3759990"/>
            <a:ext cx="611947" cy="408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C29E6F-1542-40B9-9F4E-4F1D6575F55E}"/>
              </a:ext>
            </a:extLst>
          </p:cNvPr>
          <p:cNvSpPr txBox="1"/>
          <p:nvPr/>
        </p:nvSpPr>
        <p:spPr>
          <a:xfrm>
            <a:off x="6722806" y="1883730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/ RSU</a:t>
            </a:r>
          </a:p>
        </p:txBody>
      </p:sp>
      <p:pic>
        <p:nvPicPr>
          <p:cNvPr id="55" name="Picture 54" descr="Shape&#10;&#10;Description automatically generated">
            <a:extLst>
              <a:ext uri="{FF2B5EF4-FFF2-40B4-BE49-F238E27FC236}">
                <a16:creationId xmlns:a16="http://schemas.microsoft.com/office/drawing/2014/main" id="{DB33C3F7-AA79-4A2B-878A-46397C929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67200" y="1915510"/>
            <a:ext cx="358979" cy="317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A2399B-FEC0-B3BD-CDF1-48755FCF6EBA}"/>
              </a:ext>
            </a:extLst>
          </p:cNvPr>
          <p:cNvSpPr/>
          <p:nvPr/>
        </p:nvSpPr>
        <p:spPr>
          <a:xfrm>
            <a:off x="7561690" y="3657600"/>
            <a:ext cx="882590" cy="583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C4CCF-97A1-791D-97BB-58BE3825337A}"/>
              </a:ext>
            </a:extLst>
          </p:cNvPr>
          <p:cNvSpPr txBox="1"/>
          <p:nvPr/>
        </p:nvSpPr>
        <p:spPr>
          <a:xfrm>
            <a:off x="8400387" y="3795486"/>
            <a:ext cx="98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or use RSU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FCCCD-1CE6-4975-EC17-AC30E05F84A7}"/>
              </a:ext>
            </a:extLst>
          </p:cNvPr>
          <p:cNvSpPr txBox="1"/>
          <p:nvPr/>
        </p:nvSpPr>
        <p:spPr>
          <a:xfrm>
            <a:off x="7788353" y="1881497"/>
            <a:ext cx="165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Fiber or 5G to cloud</a:t>
            </a:r>
          </a:p>
        </p:txBody>
      </p:sp>
      <p:pic>
        <p:nvPicPr>
          <p:cNvPr id="26" name="Graphic 25" descr="Cloud with solid fill">
            <a:extLst>
              <a:ext uri="{FF2B5EF4-FFF2-40B4-BE49-F238E27FC236}">
                <a16:creationId xmlns:a16="http://schemas.microsoft.com/office/drawing/2014/main" id="{E7AA4682-8231-9304-49E3-102A7CA72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1609" y="437276"/>
            <a:ext cx="1996257" cy="19962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90DF787-AA8B-71F6-1E88-16050BF20FEE}"/>
              </a:ext>
            </a:extLst>
          </p:cNvPr>
          <p:cNvSpPr/>
          <p:nvPr/>
        </p:nvSpPr>
        <p:spPr>
          <a:xfrm>
            <a:off x="10166255" y="1189302"/>
            <a:ext cx="1486966" cy="676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Bitbrew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vRSU</a:t>
            </a:r>
          </a:p>
        </p:txBody>
      </p:sp>
    </p:spTree>
    <p:extLst>
      <p:ext uri="{BB962C8B-B14F-4D97-AF65-F5344CB8AC3E}">
        <p14:creationId xmlns:p14="http://schemas.microsoft.com/office/powerpoint/2010/main" val="37890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4915D-0F06-5A60-0907-F4EC69BB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44216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200" dirty="0"/>
              <a:t>Platform should be </a:t>
            </a:r>
            <a:r>
              <a:rPr lang="en-US" sz="2200" u="sng" dirty="0">
                <a:solidFill>
                  <a:schemeClr val="accent1"/>
                </a:solidFill>
              </a:rPr>
              <a:t>able to scale up efficiently</a:t>
            </a:r>
            <a:r>
              <a:rPr lang="en-US" sz="2200" b="1" dirty="0"/>
              <a:t> </a:t>
            </a:r>
            <a:r>
              <a:rPr lang="en-US" sz="2200" dirty="0"/>
              <a:t>and handle high numbers of </a:t>
            </a:r>
            <a:r>
              <a:rPr lang="en-US" sz="2200" dirty="0" err="1"/>
              <a:t>RoadSideClients</a:t>
            </a:r>
            <a:r>
              <a:rPr lang="en-US" sz="2200" dirty="0"/>
              <a:t> and </a:t>
            </a:r>
            <a:r>
              <a:rPr lang="en-US" sz="2200" dirty="0" err="1"/>
              <a:t>UserClients</a:t>
            </a:r>
            <a:r>
              <a:rPr lang="en-US" sz="2200" dirty="0"/>
              <a:t> (USA 300k intersections and 250M vehicles)</a:t>
            </a:r>
            <a:endParaRPr lang="en-US" sz="2200" b="1" dirty="0"/>
          </a:p>
          <a:p>
            <a:pPr marL="514350" indent="-514350">
              <a:buFont typeface="+mj-lt"/>
              <a:buAutoNum type="arabicParenR"/>
            </a:pPr>
            <a:r>
              <a:rPr lang="en-US" sz="2200" dirty="0"/>
              <a:t>Data delivery with </a:t>
            </a:r>
            <a:r>
              <a:rPr lang="en-US" sz="2200" u="sng" dirty="0">
                <a:solidFill>
                  <a:schemeClr val="accent1"/>
                </a:solidFill>
              </a:rPr>
              <a:t>Low latency</a:t>
            </a:r>
            <a:r>
              <a:rPr lang="en-US" sz="2200" dirty="0"/>
              <a:t> to vehicles (i.e. SPaT, others)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/>
              <a:t>Data deposit and Data retrieval Communication protocol to be </a:t>
            </a:r>
            <a:r>
              <a:rPr lang="en-US" sz="2200" u="sng" dirty="0">
                <a:solidFill>
                  <a:schemeClr val="accent1"/>
                </a:solidFill>
              </a:rPr>
              <a:t>standardized</a:t>
            </a:r>
            <a:r>
              <a:rPr lang="en-US" sz="2200" dirty="0"/>
              <a:t> for interoperability with other platforms or vehicle devices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/>
              <a:t>Data </a:t>
            </a:r>
            <a:r>
              <a:rPr lang="en-US" sz="2200" u="sng" dirty="0">
                <a:solidFill>
                  <a:schemeClr val="accent1"/>
                </a:solidFill>
              </a:rPr>
              <a:t>message format</a:t>
            </a:r>
            <a:r>
              <a:rPr lang="en-US" sz="2200" dirty="0"/>
              <a:t> to be developed in line to </a:t>
            </a:r>
            <a:r>
              <a:rPr lang="en-US" sz="2200" u="sng" dirty="0">
                <a:solidFill>
                  <a:schemeClr val="accent1"/>
                </a:solidFill>
              </a:rPr>
              <a:t>existing V2X standards</a:t>
            </a:r>
            <a:r>
              <a:rPr lang="en-US" sz="2200" dirty="0"/>
              <a:t> (J2735) where possible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/>
              <a:t>Flexibility to support various vehicle devices (OBU, TCU, Datalogger, mobile phone, etc.)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200" dirty="0"/>
              <a:t>Flexibility to support various infrastructure equipment (SGW, RSU, ATC, others) for edge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73A7AC-1708-964F-1257-E653DAF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Platform Goals</a:t>
            </a:r>
          </a:p>
        </p:txBody>
      </p:sp>
    </p:spTree>
    <p:extLst>
      <p:ext uri="{BB962C8B-B14F-4D97-AF65-F5344CB8AC3E}">
        <p14:creationId xmlns:p14="http://schemas.microsoft.com/office/powerpoint/2010/main" val="172025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09C32-6A1B-BBC0-EAA1-77C6E0A3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2" y="1020272"/>
            <a:ext cx="11528502" cy="5474531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800" dirty="0"/>
              <a:t>ATC/TMC Configuration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SGW/RSU Device Management, Configuration &amp; Security Authentication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vRSU Configuration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UserClient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Management, Configuration &amp; Security Authentication</a:t>
            </a:r>
          </a:p>
          <a:p>
            <a:pPr marL="1200150" lvl="1" indent="-514350"/>
            <a:r>
              <a:rPr lang="en-US" sz="1400" dirty="0">
                <a:solidFill>
                  <a:schemeClr val="tx1"/>
                </a:solidFill>
              </a:rPr>
              <a:t>UserClient can be </a:t>
            </a:r>
            <a:r>
              <a:rPr lang="en-US" sz="1400" dirty="0">
                <a:solidFill>
                  <a:schemeClr val="accent1"/>
                </a:solidFill>
              </a:rPr>
              <a:t>V2X_Vehicle </a:t>
            </a:r>
            <a:r>
              <a:rPr lang="en-US" sz="1400" dirty="0"/>
              <a:t>(or) </a:t>
            </a:r>
            <a:r>
              <a:rPr lang="en-US" sz="1400" dirty="0" err="1">
                <a:solidFill>
                  <a:schemeClr val="accent6"/>
                </a:solidFill>
              </a:rPr>
              <a:t>Authorized_IoT_Device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[Pedestrian with Cell Phone]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UserClient</a:t>
            </a:r>
            <a:r>
              <a:rPr lang="en-US" sz="1800" dirty="0"/>
              <a:t> Location Upload to Platform</a:t>
            </a:r>
          </a:p>
          <a:p>
            <a:pPr marL="1200150" lvl="1" indent="-514350"/>
            <a:r>
              <a:rPr lang="en-US" sz="1400" dirty="0"/>
              <a:t>J2735_SnapShot for </a:t>
            </a:r>
            <a:r>
              <a:rPr lang="en-US" sz="1400" dirty="0">
                <a:solidFill>
                  <a:schemeClr val="accent1"/>
                </a:solidFill>
              </a:rPr>
              <a:t>V2X_Vehicle.</a:t>
            </a:r>
            <a:r>
              <a:rPr lang="en-US" sz="1400" dirty="0">
                <a:solidFill>
                  <a:schemeClr val="tx1"/>
                </a:solidFill>
              </a:rPr>
              <a:t> Frequency of Upload could be proportional to Vehicle Speed.</a:t>
            </a:r>
          </a:p>
          <a:p>
            <a:pPr marL="1200150" lvl="1" indent="-514350"/>
            <a:r>
              <a:rPr lang="en-US" sz="1400" dirty="0">
                <a:solidFill>
                  <a:schemeClr val="tx1"/>
                </a:solidFill>
              </a:rPr>
              <a:t>List of PSIDs that the UserClient can support to receive and 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Platform Geo-Fencing logic </a:t>
            </a:r>
          </a:p>
          <a:p>
            <a:pPr marL="1200150" lvl="1" indent="-514350"/>
            <a:r>
              <a:rPr lang="en-US" sz="1400" dirty="0"/>
              <a:t>To Filter only relevant vRSU(s) based on received Location</a:t>
            </a:r>
          </a:p>
          <a:p>
            <a:pPr marL="1200150" lvl="1" indent="-514350"/>
            <a:r>
              <a:rPr lang="en-US" sz="1400" dirty="0"/>
              <a:t>Platform to stream J2735 Messages as per the requested PSIDs to </a:t>
            </a:r>
            <a:r>
              <a:rPr lang="en-US" sz="1400" dirty="0">
                <a:solidFill>
                  <a:schemeClr val="tx1"/>
                </a:solidFill>
              </a:rPr>
              <a:t>UserClient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Platform forward vRSU(s) Data to </a:t>
            </a:r>
            <a:r>
              <a:rPr lang="en-US" sz="1800" dirty="0">
                <a:solidFill>
                  <a:schemeClr val="tx1"/>
                </a:solidFill>
              </a:rPr>
              <a:t>UserClient</a:t>
            </a:r>
            <a:endParaRPr lang="en-US" sz="1800" dirty="0"/>
          </a:p>
          <a:p>
            <a:pPr marL="1200150" lvl="1" indent="-514350"/>
            <a:r>
              <a:rPr lang="en-US" sz="1400" dirty="0"/>
              <a:t>MAP, SPaT, TIM, PSM, RTCM, etc.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UserClient </a:t>
            </a:r>
            <a:r>
              <a:rPr lang="en-US" sz="1800" dirty="0"/>
              <a:t>Applications</a:t>
            </a:r>
          </a:p>
          <a:p>
            <a:pPr marL="1200150" lvl="1" indent="-514350"/>
            <a:r>
              <a:rPr lang="en-US" sz="1100" dirty="0">
                <a:solidFill>
                  <a:schemeClr val="tx1"/>
                </a:solidFill>
              </a:rPr>
              <a:t>In-</a:t>
            </a:r>
            <a:r>
              <a:rPr lang="en-US" sz="1100" dirty="0">
                <a:solidFill>
                  <a:schemeClr val="accent1"/>
                </a:solidFill>
              </a:rPr>
              <a:t>V2X_Vehicle</a:t>
            </a:r>
            <a:r>
              <a:rPr lang="en-US" sz="1100" dirty="0">
                <a:solidFill>
                  <a:schemeClr val="tx1"/>
                </a:solidFill>
              </a:rPr>
              <a:t> can provide Red-Light Violation Warning </a:t>
            </a:r>
            <a:r>
              <a:rPr lang="en-US" sz="1100" dirty="0"/>
              <a:t>Annunciation</a:t>
            </a:r>
            <a:r>
              <a:rPr lang="en-US" sz="1100" dirty="0">
                <a:solidFill>
                  <a:schemeClr val="tx1"/>
                </a:solidFill>
              </a:rPr>
              <a:t> using MAP &amp; SPaT Data received</a:t>
            </a:r>
          </a:p>
          <a:p>
            <a:pPr marL="1200150" lvl="1" indent="-514350"/>
            <a:r>
              <a:rPr lang="en-US" sz="1100" dirty="0">
                <a:solidFill>
                  <a:schemeClr val="tx1"/>
                </a:solidFill>
              </a:rPr>
              <a:t>In-</a:t>
            </a:r>
            <a:r>
              <a:rPr lang="en-US" sz="1100" dirty="0">
                <a:solidFill>
                  <a:schemeClr val="accent1"/>
                </a:solidFill>
              </a:rPr>
              <a:t>V2X_Vehicle</a:t>
            </a:r>
            <a:r>
              <a:rPr lang="en-US" sz="1100" dirty="0">
                <a:solidFill>
                  <a:schemeClr val="tx1"/>
                </a:solidFill>
              </a:rPr>
              <a:t> can place Traffic Signal Priority / Preemption to ATC through Platform / SGW</a:t>
            </a:r>
          </a:p>
          <a:p>
            <a:pPr marL="1200150" lvl="1" indent="-514350"/>
            <a:r>
              <a:rPr lang="en-US" sz="1100" dirty="0">
                <a:solidFill>
                  <a:schemeClr val="tx1"/>
                </a:solidFill>
              </a:rPr>
              <a:t>Pedestrian with Cell Phone</a:t>
            </a:r>
            <a:r>
              <a:rPr lang="en-US" sz="1100" dirty="0">
                <a:solidFill>
                  <a:schemeClr val="accent6"/>
                </a:solidFill>
              </a:rPr>
              <a:t> (</a:t>
            </a:r>
            <a:r>
              <a:rPr lang="en-US" sz="1100" dirty="0" err="1">
                <a:solidFill>
                  <a:schemeClr val="accent6"/>
                </a:solidFill>
              </a:rPr>
              <a:t>Authorized_IoT_Device</a:t>
            </a:r>
            <a:r>
              <a:rPr lang="en-US" sz="1100" dirty="0">
                <a:solidFill>
                  <a:schemeClr val="accent6"/>
                </a:solidFill>
              </a:rPr>
              <a:t>)</a:t>
            </a:r>
            <a:r>
              <a:rPr lang="en-US" sz="1100" dirty="0">
                <a:solidFill>
                  <a:schemeClr val="tx1"/>
                </a:solidFill>
              </a:rPr>
              <a:t> can report Traffic Incident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Platform Components</a:t>
            </a:r>
          </a:p>
        </p:txBody>
      </p:sp>
    </p:spTree>
    <p:extLst>
      <p:ext uri="{BB962C8B-B14F-4D97-AF65-F5344CB8AC3E}">
        <p14:creationId xmlns:p14="http://schemas.microsoft.com/office/powerpoint/2010/main" val="85348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09C32-6A1B-BBC0-EAA1-77C6E0A3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2" y="1020273"/>
            <a:ext cx="11528502" cy="5035692"/>
          </a:xfrm>
        </p:spPr>
        <p:txBody>
          <a:bodyPr/>
          <a:lstStyle/>
          <a:p>
            <a:pPr marL="514350" indent="-514350">
              <a:buFont typeface="+mj-lt"/>
              <a:buAutoNum type="arabicParenR" startAt="10"/>
            </a:pPr>
            <a:r>
              <a:rPr lang="en-US" sz="1800" dirty="0"/>
              <a:t>Payment / subscription services </a:t>
            </a:r>
            <a:r>
              <a:rPr lang="en-US" sz="1800" dirty="0">
                <a:solidFill>
                  <a:schemeClr val="accent2"/>
                </a:solidFill>
              </a:rPr>
              <a:t>[FUTURE] </a:t>
            </a:r>
          </a:p>
          <a:p>
            <a:pPr marL="1200150" lvl="1" indent="-514350"/>
            <a:r>
              <a:rPr lang="en-US" sz="1400" dirty="0"/>
              <a:t>Tolling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sz="1800" dirty="0"/>
              <a:t>vRSU Applications &amp; Advisories Download to Vehicles </a:t>
            </a:r>
            <a:r>
              <a:rPr lang="en-US" sz="1800" dirty="0">
                <a:solidFill>
                  <a:schemeClr val="accent2"/>
                </a:solidFill>
              </a:rPr>
              <a:t>[FUTURE] </a:t>
            </a:r>
            <a:endParaRPr lang="en-US" sz="1800" dirty="0"/>
          </a:p>
          <a:p>
            <a:pPr marL="1200150" lvl="1" indent="-514350"/>
            <a:r>
              <a:rPr lang="en-US" sz="1400" dirty="0"/>
              <a:t>Road Weather Applications (Cloud Based ICE Warning)</a:t>
            </a:r>
          </a:p>
          <a:p>
            <a:pPr marL="514350" indent="-514350">
              <a:buFont typeface="+mj-lt"/>
              <a:buAutoNum type="arabicParenR" startAt="10"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Platform Components (contd.)</a:t>
            </a:r>
          </a:p>
        </p:txBody>
      </p:sp>
    </p:spTree>
    <p:extLst>
      <p:ext uri="{BB962C8B-B14F-4D97-AF65-F5344CB8AC3E}">
        <p14:creationId xmlns:p14="http://schemas.microsoft.com/office/powerpoint/2010/main" val="25664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F8E730-475C-B03A-0B7F-70E54538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88503" y="992337"/>
            <a:ext cx="8082050" cy="53839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4147FE-E79C-6054-0DAC-5E1F4CC92C60}"/>
              </a:ext>
            </a:extLst>
          </p:cNvPr>
          <p:cNvGrpSpPr/>
          <p:nvPr/>
        </p:nvGrpSpPr>
        <p:grpSpPr>
          <a:xfrm>
            <a:off x="3259551" y="1844878"/>
            <a:ext cx="1996257" cy="1996257"/>
            <a:chOff x="9911609" y="437276"/>
            <a:chExt cx="1996257" cy="1996257"/>
          </a:xfrm>
        </p:grpSpPr>
        <p:pic>
          <p:nvPicPr>
            <p:cNvPr id="4" name="Graphic 3" descr="Cloud with solid fill">
              <a:extLst>
                <a:ext uri="{FF2B5EF4-FFF2-40B4-BE49-F238E27FC236}">
                  <a16:creationId xmlns:a16="http://schemas.microsoft.com/office/drawing/2014/main" id="{170A171C-55B4-FB3A-964A-E87BD147C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11609" y="437276"/>
              <a:ext cx="1996257" cy="199625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C7E475-BECE-66C5-FFEE-CB7F36D1E002}"/>
                </a:ext>
              </a:extLst>
            </p:cNvPr>
            <p:cNvSpPr/>
            <p:nvPr/>
          </p:nvSpPr>
          <p:spPr>
            <a:xfrm>
              <a:off x="10166255" y="1189302"/>
              <a:ext cx="1486966" cy="676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Cloud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Platform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916B27B-878F-46EA-8BEA-502E6C196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31932" r="65299" b="53455"/>
          <a:stretch/>
        </p:blipFill>
        <p:spPr>
          <a:xfrm>
            <a:off x="1600367" y="4886306"/>
            <a:ext cx="209762" cy="4086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2BDAAC-516A-6230-18A8-74A682AC578F}"/>
              </a:ext>
            </a:extLst>
          </p:cNvPr>
          <p:cNvSpPr/>
          <p:nvPr/>
        </p:nvSpPr>
        <p:spPr>
          <a:xfrm>
            <a:off x="1956362" y="5001625"/>
            <a:ext cx="962015" cy="2573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95B5BB-93CF-7AB1-0515-12BBBA2F1E47}"/>
              </a:ext>
            </a:extLst>
          </p:cNvPr>
          <p:cNvSpPr/>
          <p:nvPr/>
        </p:nvSpPr>
        <p:spPr>
          <a:xfrm>
            <a:off x="1454134" y="4848253"/>
            <a:ext cx="1554480" cy="6217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BAA6C-F95F-973F-2CDA-008D605E8968}"/>
              </a:ext>
            </a:extLst>
          </p:cNvPr>
          <p:cNvSpPr txBox="1"/>
          <p:nvPr/>
        </p:nvSpPr>
        <p:spPr>
          <a:xfrm>
            <a:off x="1409257" y="5527109"/>
            <a:ext cx="19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RoadSideClient</a:t>
            </a:r>
            <a:r>
              <a:rPr lang="en-US" sz="1600" dirty="0">
                <a:solidFill>
                  <a:srgbClr val="00B050"/>
                </a:solidFill>
              </a:rPr>
              <a:t> #1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AC9F1F-5065-6968-9A43-C7F4FD994D56}"/>
              </a:ext>
            </a:extLst>
          </p:cNvPr>
          <p:cNvCxnSpPr>
            <a:cxnSpLocks/>
          </p:cNvCxnSpPr>
          <p:nvPr/>
        </p:nvCxnSpPr>
        <p:spPr>
          <a:xfrm flipH="1">
            <a:off x="5103416" y="2113533"/>
            <a:ext cx="1409969" cy="841665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F38E5-BBE3-F679-FBC4-E370F1CA63C8}"/>
              </a:ext>
            </a:extLst>
          </p:cNvPr>
          <p:cNvCxnSpPr>
            <a:cxnSpLocks/>
          </p:cNvCxnSpPr>
          <p:nvPr/>
        </p:nvCxnSpPr>
        <p:spPr>
          <a:xfrm flipH="1" flipV="1">
            <a:off x="5044375" y="3314283"/>
            <a:ext cx="1842592" cy="1320107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59E467-B184-08D4-AB9E-22963D4036DC}"/>
              </a:ext>
            </a:extLst>
          </p:cNvPr>
          <p:cNvCxnSpPr>
            <a:cxnSpLocks/>
          </p:cNvCxnSpPr>
          <p:nvPr/>
        </p:nvCxnSpPr>
        <p:spPr>
          <a:xfrm flipV="1">
            <a:off x="2508603" y="3322008"/>
            <a:ext cx="1065642" cy="1526245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1842213-60A0-7154-906F-054B3BFA0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31932" r="65299" b="53455"/>
          <a:stretch/>
        </p:blipFill>
        <p:spPr>
          <a:xfrm>
            <a:off x="6749186" y="4626723"/>
            <a:ext cx="209762" cy="4086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4ABD707-30F2-63F6-7F4F-56C3E133BB67}"/>
              </a:ext>
            </a:extLst>
          </p:cNvPr>
          <p:cNvSpPr/>
          <p:nvPr/>
        </p:nvSpPr>
        <p:spPr>
          <a:xfrm>
            <a:off x="7105181" y="4742042"/>
            <a:ext cx="962015" cy="2573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CF51EE-2E03-3F93-3061-98BCC887E7A5}"/>
              </a:ext>
            </a:extLst>
          </p:cNvPr>
          <p:cNvSpPr/>
          <p:nvPr/>
        </p:nvSpPr>
        <p:spPr>
          <a:xfrm>
            <a:off x="6602953" y="4588670"/>
            <a:ext cx="1554480" cy="6217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011CBF0-7481-EE15-E1F9-7AF2E6AB67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31932" r="65299" b="53455"/>
          <a:stretch/>
        </p:blipFill>
        <p:spPr>
          <a:xfrm>
            <a:off x="6659618" y="1880467"/>
            <a:ext cx="209762" cy="40860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36D0211-DA23-77DB-8384-10492824BAAD}"/>
              </a:ext>
            </a:extLst>
          </p:cNvPr>
          <p:cNvSpPr/>
          <p:nvPr/>
        </p:nvSpPr>
        <p:spPr>
          <a:xfrm>
            <a:off x="7015613" y="1995786"/>
            <a:ext cx="962015" cy="2573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34081E-85D6-3DE2-2907-25C04456CC78}"/>
              </a:ext>
            </a:extLst>
          </p:cNvPr>
          <p:cNvSpPr/>
          <p:nvPr/>
        </p:nvSpPr>
        <p:spPr>
          <a:xfrm>
            <a:off x="6513385" y="1842414"/>
            <a:ext cx="1554480" cy="6217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CEE83A-F221-C36C-338D-6D8DC785E410}"/>
              </a:ext>
            </a:extLst>
          </p:cNvPr>
          <p:cNvSpPr txBox="1"/>
          <p:nvPr/>
        </p:nvSpPr>
        <p:spPr>
          <a:xfrm>
            <a:off x="6551695" y="5258937"/>
            <a:ext cx="17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RoadSideClient</a:t>
            </a:r>
            <a:r>
              <a:rPr lang="en-US" sz="1600" dirty="0">
                <a:solidFill>
                  <a:srgbClr val="00B050"/>
                </a:solidFill>
              </a:rPr>
              <a:t> #2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63EBFE-9BD4-99D1-4AC9-011D55E9FC4C}"/>
              </a:ext>
            </a:extLst>
          </p:cNvPr>
          <p:cNvSpPr txBox="1"/>
          <p:nvPr/>
        </p:nvSpPr>
        <p:spPr>
          <a:xfrm>
            <a:off x="6329822" y="2473221"/>
            <a:ext cx="1681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RoadSideClient</a:t>
            </a:r>
            <a:r>
              <a:rPr lang="en-US" sz="1600" dirty="0">
                <a:solidFill>
                  <a:srgbClr val="00B050"/>
                </a:solidFill>
              </a:rPr>
              <a:t> #3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C14FBA6-6048-47E2-070E-5E5E41BD3F7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600438" y="1339209"/>
            <a:ext cx="277592" cy="55106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2AA450-40EF-FF95-D0A6-879246E0BBFB}"/>
              </a:ext>
            </a:extLst>
          </p:cNvPr>
          <p:cNvCxnSpPr>
            <a:cxnSpLocks/>
          </p:cNvCxnSpPr>
          <p:nvPr/>
        </p:nvCxnSpPr>
        <p:spPr>
          <a:xfrm>
            <a:off x="1878030" y="1582045"/>
            <a:ext cx="2120345" cy="772756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421A75-E426-93C7-967A-D265985D3F0F}"/>
              </a:ext>
            </a:extLst>
          </p:cNvPr>
          <p:cNvCxnSpPr>
            <a:cxnSpLocks/>
          </p:cNvCxnSpPr>
          <p:nvPr/>
        </p:nvCxnSpPr>
        <p:spPr>
          <a:xfrm>
            <a:off x="1885822" y="1754129"/>
            <a:ext cx="1907585" cy="764455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8157D7A-DB7A-2A85-6606-07CB30F55590}"/>
              </a:ext>
            </a:extLst>
          </p:cNvPr>
          <p:cNvSpPr txBox="1"/>
          <p:nvPr/>
        </p:nvSpPr>
        <p:spPr>
          <a:xfrm rot="1226054">
            <a:off x="2400210" y="1774431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MY POSITION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503C0C-0D32-BE1A-8E4E-4DD2071ECF7E}"/>
              </a:ext>
            </a:extLst>
          </p:cNvPr>
          <p:cNvSpPr txBox="1"/>
          <p:nvPr/>
        </p:nvSpPr>
        <p:spPr>
          <a:xfrm rot="1289865">
            <a:off x="1764239" y="2092991"/>
            <a:ext cx="197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DATA FROM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RSC #1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69875B1-E1B5-CA71-35F1-3ED009E22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6811920" y="971531"/>
            <a:ext cx="277592" cy="55106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75008B-0CE5-176D-3466-83DE5E83D74E}"/>
              </a:ext>
            </a:extLst>
          </p:cNvPr>
          <p:cNvCxnSpPr>
            <a:cxnSpLocks/>
          </p:cNvCxnSpPr>
          <p:nvPr/>
        </p:nvCxnSpPr>
        <p:spPr>
          <a:xfrm flipH="1">
            <a:off x="4318502" y="1163943"/>
            <a:ext cx="2452254" cy="125305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703074-9C67-F0B3-095B-57C90F44D18D}"/>
              </a:ext>
            </a:extLst>
          </p:cNvPr>
          <p:cNvCxnSpPr>
            <a:cxnSpLocks/>
          </p:cNvCxnSpPr>
          <p:nvPr/>
        </p:nvCxnSpPr>
        <p:spPr>
          <a:xfrm flipH="1">
            <a:off x="4602423" y="1414500"/>
            <a:ext cx="2182257" cy="1101828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238030-AA88-3F5A-93F8-B47C322AB429}"/>
              </a:ext>
            </a:extLst>
          </p:cNvPr>
          <p:cNvSpPr txBox="1"/>
          <p:nvPr/>
        </p:nvSpPr>
        <p:spPr>
          <a:xfrm rot="20026720">
            <a:off x="4709864" y="1557311"/>
            <a:ext cx="164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MY “</a:t>
            </a:r>
            <a:r>
              <a:rPr lang="en-US" sz="1200" b="1" dirty="0">
                <a:solidFill>
                  <a:schemeClr val="accent2"/>
                </a:solidFill>
              </a:rPr>
              <a:t>NEW”</a:t>
            </a:r>
            <a:r>
              <a:rPr lang="en-US" sz="1200" dirty="0">
                <a:solidFill>
                  <a:schemeClr val="accent2"/>
                </a:solidFill>
              </a:rPr>
              <a:t>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FC9FA-1037-5E2E-E9F5-D498D24A4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6429" y="2225062"/>
            <a:ext cx="811327" cy="805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43A7B-86A9-7B4E-C9CC-CA5C83FD7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5416" y="2225062"/>
            <a:ext cx="811327" cy="7970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07DEF3-989A-5D14-B474-478B96F63F08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10217756" y="2623609"/>
            <a:ext cx="987660" cy="3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FEB046-4C62-E1AE-1D9A-AE3001141A5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40552" y="2627597"/>
            <a:ext cx="4265877" cy="50284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75130E-DBD3-145D-931A-2986F55C00DC}"/>
              </a:ext>
            </a:extLst>
          </p:cNvPr>
          <p:cNvSpPr txBox="1"/>
          <p:nvPr/>
        </p:nvSpPr>
        <p:spPr>
          <a:xfrm rot="21168423">
            <a:off x="7122465" y="2766166"/>
            <a:ext cx="252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B050"/>
                </a:solidFill>
              </a:rPr>
              <a:t>RoadSideClient</a:t>
            </a:r>
            <a:r>
              <a:rPr lang="en-US" sz="1400" dirty="0">
                <a:solidFill>
                  <a:srgbClr val="00B050"/>
                </a:solidFill>
              </a:rPr>
              <a:t> #4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Construction Zone TIM #1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024DEC7-7524-BA81-FBE5-7239F7612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402" y="3860322"/>
            <a:ext cx="811327" cy="8050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EB6F8E6-5D9A-9C5F-5F03-02BFEB333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3389" y="3860322"/>
            <a:ext cx="811327" cy="79709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7B5B9-58C7-3A20-C545-EF42C6B071F2}"/>
              </a:ext>
            </a:extLst>
          </p:cNvPr>
          <p:cNvCxnSpPr>
            <a:stCxn id="49" idx="1"/>
            <a:endCxn id="48" idx="3"/>
          </p:cNvCxnSpPr>
          <p:nvPr/>
        </p:nvCxnSpPr>
        <p:spPr>
          <a:xfrm flipH="1">
            <a:off x="10145729" y="4258869"/>
            <a:ext cx="987660" cy="3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33DCCE-1E18-7A10-C640-26C87D0AC4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5103416" y="3227513"/>
            <a:ext cx="4230986" cy="103534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A5DDDF-7B08-B653-8140-D100E3E69C59}"/>
              </a:ext>
            </a:extLst>
          </p:cNvPr>
          <p:cNvSpPr txBox="1"/>
          <p:nvPr/>
        </p:nvSpPr>
        <p:spPr>
          <a:xfrm rot="819456">
            <a:off x="6457669" y="3850485"/>
            <a:ext cx="252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RoadSideClient</a:t>
            </a:r>
            <a:r>
              <a:rPr lang="en-US" sz="1200" dirty="0">
                <a:solidFill>
                  <a:srgbClr val="00B050"/>
                </a:solidFill>
              </a:rPr>
              <a:t> #5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Construction Zone TIM #2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5D9A7B8-5A24-6234-00E0-17C4EE1D5EA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 rot="3167667" flipH="1">
            <a:off x="1941857" y="897210"/>
            <a:ext cx="277592" cy="55106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4AF4D6-1F1A-A4E2-D530-91D6A89BA91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 rot="5400000" flipH="1">
            <a:off x="2751303" y="852913"/>
            <a:ext cx="277592" cy="5510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3C4E49-2D04-BB34-0B8D-3513A62A653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 flipH="1">
            <a:off x="3612784" y="866517"/>
            <a:ext cx="277592" cy="5510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AD7A2BB-8534-04F8-FB02-599AC86B0A2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5400000" flipH="1">
            <a:off x="5173962" y="881196"/>
            <a:ext cx="277592" cy="5510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DD7953D-414B-44CC-CD36-E4BC40A661D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5400000" flipH="1">
            <a:off x="5918580" y="873215"/>
            <a:ext cx="277592" cy="5510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1CB59FB-97D2-3CC2-36DC-31BD43FD9C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 flipH="1">
            <a:off x="4360355" y="856779"/>
            <a:ext cx="277592" cy="5510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9067AB-2937-3CCD-46C3-3A7DA9E9E788}"/>
              </a:ext>
            </a:extLst>
          </p:cNvPr>
          <p:cNvSpPr txBox="1"/>
          <p:nvPr/>
        </p:nvSpPr>
        <p:spPr>
          <a:xfrm rot="19993708">
            <a:off x="4663349" y="1973071"/>
            <a:ext cx="197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DATA FROM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RSC #2 &amp; RSC #3</a:t>
            </a:r>
          </a:p>
        </p:txBody>
      </p:sp>
    </p:spTree>
    <p:extLst>
      <p:ext uri="{BB962C8B-B14F-4D97-AF65-F5344CB8AC3E}">
        <p14:creationId xmlns:p14="http://schemas.microsoft.com/office/powerpoint/2010/main" val="17108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1626BB02-161B-844C-B27B-C2ADE991F0E0}" vid="{DD8745E7-B422-5549-B49D-FFA1AC4B3CB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E59153CB3FD468CD4DB84A21E2516" ma:contentTypeVersion="20" ma:contentTypeDescription="Create a new document." ma:contentTypeScope="" ma:versionID="a06138694ddb553c738831d7285a8f70">
  <xsd:schema xmlns:xsd="http://www.w3.org/2001/XMLSchema" xmlns:xs="http://www.w3.org/2001/XMLSchema" xmlns:p="http://schemas.microsoft.com/office/2006/metadata/properties" xmlns:ns1="http://schemas.microsoft.com/sharepoint/v3" xmlns:ns2="47a57a63-88d5-4fa9-bcb3-13660cda25da" xmlns:ns3="7e019740-73fa-4347-9ee2-23451780a316" targetNamespace="http://schemas.microsoft.com/office/2006/metadata/properties" ma:root="true" ma:fieldsID="2b68723686bf0bab961a3e0e3c154914" ns1:_="" ns2:_="" ns3:_="">
    <xsd:import namespace="http://schemas.microsoft.com/sharepoint/v3"/>
    <xsd:import namespace="47a57a63-88d5-4fa9-bcb3-13660cda25da"/>
    <xsd:import namespace="7e019740-73fa-4347-9ee2-23451780a3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57a63-88d5-4fa9-bcb3-13660cda2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3d89bc6-72ff-4d32-b47f-d767cd64f2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19740-73fa-4347-9ee2-23451780a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4cdcfea-e13b-480a-aa9b-5f2314cb3ea2}" ma:internalName="TaxCatchAll" ma:showField="CatchAllData" ma:web="7e019740-73fa-4347-9ee2-23451780a3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019740-73fa-4347-9ee2-23451780a316" xsi:nil="true"/>
    <lcf76f155ced4ddcb4097134ff3c332f xmlns="47a57a63-88d5-4fa9-bcb3-13660cda25da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90969E-F184-4E68-BB53-EB75035920B3}"/>
</file>

<file path=customXml/itemProps2.xml><?xml version="1.0" encoding="utf-8"?>
<ds:datastoreItem xmlns:ds="http://schemas.openxmlformats.org/officeDocument/2006/customXml" ds:itemID="{85BF79A1-1E1F-4CBD-88F0-AF37131F819D}"/>
</file>

<file path=customXml/itemProps3.xml><?xml version="1.0" encoding="utf-8"?>
<ds:datastoreItem xmlns:ds="http://schemas.openxmlformats.org/officeDocument/2006/customXml" ds:itemID="{8004554E-469C-448B-A692-67DD088EC8B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2538</Words>
  <Application>Microsoft Office PowerPoint</Application>
  <PresentationFormat>Widescreen</PresentationFormat>
  <Paragraphs>383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CourierNewPSMT</vt:lpstr>
      <vt:lpstr>Open Sans</vt:lpstr>
      <vt:lpstr>Office Theme</vt:lpstr>
      <vt:lpstr>Vehicle to Infrastructure Platform Concept   29 Sep 2022 </vt:lpstr>
      <vt:lpstr>V2X  Connected Intersection</vt:lpstr>
      <vt:lpstr>5G Connected Intersection</vt:lpstr>
      <vt:lpstr>5G Direct Connected Intersection</vt:lpstr>
      <vt:lpstr>Hybrid  Connected Intersection</vt:lpstr>
      <vt:lpstr>V2I Platform Goals</vt:lpstr>
      <vt:lpstr>V2I Platform Components</vt:lpstr>
      <vt:lpstr>V2I Platform Components (contd.)</vt:lpstr>
      <vt:lpstr>Concept Diagram</vt:lpstr>
      <vt:lpstr>V2X Platform Data Parameters</vt:lpstr>
      <vt:lpstr>Why MQTT for Communication Protocol?</vt:lpstr>
      <vt:lpstr>MQTT Implementation Guide for V2X_Platform Concept</vt:lpstr>
      <vt:lpstr>Topics Tree</vt:lpstr>
      <vt:lpstr>RoadSideClient -&gt; Platform</vt:lpstr>
      <vt:lpstr>UserClient -&gt; Platform</vt:lpstr>
      <vt:lpstr>Platform -&gt; UserClient</vt:lpstr>
      <vt:lpstr>Sequence Diagram</vt:lpstr>
      <vt:lpstr>MQTT Payload definition [UserClientUpload]</vt:lpstr>
      <vt:lpstr>MQTT Payload definition [PositionUpload]</vt:lpstr>
      <vt:lpstr>MQTT Payload definition [ExtendedUpload]</vt:lpstr>
      <vt:lpstr>TMC Configuration</vt:lpstr>
      <vt:lpstr>SGW/RSU Device Management, Configuration &amp; Security</vt:lpstr>
      <vt:lpstr>UserClient Device Management, Configuration &amp; Security</vt:lpstr>
      <vt:lpstr>vRSU Configuration</vt:lpstr>
      <vt:lpstr>UserClient Data Upload</vt:lpstr>
      <vt:lpstr>Platform Geo-fencing relevant vRSUs &amp; Data Stream</vt:lpstr>
      <vt:lpstr>UserClient Applications and Advisories Annunciation to Driver</vt:lpstr>
      <vt:lpstr>Payment / subscription services</vt:lpstr>
      <vt:lpstr>vRSU Applications &amp; Advisories Download to Vehicles</vt:lpstr>
      <vt:lpstr>To do List</vt:lpstr>
      <vt:lpstr>UserClient Phone App - Reqs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Siobion Richards</dc:creator>
  <cp:lastModifiedBy>Rojer Kavin Ram Salem Ramesh Babu</cp:lastModifiedBy>
  <cp:revision>155</cp:revision>
  <dcterms:created xsi:type="dcterms:W3CDTF">2018-11-20T18:27:37Z</dcterms:created>
  <dcterms:modified xsi:type="dcterms:W3CDTF">2022-09-30T14:28:27Z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0x010100DF8E59153CB3FD468CD4DB84A21E2516</vt:lpwstr>
  </property>
</Properties>
</file>