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505E79-16EF-4D12-B8EC-F01350FAA9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F843B4-8BA6-4CD2-A498-67E20E891870}">
      <dgm:prSet/>
      <dgm:spPr/>
      <dgm:t>
        <a:bodyPr/>
        <a:lstStyle/>
        <a:p>
          <a:r>
            <a:rPr lang="en-US"/>
            <a:t>Resnet50-ibn-b as backbone</a:t>
          </a:r>
        </a:p>
      </dgm:t>
    </dgm:pt>
    <dgm:pt modelId="{3A80DC16-C469-4CCF-BB19-925669747CCE}" type="parTrans" cxnId="{B5E1B57A-C16F-41B9-9397-7A25886E0A8A}">
      <dgm:prSet/>
      <dgm:spPr/>
      <dgm:t>
        <a:bodyPr/>
        <a:lstStyle/>
        <a:p>
          <a:endParaRPr lang="en-US"/>
        </a:p>
      </dgm:t>
    </dgm:pt>
    <dgm:pt modelId="{4CCC9F01-E0FA-4B92-AAC9-E94FC7F4EE5C}" type="sibTrans" cxnId="{B5E1B57A-C16F-41B9-9397-7A25886E0A8A}">
      <dgm:prSet/>
      <dgm:spPr/>
      <dgm:t>
        <a:bodyPr/>
        <a:lstStyle/>
        <a:p>
          <a:endParaRPr lang="en-US"/>
        </a:p>
      </dgm:t>
    </dgm:pt>
    <dgm:pt modelId="{2956DC62-6341-46A5-A2CA-81B2C404DE74}">
      <dgm:prSet/>
      <dgm:spPr/>
      <dgm:t>
        <a:bodyPr/>
        <a:lstStyle/>
        <a:p>
          <a:r>
            <a:rPr lang="en-US"/>
            <a:t>3x3 neck convolution layer</a:t>
          </a:r>
        </a:p>
      </dgm:t>
    </dgm:pt>
    <dgm:pt modelId="{9C7A0A24-FA4D-4571-84B3-E66996DB9D05}" type="parTrans" cxnId="{B8B9EA0B-911B-47AA-9685-61A6749CF1EB}">
      <dgm:prSet/>
      <dgm:spPr/>
      <dgm:t>
        <a:bodyPr/>
        <a:lstStyle/>
        <a:p>
          <a:endParaRPr lang="en-US"/>
        </a:p>
      </dgm:t>
    </dgm:pt>
    <dgm:pt modelId="{07EEFC24-8FE9-41D9-ADEC-A02947E18625}" type="sibTrans" cxnId="{B8B9EA0B-911B-47AA-9685-61A6749CF1EB}">
      <dgm:prSet/>
      <dgm:spPr/>
      <dgm:t>
        <a:bodyPr/>
        <a:lstStyle/>
        <a:p>
          <a:endParaRPr lang="en-US"/>
        </a:p>
      </dgm:t>
    </dgm:pt>
    <dgm:pt modelId="{BE30F3A2-64ED-4E58-91DC-F69E49073D99}">
      <dgm:prSet/>
      <dgm:spPr/>
      <dgm:t>
        <a:bodyPr/>
        <a:lstStyle/>
        <a:p>
          <a:r>
            <a:rPr lang="en-US"/>
            <a:t>Query and Gallery encodings</a:t>
          </a:r>
        </a:p>
      </dgm:t>
    </dgm:pt>
    <dgm:pt modelId="{4E66F41C-F5CA-4A37-A1BB-FDFE125141EE}" type="parTrans" cxnId="{062B742E-841F-4312-9BC9-6D7944A75E59}">
      <dgm:prSet/>
      <dgm:spPr/>
      <dgm:t>
        <a:bodyPr/>
        <a:lstStyle/>
        <a:p>
          <a:endParaRPr lang="en-US"/>
        </a:p>
      </dgm:t>
    </dgm:pt>
    <dgm:pt modelId="{9155D5FE-31B3-49D5-A0A4-72FF58DEBDC5}" type="sibTrans" cxnId="{062B742E-841F-4312-9BC9-6D7944A75E59}">
      <dgm:prSet/>
      <dgm:spPr/>
      <dgm:t>
        <a:bodyPr/>
        <a:lstStyle/>
        <a:p>
          <a:endParaRPr lang="en-US"/>
        </a:p>
      </dgm:t>
    </dgm:pt>
    <dgm:pt modelId="{83049CB5-33A0-48F9-810B-87F8E3BCEB36}">
      <dgm:prSet/>
      <dgm:spPr/>
      <dgm:t>
        <a:bodyPr/>
        <a:lstStyle/>
        <a:p>
          <a:r>
            <a:rPr lang="en-US"/>
            <a:t>TransformerEncoderLayer from pytorch</a:t>
          </a:r>
        </a:p>
      </dgm:t>
    </dgm:pt>
    <dgm:pt modelId="{5B2E366B-482F-4D26-9B3B-2FF897A4E57B}" type="parTrans" cxnId="{E2C06FFA-5F98-4CE3-BAD6-AF7275504E6A}">
      <dgm:prSet/>
      <dgm:spPr/>
      <dgm:t>
        <a:bodyPr/>
        <a:lstStyle/>
        <a:p>
          <a:endParaRPr lang="en-US"/>
        </a:p>
      </dgm:t>
    </dgm:pt>
    <dgm:pt modelId="{9A9C183D-0EA9-4C66-A39D-A9DA2FB4E889}" type="sibTrans" cxnId="{E2C06FFA-5F98-4CE3-BAD6-AF7275504E6A}">
      <dgm:prSet/>
      <dgm:spPr/>
      <dgm:t>
        <a:bodyPr/>
        <a:lstStyle/>
        <a:p>
          <a:endParaRPr lang="en-US"/>
        </a:p>
      </dgm:t>
    </dgm:pt>
    <dgm:pt modelId="{03DCA801-6FAC-4C47-8BCD-EB185457D506}">
      <dgm:prSet/>
      <dgm:spPr/>
      <dgm:t>
        <a:bodyPr/>
        <a:lstStyle/>
        <a:p>
          <a:r>
            <a:rPr lang="en-US"/>
            <a:t>Custom Decoder</a:t>
          </a:r>
        </a:p>
      </dgm:t>
    </dgm:pt>
    <dgm:pt modelId="{927DC568-0DC5-4C3C-9DCD-F0981287406E}" type="parTrans" cxnId="{D84FCFCD-5CAD-479A-8FEF-3AA414D9635F}">
      <dgm:prSet/>
      <dgm:spPr/>
      <dgm:t>
        <a:bodyPr/>
        <a:lstStyle/>
        <a:p>
          <a:endParaRPr lang="en-US"/>
        </a:p>
      </dgm:t>
    </dgm:pt>
    <dgm:pt modelId="{25F8F3DC-C6A0-4F5B-A2F4-B0D7F4B7EF2F}" type="sibTrans" cxnId="{D84FCFCD-5CAD-479A-8FEF-3AA414D9635F}">
      <dgm:prSet/>
      <dgm:spPr/>
      <dgm:t>
        <a:bodyPr/>
        <a:lstStyle/>
        <a:p>
          <a:endParaRPr lang="en-US"/>
        </a:p>
      </dgm:t>
    </dgm:pt>
    <dgm:pt modelId="{3D93F752-CA50-4539-85A0-396A7576856D}">
      <dgm:prSet/>
      <dgm:spPr/>
      <dgm:t>
        <a:bodyPr/>
        <a:lstStyle/>
        <a:p>
          <a:r>
            <a:rPr lang="en-US"/>
            <a:t>GMP layer from QAConv-GS</a:t>
          </a:r>
        </a:p>
      </dgm:t>
    </dgm:pt>
    <dgm:pt modelId="{73D06B9F-66CF-4E13-96C2-C52B209B66B3}" type="parTrans" cxnId="{3703A90C-66FD-4589-AE75-D1B4CA6BF959}">
      <dgm:prSet/>
      <dgm:spPr/>
      <dgm:t>
        <a:bodyPr/>
        <a:lstStyle/>
        <a:p>
          <a:endParaRPr lang="en-US"/>
        </a:p>
      </dgm:t>
    </dgm:pt>
    <dgm:pt modelId="{DDF130C4-B958-4B03-AA5D-E0EF8C837678}" type="sibTrans" cxnId="{3703A90C-66FD-4589-AE75-D1B4CA6BF959}">
      <dgm:prSet/>
      <dgm:spPr/>
      <dgm:t>
        <a:bodyPr/>
        <a:lstStyle/>
        <a:p>
          <a:endParaRPr lang="en-US"/>
        </a:p>
      </dgm:t>
    </dgm:pt>
    <dgm:pt modelId="{969DF908-3770-4062-B8CB-3002C04206F5}">
      <dgm:prSet/>
      <dgm:spPr/>
      <dgm:t>
        <a:bodyPr/>
        <a:lstStyle/>
        <a:p>
          <a:r>
            <a:rPr lang="en-US"/>
            <a:t>MLP head 1 and 2</a:t>
          </a:r>
        </a:p>
      </dgm:t>
    </dgm:pt>
    <dgm:pt modelId="{DB04B081-57AB-42AB-AB63-21E31AEAC455}" type="parTrans" cxnId="{2FF3D9ED-3B8F-4697-BA22-3D00A9353807}">
      <dgm:prSet/>
      <dgm:spPr/>
      <dgm:t>
        <a:bodyPr/>
        <a:lstStyle/>
        <a:p>
          <a:endParaRPr lang="en-US"/>
        </a:p>
      </dgm:t>
    </dgm:pt>
    <dgm:pt modelId="{4CDCADC0-0FB0-4ED4-BF0F-CB6438EECE8E}" type="sibTrans" cxnId="{2FF3D9ED-3B8F-4697-BA22-3D00A9353807}">
      <dgm:prSet/>
      <dgm:spPr/>
      <dgm:t>
        <a:bodyPr/>
        <a:lstStyle/>
        <a:p>
          <a:endParaRPr lang="en-US"/>
        </a:p>
      </dgm:t>
    </dgm:pt>
    <dgm:pt modelId="{65216F16-CC4C-4CCE-AEF7-92830606A566}">
      <dgm:prSet/>
      <dgm:spPr/>
      <dgm:t>
        <a:bodyPr/>
        <a:lstStyle/>
        <a:p>
          <a:r>
            <a:rPr lang="en-US"/>
            <a:t>Binary cross entropy loss from pytorch (QAConv-GS)</a:t>
          </a:r>
        </a:p>
      </dgm:t>
    </dgm:pt>
    <dgm:pt modelId="{AC6D1FD2-55BB-4706-8EBE-B3FF20A86ADC}" type="parTrans" cxnId="{4E7C1067-8EE9-44C1-AB5C-4F663D68F900}">
      <dgm:prSet/>
      <dgm:spPr/>
      <dgm:t>
        <a:bodyPr/>
        <a:lstStyle/>
        <a:p>
          <a:endParaRPr lang="en-US"/>
        </a:p>
      </dgm:t>
    </dgm:pt>
    <dgm:pt modelId="{A974FAA5-C31A-4B55-B64F-02E3B4F696AA}" type="sibTrans" cxnId="{4E7C1067-8EE9-44C1-AB5C-4F663D68F900}">
      <dgm:prSet/>
      <dgm:spPr/>
      <dgm:t>
        <a:bodyPr/>
        <a:lstStyle/>
        <a:p>
          <a:endParaRPr lang="en-US"/>
        </a:p>
      </dgm:t>
    </dgm:pt>
    <dgm:pt modelId="{3FE3334E-FB5E-41AF-ADBB-5F04CA0D9111}">
      <dgm:prSet/>
      <dgm:spPr/>
      <dgm:t>
        <a:bodyPr/>
        <a:lstStyle/>
        <a:p>
          <a:r>
            <a:rPr lang="en-US" dirty="0"/>
            <a:t>Prior score encoding – learnable weights</a:t>
          </a:r>
        </a:p>
      </dgm:t>
    </dgm:pt>
    <dgm:pt modelId="{EC2AD285-D288-4158-83CC-A0E56FBE3C07}" type="parTrans" cxnId="{4E621659-9185-4305-BDED-3BAA9987F66E}">
      <dgm:prSet/>
      <dgm:spPr/>
      <dgm:t>
        <a:bodyPr/>
        <a:lstStyle/>
        <a:p>
          <a:endParaRPr lang="en-CA"/>
        </a:p>
      </dgm:t>
    </dgm:pt>
    <dgm:pt modelId="{2F18AA22-72FB-4A18-83C2-B45098EB4AA3}" type="sibTrans" cxnId="{4E621659-9185-4305-BDED-3BAA9987F66E}">
      <dgm:prSet/>
      <dgm:spPr/>
      <dgm:t>
        <a:bodyPr/>
        <a:lstStyle/>
        <a:p>
          <a:endParaRPr lang="en-CA"/>
        </a:p>
      </dgm:t>
    </dgm:pt>
    <dgm:pt modelId="{9331DDFA-303D-4D1E-A89C-9AEBD27FD7FD}" type="pres">
      <dgm:prSet presAssocID="{37505E79-16EF-4D12-B8EC-F01350FAA996}" presName="linear" presStyleCnt="0">
        <dgm:presLayoutVars>
          <dgm:animLvl val="lvl"/>
          <dgm:resizeHandles val="exact"/>
        </dgm:presLayoutVars>
      </dgm:prSet>
      <dgm:spPr/>
    </dgm:pt>
    <dgm:pt modelId="{668ED1CD-E107-4B86-99A2-8325FED9F462}" type="pres">
      <dgm:prSet presAssocID="{1EF843B4-8BA6-4CD2-A498-67E20E891870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B06292CB-9F23-406A-81AB-BB41E3CC1505}" type="pres">
      <dgm:prSet presAssocID="{4CCC9F01-E0FA-4B92-AAC9-E94FC7F4EE5C}" presName="spacer" presStyleCnt="0"/>
      <dgm:spPr/>
    </dgm:pt>
    <dgm:pt modelId="{ED43228D-8ACA-4D39-902F-6C79FB70AF94}" type="pres">
      <dgm:prSet presAssocID="{2956DC62-6341-46A5-A2CA-81B2C404DE74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7F8E46D5-C69A-45B5-9DB5-A16D20BE233B}" type="pres">
      <dgm:prSet presAssocID="{07EEFC24-8FE9-41D9-ADEC-A02947E18625}" presName="spacer" presStyleCnt="0"/>
      <dgm:spPr/>
    </dgm:pt>
    <dgm:pt modelId="{8697BD0D-5FAA-44A8-A874-C8CEE0FFE4AA}" type="pres">
      <dgm:prSet presAssocID="{BE30F3A2-64ED-4E58-91DC-F69E49073D9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705059FB-78E6-440D-9EBE-6EBFAD3CC2D2}" type="pres">
      <dgm:prSet presAssocID="{9155D5FE-31B3-49D5-A0A4-72FF58DEBDC5}" presName="spacer" presStyleCnt="0"/>
      <dgm:spPr/>
    </dgm:pt>
    <dgm:pt modelId="{BA4F6396-F1F3-4275-B519-DC7F22824E57}" type="pres">
      <dgm:prSet presAssocID="{83049CB5-33A0-48F9-810B-87F8E3BCEB36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F2E40EC-3A27-4B5C-8852-84697963B491}" type="pres">
      <dgm:prSet presAssocID="{9A9C183D-0EA9-4C66-A39D-A9DA2FB4E889}" presName="spacer" presStyleCnt="0"/>
      <dgm:spPr/>
    </dgm:pt>
    <dgm:pt modelId="{5E8A7734-256D-4A1E-A5FF-46CDBD930545}" type="pres">
      <dgm:prSet presAssocID="{03DCA801-6FAC-4C47-8BCD-EB185457D506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722E00D5-3E5E-49C5-BDDD-6E2E99055215}" type="pres">
      <dgm:prSet presAssocID="{25F8F3DC-C6A0-4F5B-A2F4-B0D7F4B7EF2F}" presName="spacer" presStyleCnt="0"/>
      <dgm:spPr/>
    </dgm:pt>
    <dgm:pt modelId="{6C00DE48-48ED-4D9C-BB0A-D94E7A34DAF1}" type="pres">
      <dgm:prSet presAssocID="{3D93F752-CA50-4539-85A0-396A7576856D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7556D50-EA64-4520-924E-E06413AD5F76}" type="pres">
      <dgm:prSet presAssocID="{DDF130C4-B958-4B03-AA5D-E0EF8C837678}" presName="spacer" presStyleCnt="0"/>
      <dgm:spPr/>
    </dgm:pt>
    <dgm:pt modelId="{4FD440D2-1EB5-47D9-9BA3-43B5550EAFCC}" type="pres">
      <dgm:prSet presAssocID="{969DF908-3770-4062-B8CB-3002C04206F5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D956AAEC-60EB-4B48-8063-40576DA7DFB6}" type="pres">
      <dgm:prSet presAssocID="{4CDCADC0-0FB0-4ED4-BF0F-CB6438EECE8E}" presName="spacer" presStyleCnt="0"/>
      <dgm:spPr/>
    </dgm:pt>
    <dgm:pt modelId="{8860D8A7-F7D2-4C5B-99CC-7498F81F3302}" type="pres">
      <dgm:prSet presAssocID="{65216F16-CC4C-4CCE-AEF7-92830606A566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D15848B6-E714-47E9-80B0-920382907A35}" type="pres">
      <dgm:prSet presAssocID="{A974FAA5-C31A-4B55-B64F-02E3B4F696AA}" presName="spacer" presStyleCnt="0"/>
      <dgm:spPr/>
    </dgm:pt>
    <dgm:pt modelId="{6D819C0B-0270-4AF3-B1BC-F686B24C024C}" type="pres">
      <dgm:prSet presAssocID="{3FE3334E-FB5E-41AF-ADBB-5F04CA0D9111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B8B9EA0B-911B-47AA-9685-61A6749CF1EB}" srcId="{37505E79-16EF-4D12-B8EC-F01350FAA996}" destId="{2956DC62-6341-46A5-A2CA-81B2C404DE74}" srcOrd="1" destOrd="0" parTransId="{9C7A0A24-FA4D-4571-84B3-E66996DB9D05}" sibTransId="{07EEFC24-8FE9-41D9-ADEC-A02947E18625}"/>
    <dgm:cxn modelId="{3703A90C-66FD-4589-AE75-D1B4CA6BF959}" srcId="{37505E79-16EF-4D12-B8EC-F01350FAA996}" destId="{3D93F752-CA50-4539-85A0-396A7576856D}" srcOrd="5" destOrd="0" parTransId="{73D06B9F-66CF-4E13-96C2-C52B209B66B3}" sibTransId="{DDF130C4-B958-4B03-AA5D-E0EF8C837678}"/>
    <dgm:cxn modelId="{E5228E19-2D7F-4BF3-A282-08DAF708F6B6}" type="presOf" srcId="{BE30F3A2-64ED-4E58-91DC-F69E49073D99}" destId="{8697BD0D-5FAA-44A8-A874-C8CEE0FFE4AA}" srcOrd="0" destOrd="0" presId="urn:microsoft.com/office/officeart/2005/8/layout/vList2"/>
    <dgm:cxn modelId="{02E9302C-F285-433A-A813-28CD3D30DF25}" type="presOf" srcId="{65216F16-CC4C-4CCE-AEF7-92830606A566}" destId="{8860D8A7-F7D2-4C5B-99CC-7498F81F3302}" srcOrd="0" destOrd="0" presId="urn:microsoft.com/office/officeart/2005/8/layout/vList2"/>
    <dgm:cxn modelId="{062B742E-841F-4312-9BC9-6D7944A75E59}" srcId="{37505E79-16EF-4D12-B8EC-F01350FAA996}" destId="{BE30F3A2-64ED-4E58-91DC-F69E49073D99}" srcOrd="2" destOrd="0" parTransId="{4E66F41C-F5CA-4A37-A1BB-FDFE125141EE}" sibTransId="{9155D5FE-31B3-49D5-A0A4-72FF58DEBDC5}"/>
    <dgm:cxn modelId="{5D36D236-E703-461C-B1E9-258F09016ACC}" type="presOf" srcId="{83049CB5-33A0-48F9-810B-87F8E3BCEB36}" destId="{BA4F6396-F1F3-4275-B519-DC7F22824E57}" srcOrd="0" destOrd="0" presId="urn:microsoft.com/office/officeart/2005/8/layout/vList2"/>
    <dgm:cxn modelId="{E9C78037-BA1C-47FF-8FAA-39CC8FDABE74}" type="presOf" srcId="{3FE3334E-FB5E-41AF-ADBB-5F04CA0D9111}" destId="{6D819C0B-0270-4AF3-B1BC-F686B24C024C}" srcOrd="0" destOrd="0" presId="urn:microsoft.com/office/officeart/2005/8/layout/vList2"/>
    <dgm:cxn modelId="{18829F5E-5A17-4AA1-B2D9-3580D6053774}" type="presOf" srcId="{03DCA801-6FAC-4C47-8BCD-EB185457D506}" destId="{5E8A7734-256D-4A1E-A5FF-46CDBD930545}" srcOrd="0" destOrd="0" presId="urn:microsoft.com/office/officeart/2005/8/layout/vList2"/>
    <dgm:cxn modelId="{D91AC45F-4DA2-4444-8AB6-7A2A54B5EB3B}" type="presOf" srcId="{2956DC62-6341-46A5-A2CA-81B2C404DE74}" destId="{ED43228D-8ACA-4D39-902F-6C79FB70AF94}" srcOrd="0" destOrd="0" presId="urn:microsoft.com/office/officeart/2005/8/layout/vList2"/>
    <dgm:cxn modelId="{4E7C1067-8EE9-44C1-AB5C-4F663D68F900}" srcId="{37505E79-16EF-4D12-B8EC-F01350FAA996}" destId="{65216F16-CC4C-4CCE-AEF7-92830606A566}" srcOrd="7" destOrd="0" parTransId="{AC6D1FD2-55BB-4706-8EBE-B3FF20A86ADC}" sibTransId="{A974FAA5-C31A-4B55-B64F-02E3B4F696AA}"/>
    <dgm:cxn modelId="{4E621659-9185-4305-BDED-3BAA9987F66E}" srcId="{37505E79-16EF-4D12-B8EC-F01350FAA996}" destId="{3FE3334E-FB5E-41AF-ADBB-5F04CA0D9111}" srcOrd="8" destOrd="0" parTransId="{EC2AD285-D288-4158-83CC-A0E56FBE3C07}" sibTransId="{2F18AA22-72FB-4A18-83C2-B45098EB4AA3}"/>
    <dgm:cxn modelId="{B5E1B57A-C16F-41B9-9397-7A25886E0A8A}" srcId="{37505E79-16EF-4D12-B8EC-F01350FAA996}" destId="{1EF843B4-8BA6-4CD2-A498-67E20E891870}" srcOrd="0" destOrd="0" parTransId="{3A80DC16-C469-4CCF-BB19-925669747CCE}" sibTransId="{4CCC9F01-E0FA-4B92-AAC9-E94FC7F4EE5C}"/>
    <dgm:cxn modelId="{10B4028E-30C8-48DD-9C46-00ACA23C0F47}" type="presOf" srcId="{1EF843B4-8BA6-4CD2-A498-67E20E891870}" destId="{668ED1CD-E107-4B86-99A2-8325FED9F462}" srcOrd="0" destOrd="0" presId="urn:microsoft.com/office/officeart/2005/8/layout/vList2"/>
    <dgm:cxn modelId="{A981BF92-C24A-44AF-A179-B673BD5F62BA}" type="presOf" srcId="{969DF908-3770-4062-B8CB-3002C04206F5}" destId="{4FD440D2-1EB5-47D9-9BA3-43B5550EAFCC}" srcOrd="0" destOrd="0" presId="urn:microsoft.com/office/officeart/2005/8/layout/vList2"/>
    <dgm:cxn modelId="{C31EA499-1DE4-42F5-BB9C-902E71E5810D}" type="presOf" srcId="{37505E79-16EF-4D12-B8EC-F01350FAA996}" destId="{9331DDFA-303D-4D1E-A89C-9AEBD27FD7FD}" srcOrd="0" destOrd="0" presId="urn:microsoft.com/office/officeart/2005/8/layout/vList2"/>
    <dgm:cxn modelId="{D84FCFCD-5CAD-479A-8FEF-3AA414D9635F}" srcId="{37505E79-16EF-4D12-B8EC-F01350FAA996}" destId="{03DCA801-6FAC-4C47-8BCD-EB185457D506}" srcOrd="4" destOrd="0" parTransId="{927DC568-0DC5-4C3C-9DCD-F0981287406E}" sibTransId="{25F8F3DC-C6A0-4F5B-A2F4-B0D7F4B7EF2F}"/>
    <dgm:cxn modelId="{2FF3D9ED-3B8F-4697-BA22-3D00A9353807}" srcId="{37505E79-16EF-4D12-B8EC-F01350FAA996}" destId="{969DF908-3770-4062-B8CB-3002C04206F5}" srcOrd="6" destOrd="0" parTransId="{DB04B081-57AB-42AB-AB63-21E31AEAC455}" sibTransId="{4CDCADC0-0FB0-4ED4-BF0F-CB6438EECE8E}"/>
    <dgm:cxn modelId="{DB321CF3-6907-48F6-AC82-419E4DDBD99F}" type="presOf" srcId="{3D93F752-CA50-4539-85A0-396A7576856D}" destId="{6C00DE48-48ED-4D9C-BB0A-D94E7A34DAF1}" srcOrd="0" destOrd="0" presId="urn:microsoft.com/office/officeart/2005/8/layout/vList2"/>
    <dgm:cxn modelId="{E2C06FFA-5F98-4CE3-BAD6-AF7275504E6A}" srcId="{37505E79-16EF-4D12-B8EC-F01350FAA996}" destId="{83049CB5-33A0-48F9-810B-87F8E3BCEB36}" srcOrd="3" destOrd="0" parTransId="{5B2E366B-482F-4D26-9B3B-2FF897A4E57B}" sibTransId="{9A9C183D-0EA9-4C66-A39D-A9DA2FB4E889}"/>
    <dgm:cxn modelId="{9C4E3CD8-8668-40C3-AB27-46F2E96642D6}" type="presParOf" srcId="{9331DDFA-303D-4D1E-A89C-9AEBD27FD7FD}" destId="{668ED1CD-E107-4B86-99A2-8325FED9F462}" srcOrd="0" destOrd="0" presId="urn:microsoft.com/office/officeart/2005/8/layout/vList2"/>
    <dgm:cxn modelId="{79331B93-E2DB-4E80-BBED-2231145ACE2B}" type="presParOf" srcId="{9331DDFA-303D-4D1E-A89C-9AEBD27FD7FD}" destId="{B06292CB-9F23-406A-81AB-BB41E3CC1505}" srcOrd="1" destOrd="0" presId="urn:microsoft.com/office/officeart/2005/8/layout/vList2"/>
    <dgm:cxn modelId="{FA575E2D-14A7-4446-802D-1EE8901C3ADD}" type="presParOf" srcId="{9331DDFA-303D-4D1E-A89C-9AEBD27FD7FD}" destId="{ED43228D-8ACA-4D39-902F-6C79FB70AF94}" srcOrd="2" destOrd="0" presId="urn:microsoft.com/office/officeart/2005/8/layout/vList2"/>
    <dgm:cxn modelId="{84BE9678-94C5-4255-86F4-20970F0B25AB}" type="presParOf" srcId="{9331DDFA-303D-4D1E-A89C-9AEBD27FD7FD}" destId="{7F8E46D5-C69A-45B5-9DB5-A16D20BE233B}" srcOrd="3" destOrd="0" presId="urn:microsoft.com/office/officeart/2005/8/layout/vList2"/>
    <dgm:cxn modelId="{1187763F-6323-463F-930C-3DF216A1506F}" type="presParOf" srcId="{9331DDFA-303D-4D1E-A89C-9AEBD27FD7FD}" destId="{8697BD0D-5FAA-44A8-A874-C8CEE0FFE4AA}" srcOrd="4" destOrd="0" presId="urn:microsoft.com/office/officeart/2005/8/layout/vList2"/>
    <dgm:cxn modelId="{D4F2F551-6D60-4B4B-8C36-49DF29254F15}" type="presParOf" srcId="{9331DDFA-303D-4D1E-A89C-9AEBD27FD7FD}" destId="{705059FB-78E6-440D-9EBE-6EBFAD3CC2D2}" srcOrd="5" destOrd="0" presId="urn:microsoft.com/office/officeart/2005/8/layout/vList2"/>
    <dgm:cxn modelId="{00BCEA54-7126-491C-B49C-2AF23A01020E}" type="presParOf" srcId="{9331DDFA-303D-4D1E-A89C-9AEBD27FD7FD}" destId="{BA4F6396-F1F3-4275-B519-DC7F22824E57}" srcOrd="6" destOrd="0" presId="urn:microsoft.com/office/officeart/2005/8/layout/vList2"/>
    <dgm:cxn modelId="{802E9D96-0DD4-4102-A64F-BF3D92CD618C}" type="presParOf" srcId="{9331DDFA-303D-4D1E-A89C-9AEBD27FD7FD}" destId="{0F2E40EC-3A27-4B5C-8852-84697963B491}" srcOrd="7" destOrd="0" presId="urn:microsoft.com/office/officeart/2005/8/layout/vList2"/>
    <dgm:cxn modelId="{BB35FD5A-1470-4F10-9585-EDF4E119EC07}" type="presParOf" srcId="{9331DDFA-303D-4D1E-A89C-9AEBD27FD7FD}" destId="{5E8A7734-256D-4A1E-A5FF-46CDBD930545}" srcOrd="8" destOrd="0" presId="urn:microsoft.com/office/officeart/2005/8/layout/vList2"/>
    <dgm:cxn modelId="{73B057F3-4176-4E8F-8E47-D0C365F29DB2}" type="presParOf" srcId="{9331DDFA-303D-4D1E-A89C-9AEBD27FD7FD}" destId="{722E00D5-3E5E-49C5-BDDD-6E2E99055215}" srcOrd="9" destOrd="0" presId="urn:microsoft.com/office/officeart/2005/8/layout/vList2"/>
    <dgm:cxn modelId="{DD9566CA-061C-4686-90B7-3CEB523E92DA}" type="presParOf" srcId="{9331DDFA-303D-4D1E-A89C-9AEBD27FD7FD}" destId="{6C00DE48-48ED-4D9C-BB0A-D94E7A34DAF1}" srcOrd="10" destOrd="0" presId="urn:microsoft.com/office/officeart/2005/8/layout/vList2"/>
    <dgm:cxn modelId="{D95D5584-FE64-4772-B05F-90E5D324368B}" type="presParOf" srcId="{9331DDFA-303D-4D1E-A89C-9AEBD27FD7FD}" destId="{97556D50-EA64-4520-924E-E06413AD5F76}" srcOrd="11" destOrd="0" presId="urn:microsoft.com/office/officeart/2005/8/layout/vList2"/>
    <dgm:cxn modelId="{7D67FBF3-19FE-4026-BCDC-A2D51AF74030}" type="presParOf" srcId="{9331DDFA-303D-4D1E-A89C-9AEBD27FD7FD}" destId="{4FD440D2-1EB5-47D9-9BA3-43B5550EAFCC}" srcOrd="12" destOrd="0" presId="urn:microsoft.com/office/officeart/2005/8/layout/vList2"/>
    <dgm:cxn modelId="{A61D1F73-563A-455B-BFD2-236832721E19}" type="presParOf" srcId="{9331DDFA-303D-4D1E-A89C-9AEBD27FD7FD}" destId="{D956AAEC-60EB-4B48-8063-40576DA7DFB6}" srcOrd="13" destOrd="0" presId="urn:microsoft.com/office/officeart/2005/8/layout/vList2"/>
    <dgm:cxn modelId="{8ADAA734-1D66-406E-B558-F66076443CB5}" type="presParOf" srcId="{9331DDFA-303D-4D1E-A89C-9AEBD27FD7FD}" destId="{8860D8A7-F7D2-4C5B-99CC-7498F81F3302}" srcOrd="14" destOrd="0" presId="urn:microsoft.com/office/officeart/2005/8/layout/vList2"/>
    <dgm:cxn modelId="{EB20E965-DF74-4DBA-8B21-275C899A0B86}" type="presParOf" srcId="{9331DDFA-303D-4D1E-A89C-9AEBD27FD7FD}" destId="{D15848B6-E714-47E9-80B0-920382907A35}" srcOrd="15" destOrd="0" presId="urn:microsoft.com/office/officeart/2005/8/layout/vList2"/>
    <dgm:cxn modelId="{94FB6DC7-68DC-475B-941B-E3DF38E59B76}" type="presParOf" srcId="{9331DDFA-303D-4D1E-A89C-9AEBD27FD7FD}" destId="{6D819C0B-0270-4AF3-B1BC-F686B24C024C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ED1CD-E107-4B86-99A2-8325FED9F462}">
      <dsp:nvSpPr>
        <dsp:cNvPr id="0" name=""/>
        <dsp:cNvSpPr/>
      </dsp:nvSpPr>
      <dsp:spPr>
        <a:xfrm>
          <a:off x="0" y="87350"/>
          <a:ext cx="5563887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Resnet50-ibn-b as backbone</a:t>
          </a:r>
        </a:p>
      </dsp:txBody>
      <dsp:txXfrm>
        <a:off x="19904" y="107254"/>
        <a:ext cx="5524079" cy="367937"/>
      </dsp:txXfrm>
    </dsp:sp>
    <dsp:sp modelId="{ED43228D-8ACA-4D39-902F-6C79FB70AF94}">
      <dsp:nvSpPr>
        <dsp:cNvPr id="0" name=""/>
        <dsp:cNvSpPr/>
      </dsp:nvSpPr>
      <dsp:spPr>
        <a:xfrm>
          <a:off x="0" y="544055"/>
          <a:ext cx="5563887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3x3 neck convolution layer</a:t>
          </a:r>
        </a:p>
      </dsp:txBody>
      <dsp:txXfrm>
        <a:off x="19904" y="563959"/>
        <a:ext cx="5524079" cy="367937"/>
      </dsp:txXfrm>
    </dsp:sp>
    <dsp:sp modelId="{8697BD0D-5FAA-44A8-A874-C8CEE0FFE4AA}">
      <dsp:nvSpPr>
        <dsp:cNvPr id="0" name=""/>
        <dsp:cNvSpPr/>
      </dsp:nvSpPr>
      <dsp:spPr>
        <a:xfrm>
          <a:off x="0" y="1000760"/>
          <a:ext cx="5563887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Query and Gallery encodings</a:t>
          </a:r>
        </a:p>
      </dsp:txBody>
      <dsp:txXfrm>
        <a:off x="19904" y="1020664"/>
        <a:ext cx="5524079" cy="367937"/>
      </dsp:txXfrm>
    </dsp:sp>
    <dsp:sp modelId="{BA4F6396-F1F3-4275-B519-DC7F22824E57}">
      <dsp:nvSpPr>
        <dsp:cNvPr id="0" name=""/>
        <dsp:cNvSpPr/>
      </dsp:nvSpPr>
      <dsp:spPr>
        <a:xfrm>
          <a:off x="0" y="1457466"/>
          <a:ext cx="5563887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TransformerEncoderLayer from pytorch</a:t>
          </a:r>
        </a:p>
      </dsp:txBody>
      <dsp:txXfrm>
        <a:off x="19904" y="1477370"/>
        <a:ext cx="5524079" cy="367937"/>
      </dsp:txXfrm>
    </dsp:sp>
    <dsp:sp modelId="{5E8A7734-256D-4A1E-A5FF-46CDBD930545}">
      <dsp:nvSpPr>
        <dsp:cNvPr id="0" name=""/>
        <dsp:cNvSpPr/>
      </dsp:nvSpPr>
      <dsp:spPr>
        <a:xfrm>
          <a:off x="0" y="1914171"/>
          <a:ext cx="5563887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 Decoder</a:t>
          </a:r>
        </a:p>
      </dsp:txBody>
      <dsp:txXfrm>
        <a:off x="19904" y="1934075"/>
        <a:ext cx="5524079" cy="367937"/>
      </dsp:txXfrm>
    </dsp:sp>
    <dsp:sp modelId="{6C00DE48-48ED-4D9C-BB0A-D94E7A34DAF1}">
      <dsp:nvSpPr>
        <dsp:cNvPr id="0" name=""/>
        <dsp:cNvSpPr/>
      </dsp:nvSpPr>
      <dsp:spPr>
        <a:xfrm>
          <a:off x="0" y="2370875"/>
          <a:ext cx="5563887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GMP layer from QAConv-GS</a:t>
          </a:r>
        </a:p>
      </dsp:txBody>
      <dsp:txXfrm>
        <a:off x="19904" y="2390779"/>
        <a:ext cx="5524079" cy="367937"/>
      </dsp:txXfrm>
    </dsp:sp>
    <dsp:sp modelId="{4FD440D2-1EB5-47D9-9BA3-43B5550EAFCC}">
      <dsp:nvSpPr>
        <dsp:cNvPr id="0" name=""/>
        <dsp:cNvSpPr/>
      </dsp:nvSpPr>
      <dsp:spPr>
        <a:xfrm>
          <a:off x="0" y="2827580"/>
          <a:ext cx="5563887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MLP head 1 and 2</a:t>
          </a:r>
        </a:p>
      </dsp:txBody>
      <dsp:txXfrm>
        <a:off x="19904" y="2847484"/>
        <a:ext cx="5524079" cy="367937"/>
      </dsp:txXfrm>
    </dsp:sp>
    <dsp:sp modelId="{8860D8A7-F7D2-4C5B-99CC-7498F81F3302}">
      <dsp:nvSpPr>
        <dsp:cNvPr id="0" name=""/>
        <dsp:cNvSpPr/>
      </dsp:nvSpPr>
      <dsp:spPr>
        <a:xfrm>
          <a:off x="0" y="3284286"/>
          <a:ext cx="5563887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Binary cross entropy loss from pytorch (QAConv-GS)</a:t>
          </a:r>
        </a:p>
      </dsp:txBody>
      <dsp:txXfrm>
        <a:off x="19904" y="3304190"/>
        <a:ext cx="5524079" cy="367937"/>
      </dsp:txXfrm>
    </dsp:sp>
    <dsp:sp modelId="{6D819C0B-0270-4AF3-B1BC-F686B24C024C}">
      <dsp:nvSpPr>
        <dsp:cNvPr id="0" name=""/>
        <dsp:cNvSpPr/>
      </dsp:nvSpPr>
      <dsp:spPr>
        <a:xfrm>
          <a:off x="0" y="3740991"/>
          <a:ext cx="5563887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Prior score encoding – learnable weights</a:t>
          </a:r>
        </a:p>
      </dsp:txBody>
      <dsp:txXfrm>
        <a:off x="19904" y="3760895"/>
        <a:ext cx="5524079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4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7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0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5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5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2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6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78E85-9B63-00CE-E712-601961BBC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596644"/>
            <a:ext cx="6016888" cy="1836005"/>
          </a:xfrm>
        </p:spPr>
        <p:txBody>
          <a:bodyPr anchor="b">
            <a:normAutofit/>
          </a:bodyPr>
          <a:lstStyle/>
          <a:p>
            <a:r>
              <a:rPr lang="en-CA" dirty="0"/>
              <a:t>TransMatcher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C8724-4D91-2785-7E17-B78B56309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2724449"/>
            <a:ext cx="6016888" cy="1920875"/>
          </a:xfrm>
        </p:spPr>
        <p:txBody>
          <a:bodyPr>
            <a:normAutofit/>
          </a:bodyPr>
          <a:lstStyle/>
          <a:p>
            <a:r>
              <a:rPr lang="en-US" b="1" dirty="0"/>
              <a:t>Deep Image Matching Through Transformers for Generalizable Person Re-identification</a:t>
            </a:r>
          </a:p>
          <a:p>
            <a:endParaRPr lang="en-CA" dirty="0"/>
          </a:p>
        </p:txBody>
      </p:sp>
      <p:pic>
        <p:nvPicPr>
          <p:cNvPr id="13" name="Picture 3" descr="A web of dots connected">
            <a:extLst>
              <a:ext uri="{FF2B5EF4-FFF2-40B4-BE49-F238E27FC236}">
                <a16:creationId xmlns:a16="http://schemas.microsoft.com/office/drawing/2014/main" id="{FC8A840D-6446-A56C-E8FB-D133B8DD7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496" y="3983245"/>
            <a:ext cx="4245918" cy="1900048"/>
          </a:xfrm>
          <a:prstGeom prst="rect">
            <a:avLst/>
          </a:prstGeom>
        </p:spPr>
      </p:pic>
      <p:pic>
        <p:nvPicPr>
          <p:cNvPr id="5" name="Picture 4" descr="A web of dots connected">
            <a:extLst>
              <a:ext uri="{FF2B5EF4-FFF2-40B4-BE49-F238E27FC236}">
                <a16:creationId xmlns:a16="http://schemas.microsoft.com/office/drawing/2014/main" id="{1C606816-6F60-B09C-2861-6C176A16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496" y="974707"/>
            <a:ext cx="4245918" cy="190004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CDAEE71-6765-E0ED-5BDD-4765DBDA3B8C}"/>
              </a:ext>
            </a:extLst>
          </p:cNvPr>
          <p:cNvSpPr txBox="1">
            <a:spLocks/>
          </p:cNvSpPr>
          <p:nvPr/>
        </p:nvSpPr>
        <p:spPr>
          <a:xfrm>
            <a:off x="717070" y="5184444"/>
            <a:ext cx="6016888" cy="1134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Kelechi Otu</a:t>
            </a:r>
          </a:p>
          <a:p>
            <a:r>
              <a:rPr lang="en-US" b="1" dirty="0"/>
              <a:t>Mithila Sivakumar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13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E4449-5185-BCB5-3F1D-3B80C4C8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5500125" cy="3435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7A76C3FB-D565-1CB6-0D62-24EA7193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8509" y="1037672"/>
            <a:ext cx="4780081" cy="47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2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8C28-A1A6-119E-AF4B-B07613B2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7DF1-433C-691F-2662-72760E2E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  <a:p>
            <a:r>
              <a:rPr lang="en-CA" dirty="0"/>
              <a:t>Experiments</a:t>
            </a:r>
          </a:p>
          <a:p>
            <a:r>
              <a:rPr lang="en-CA" dirty="0"/>
              <a:t>Implementation</a:t>
            </a:r>
          </a:p>
          <a:p>
            <a:r>
              <a:rPr lang="en-CA" dirty="0"/>
              <a:t>Specs </a:t>
            </a:r>
          </a:p>
          <a:p>
            <a:r>
              <a:rPr lang="en-CA" dirty="0"/>
              <a:t>Results</a:t>
            </a:r>
          </a:p>
          <a:p>
            <a:r>
              <a:rPr lang="en-CA" dirty="0"/>
              <a:t>Discussion</a:t>
            </a:r>
          </a:p>
          <a:p>
            <a:r>
              <a:rPr lang="en-CA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40284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9D61-0F28-8230-C31D-23CB6DE3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6085-C086-0E27-BA52-356FF88E9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5989320" cy="4236087"/>
          </a:xfrm>
        </p:spPr>
        <p:txBody>
          <a:bodyPr>
            <a:normAutofit/>
          </a:bodyPr>
          <a:lstStyle/>
          <a:p>
            <a:r>
              <a:rPr lang="en-US" dirty="0"/>
              <a:t>Transformers have been gaining significant attention for feature representation learning</a:t>
            </a:r>
          </a:p>
          <a:p>
            <a:r>
              <a:rPr lang="en-US" dirty="0"/>
              <a:t>Problem of image matching and metric learning, given a pair of images</a:t>
            </a:r>
          </a:p>
          <a:p>
            <a:r>
              <a:rPr lang="en-US" dirty="0"/>
              <a:t>Propose a simplified decoder which keeps only the query-key similarity computation</a:t>
            </a:r>
          </a:p>
          <a:p>
            <a:r>
              <a:rPr lang="en-US" dirty="0"/>
              <a:t>6 % and 5% performance gains in Rank-1 and </a:t>
            </a:r>
            <a:r>
              <a:rPr lang="en-US" dirty="0" err="1"/>
              <a:t>mAP</a:t>
            </a:r>
            <a:endParaRPr lang="en-CA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8ACB28C-40A6-8907-393C-0F723F36B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642" y="1402080"/>
            <a:ext cx="3813717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6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3225-75DB-2F03-D60E-75DB5515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E933B-C520-B7D7-7C0A-0B06F58F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proposed to reproduce two experiments</a:t>
            </a:r>
          </a:p>
          <a:p>
            <a:r>
              <a:rPr lang="en-CA" dirty="0"/>
              <a:t>The first experiment</a:t>
            </a:r>
          </a:p>
          <a:p>
            <a:pPr lvl="1"/>
            <a:r>
              <a:rPr lang="en-CA" dirty="0"/>
              <a:t>Train on Market-1501 dataset</a:t>
            </a:r>
          </a:p>
          <a:p>
            <a:pPr lvl="1"/>
            <a:r>
              <a:rPr lang="en-CA" dirty="0"/>
              <a:t>Test on CUHK03-np test set</a:t>
            </a:r>
          </a:p>
          <a:p>
            <a:r>
              <a:rPr lang="en-CA" dirty="0"/>
              <a:t>The second experiment</a:t>
            </a:r>
          </a:p>
          <a:p>
            <a:pPr lvl="1"/>
            <a:r>
              <a:rPr lang="en-CA" dirty="0"/>
              <a:t>Train on </a:t>
            </a:r>
            <a:r>
              <a:rPr lang="en-CA" dirty="0" err="1"/>
              <a:t>RandPerson</a:t>
            </a:r>
            <a:r>
              <a:rPr lang="en-CA" dirty="0"/>
              <a:t> subset dataset</a:t>
            </a:r>
          </a:p>
          <a:p>
            <a:pPr lvl="1"/>
            <a:r>
              <a:rPr lang="en-CA" dirty="0"/>
              <a:t>Test on Market-1501 and CUHK03-np test sets</a:t>
            </a:r>
          </a:p>
        </p:txBody>
      </p:sp>
    </p:spTree>
    <p:extLst>
      <p:ext uri="{BB962C8B-B14F-4D97-AF65-F5344CB8AC3E}">
        <p14:creationId xmlns:p14="http://schemas.microsoft.com/office/powerpoint/2010/main" val="233906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8A8D11-DB51-43C0-8618-65C820DB4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6354A-D963-EBD8-4607-ABFFB12A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59527"/>
            <a:ext cx="4638567" cy="33908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dirty="0"/>
              <a:t>Implementation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58CD16-DF80-906D-6380-A064703F3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967" y="1554452"/>
            <a:ext cx="5492766" cy="4270623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1040FA6-E35D-692D-A079-4810F8EEAB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142814"/>
              </p:ext>
            </p:extLst>
          </p:nvPr>
        </p:nvGraphicFramePr>
        <p:xfrm>
          <a:off x="603233" y="1588988"/>
          <a:ext cx="5563887" cy="423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10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AB2B-90A4-0FC4-3099-0E0EFEB7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431D-A898-C724-4A4C-457E1B70A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image is resized to 384 × 128</a:t>
            </a:r>
          </a:p>
          <a:p>
            <a:r>
              <a:rPr lang="en-US" dirty="0"/>
              <a:t>The batch size is set to 64</a:t>
            </a:r>
          </a:p>
          <a:p>
            <a:r>
              <a:rPr lang="en-US" dirty="0"/>
              <a:t>K=4 for the GS sampler (</a:t>
            </a:r>
            <a:r>
              <a:rPr lang="en-US" dirty="0" err="1"/>
              <a:t>QAConv</a:t>
            </a:r>
            <a:r>
              <a:rPr lang="en-US" dirty="0"/>
              <a:t>-GS)</a:t>
            </a:r>
          </a:p>
          <a:p>
            <a:r>
              <a:rPr lang="en-CA" dirty="0"/>
              <a:t>SGD optimizer</a:t>
            </a:r>
          </a:p>
          <a:p>
            <a:pPr lvl="1"/>
            <a:r>
              <a:rPr lang="en-US" dirty="0"/>
              <a:t>learning rate of 0.0005 for the backbone network</a:t>
            </a:r>
          </a:p>
          <a:p>
            <a:pPr lvl="1"/>
            <a:r>
              <a:rPr lang="en-US" dirty="0"/>
              <a:t>0.005 for newly added layers</a:t>
            </a:r>
          </a:p>
          <a:p>
            <a:pPr lvl="1"/>
            <a:r>
              <a:rPr lang="en-US" dirty="0"/>
              <a:t>decayed by 0.1 after 10 epochs</a:t>
            </a:r>
            <a:endParaRPr lang="en-CA" dirty="0"/>
          </a:p>
          <a:p>
            <a:r>
              <a:rPr lang="en-US" dirty="0"/>
              <a:t>15 epochs are trained in total</a:t>
            </a:r>
            <a:r>
              <a:rPr lang="en-CA" dirty="0"/>
              <a:t> – Market dataset</a:t>
            </a:r>
          </a:p>
          <a:p>
            <a:r>
              <a:rPr lang="en-CA" dirty="0"/>
              <a:t>Reused </a:t>
            </a:r>
            <a:r>
              <a:rPr lang="en-CA" dirty="0" err="1"/>
              <a:t>dataloaders</a:t>
            </a:r>
            <a:r>
              <a:rPr lang="en-CA" dirty="0"/>
              <a:t>, train and test loop from </a:t>
            </a:r>
            <a:r>
              <a:rPr lang="en-CA" dirty="0" err="1"/>
              <a:t>QAConv</a:t>
            </a:r>
            <a:r>
              <a:rPr lang="en-CA" dirty="0"/>
              <a:t>-GS and modified them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6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1443-919E-EF05-45A7-AB4B85B8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Results</a:t>
            </a:r>
            <a:endParaRPr lang="en-CA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F458D88-16D4-3527-8B86-0DA97B42C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51" y="1690688"/>
            <a:ext cx="8902967" cy="465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3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C6B2-BB66-D9B3-8B44-24ADD5F3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8B0A-24B0-8617-5F90-8E54FAD1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Unsuccessful in reproducing the results</a:t>
            </a:r>
          </a:p>
          <a:p>
            <a:pPr lvl="1"/>
            <a:r>
              <a:rPr lang="en-CA" dirty="0"/>
              <a:t>Ours : 16.5% Rank-1 and 17% </a:t>
            </a:r>
            <a:r>
              <a:rPr lang="en-CA" dirty="0" err="1"/>
              <a:t>mAP</a:t>
            </a:r>
            <a:endParaRPr lang="en-CA" dirty="0"/>
          </a:p>
          <a:p>
            <a:pPr lvl="1"/>
            <a:r>
              <a:rPr lang="en-CA" dirty="0"/>
              <a:t>Theirs : 22% Rank-1 and 21% </a:t>
            </a:r>
            <a:r>
              <a:rPr lang="en-CA" dirty="0" err="1"/>
              <a:t>mAP</a:t>
            </a:r>
            <a:endParaRPr lang="en-CA" dirty="0"/>
          </a:p>
          <a:p>
            <a:r>
              <a:rPr lang="en-CA" dirty="0" err="1"/>
              <a:t>QAConv</a:t>
            </a:r>
            <a:r>
              <a:rPr lang="en-CA" dirty="0"/>
              <a:t>-GS code was difficult to understand</a:t>
            </a:r>
          </a:p>
          <a:p>
            <a:pPr lvl="1"/>
            <a:r>
              <a:rPr lang="en-CA" dirty="0"/>
              <a:t>No Comments or Instructions</a:t>
            </a:r>
          </a:p>
          <a:p>
            <a:r>
              <a:rPr lang="en-CA" dirty="0"/>
              <a:t>Missing information in the paper</a:t>
            </a:r>
          </a:p>
          <a:p>
            <a:pPr lvl="1"/>
            <a:r>
              <a:rPr lang="en-CA" dirty="0"/>
              <a:t>Prior score embedding initialization missing</a:t>
            </a:r>
          </a:p>
          <a:p>
            <a:r>
              <a:rPr lang="en-CA" dirty="0" err="1"/>
              <a:t>Nestrov</a:t>
            </a:r>
            <a:r>
              <a:rPr lang="en-CA" dirty="0"/>
              <a:t> momentum for SGD</a:t>
            </a:r>
          </a:p>
          <a:p>
            <a:r>
              <a:rPr lang="en-CA" dirty="0" err="1"/>
              <a:t>RandPerson</a:t>
            </a:r>
            <a:r>
              <a:rPr lang="en-CA" dirty="0"/>
              <a:t> training unsuccessful</a:t>
            </a:r>
          </a:p>
          <a:p>
            <a:pPr lvl="1"/>
            <a:r>
              <a:rPr lang="en-CA" dirty="0"/>
              <a:t>Machine constraints</a:t>
            </a:r>
          </a:p>
        </p:txBody>
      </p:sp>
    </p:spTree>
    <p:extLst>
      <p:ext uri="{BB962C8B-B14F-4D97-AF65-F5344CB8AC3E}">
        <p14:creationId xmlns:p14="http://schemas.microsoft.com/office/powerpoint/2010/main" val="48638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48A3-7EE0-98DE-DF42-A2D5921D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9291-3FDF-D1BD-0BBA-F8B4CF284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Implemented TransMatcher custom decoder</a:t>
            </a:r>
          </a:p>
          <a:p>
            <a:endParaRPr lang="en-CA" dirty="0"/>
          </a:p>
          <a:p>
            <a:r>
              <a:rPr lang="en-CA" dirty="0"/>
              <a:t>Trained the model on Market-1501 dataset. Tested on CUHK03-np dataset</a:t>
            </a:r>
          </a:p>
          <a:p>
            <a:endParaRPr lang="en-CA" dirty="0"/>
          </a:p>
          <a:p>
            <a:r>
              <a:rPr lang="en-CA" dirty="0"/>
              <a:t>Rank-1 and </a:t>
            </a:r>
            <a:r>
              <a:rPr lang="en-CA" dirty="0" err="1"/>
              <a:t>mAP</a:t>
            </a:r>
            <a:r>
              <a:rPr lang="en-CA" dirty="0"/>
              <a:t> 6% and 4% less than what is reported in the paper</a:t>
            </a:r>
          </a:p>
          <a:p>
            <a:endParaRPr lang="en-CA" dirty="0"/>
          </a:p>
          <a:p>
            <a:r>
              <a:rPr lang="en-CA" dirty="0"/>
              <a:t>It is not easy to reproduce the results in deep learning space</a:t>
            </a:r>
          </a:p>
          <a:p>
            <a:endParaRPr lang="en-CA" dirty="0"/>
          </a:p>
          <a:p>
            <a:r>
              <a:rPr lang="en-CA" dirty="0"/>
              <a:t>Papers are vague and miss tiny but important implementation details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444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322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Aharoni</vt:lpstr>
      <vt:lpstr>Arial</vt:lpstr>
      <vt:lpstr>Avenir Next LT Pro</vt:lpstr>
      <vt:lpstr>FadeVTI</vt:lpstr>
      <vt:lpstr>TransMatcher</vt:lpstr>
      <vt:lpstr>Outline</vt:lpstr>
      <vt:lpstr>Introduction</vt:lpstr>
      <vt:lpstr>Experiments</vt:lpstr>
      <vt:lpstr>Implementation</vt:lpstr>
      <vt:lpstr>Specs</vt:lpstr>
      <vt:lpstr>Results</vt:lpstr>
      <vt:lpstr>Discussion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TransMatcher</dc:title>
  <dc:creator>Mithila Sivakumar</dc:creator>
  <cp:lastModifiedBy>Mithila Sivakumar</cp:lastModifiedBy>
  <cp:revision>19</cp:revision>
  <dcterms:created xsi:type="dcterms:W3CDTF">2023-04-16T13:31:43Z</dcterms:created>
  <dcterms:modified xsi:type="dcterms:W3CDTF">2023-04-17T18:12:39Z</dcterms:modified>
</cp:coreProperties>
</file>