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60" d="100"/>
          <a:sy n="60" d="100"/>
        </p:scale>
        <p:origin x="114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6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9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904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9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92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84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9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0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2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5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1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7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0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2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CE0C66-3B37-4D48-9564-2899692D854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1281-5B76-4A21-98F6-084649B44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4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5/python-3-default-ma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4CD2-50CF-8C79-B6F4-62B06CFD7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4736" y="2808226"/>
            <a:ext cx="4839288" cy="3172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Python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B97D0-330B-E880-FB45-F8DBAE3E2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4357" y="5472406"/>
            <a:ext cx="5636455" cy="1747837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  <a:latin typeface="Berlin Sans FB Demi" panose="020E0802020502020306" pitchFamily="34" charset="0"/>
              </a:rPr>
              <a:t>if condition and looping( patterns ) </a:t>
            </a: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34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9F4D-A22C-AA5E-BC66-A771CAF8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F6DA-C78D-23CB-22E5-7517DC13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effectLst/>
                <a:latin typeface="Inter"/>
              </a:rPr>
              <a:t>In Python, we commonly use multiple for loops, and sometimes while loops, too, to print the various patterns. Here, the first outer loop prints the </a:t>
            </a:r>
            <a:r>
              <a:rPr lang="en-US" sz="2400" b="1" i="0" dirty="0">
                <a:effectLst/>
                <a:latin typeface="Inter"/>
              </a:rPr>
              <a:t>number of rows</a:t>
            </a:r>
            <a:r>
              <a:rPr lang="en-US" sz="2400" b="0" i="0" dirty="0">
                <a:effectLst/>
                <a:latin typeface="Inter"/>
              </a:rPr>
              <a:t>, and the inner loop prints the </a:t>
            </a:r>
            <a:r>
              <a:rPr lang="en-US" sz="2400" b="1" i="0" dirty="0">
                <a:effectLst/>
                <a:latin typeface="Inter"/>
              </a:rPr>
              <a:t>number of columns</a:t>
            </a:r>
            <a:r>
              <a:rPr lang="en-US" sz="2400" b="0" i="0" dirty="0">
                <a:effectLst/>
                <a:latin typeface="Inter"/>
              </a:rPr>
              <a:t> of the pattern. Most pattern programs are variations of each other and work on the same logic.</a:t>
            </a:r>
          </a:p>
          <a:p>
            <a:endParaRPr lang="en-US" sz="2400" b="0" i="0" dirty="0">
              <a:effectLst/>
              <a:latin typeface="Inter"/>
            </a:endParaRPr>
          </a:p>
          <a:p>
            <a:r>
              <a:rPr lang="en-US" dirty="0"/>
              <a:t>We will be covering the following pattern programs today: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Simple * Pattern Pyramid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Simple Number Pyramid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Simple Alphabet Pyramid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79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6BA8-EB47-3ADB-E964-4260D889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Pyramid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650A2-C746-BF83-72AD-21920E3CE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2244658"/>
            <a:ext cx="4987976" cy="42047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9CDD7-00B3-7C55-6A5F-4104502A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63" y="4138016"/>
            <a:ext cx="6039693" cy="22672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2C66C9-8FB3-4E75-F51E-8E037DD69716}"/>
              </a:ext>
            </a:extLst>
          </p:cNvPr>
          <p:cNvSpPr txBox="1"/>
          <p:nvPr/>
        </p:nvSpPr>
        <p:spPr>
          <a:xfrm>
            <a:off x="621593" y="1348688"/>
            <a:ext cx="48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1.Simple * pattern pyramid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4A966-4E6E-725D-978B-7EADC2AA83B9}"/>
              </a:ext>
            </a:extLst>
          </p:cNvPr>
          <p:cNvSpPr txBox="1"/>
          <p:nvPr/>
        </p:nvSpPr>
        <p:spPr>
          <a:xfrm>
            <a:off x="616052" y="1324352"/>
            <a:ext cx="372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2.Simple  number pattern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121A0B-E838-2E6D-C597-89BD69B4D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2260700"/>
            <a:ext cx="4182563" cy="41420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E299F8-2E14-2676-506E-E19CC8FE0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783" y="2391182"/>
            <a:ext cx="6277851" cy="4058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9D3A15-D3A3-BA70-8737-68A4F77FB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93" y="1902686"/>
            <a:ext cx="4182563" cy="4585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2BF4AE-A32D-4F7E-BAFE-2BFD2C78B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9736" y="2406333"/>
            <a:ext cx="5864959" cy="41038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30841E4-DF33-17EF-37A8-341661EC5D70}"/>
              </a:ext>
            </a:extLst>
          </p:cNvPr>
          <p:cNvSpPr txBox="1"/>
          <p:nvPr/>
        </p:nvSpPr>
        <p:spPr>
          <a:xfrm>
            <a:off x="597075" y="1348688"/>
            <a:ext cx="374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3.Simple Alphabet Pyramid</a:t>
            </a:r>
            <a:endParaRPr lang="en-IN" dirty="0"/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781A62-1C96-C4B4-433D-D5AEF4FDDC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2926" y="1442243"/>
            <a:ext cx="7318310" cy="49824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F8EACA6-1AFD-382E-1455-A4AB28F852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531" y="1442243"/>
            <a:ext cx="9674190" cy="486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06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8" grpId="0"/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DD25-0D14-D7D4-31CB-0D13332F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0CCF6-C593-F797-03B1-6EF4701A2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152983"/>
            <a:ext cx="4249843" cy="52522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A60195-5D3E-44F9-09C4-6D2D9FBF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001" y="2377674"/>
            <a:ext cx="4205565" cy="346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6EE8E0-EB6D-C3B3-FC23-757C2838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032" y="1357036"/>
            <a:ext cx="4861807" cy="48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40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6F08-BD08-3061-1A22-58A9A32D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398214"/>
            <a:ext cx="10515600" cy="872832"/>
          </a:xfrm>
        </p:spPr>
        <p:txBody>
          <a:bodyPr/>
          <a:lstStyle/>
          <a:p>
            <a:r>
              <a:rPr lang="en-US" i="1" u="sng" dirty="0">
                <a:latin typeface="Arial Rounded MT Bold" panose="020F07040305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If-else Statements</a:t>
            </a:r>
            <a:endParaRPr lang="en-IN" i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46C4E-90A1-469C-2388-04F4517C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6" y="145507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An "if-else" condition is a fundamental concept in programming used to make decisions based on whether a specific condition is true or false. It's a way to execute different blocks of code based on varying conditions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latin typeface="Bahnschrift SemiBold SemiConden" panose="020B0502040204020203" pitchFamily="34" charset="0"/>
              </a:rPr>
              <a:t>Flowchart of If Statement:</a:t>
            </a:r>
          </a:p>
          <a:p>
            <a:pPr marL="0" indent="0">
              <a:buNone/>
            </a:pPr>
            <a:r>
              <a:rPr lang="en-US" sz="2400" dirty="0">
                <a:latin typeface="Bahnschrift SemiBold SemiConden" panose="020B0502040204020203" pitchFamily="34" charset="0"/>
              </a:rPr>
              <a:t>    Let’s look at the flow of code in the Python If statements.</a:t>
            </a:r>
          </a:p>
          <a:p>
            <a:pPr marL="0" indent="0">
              <a:buNone/>
            </a:pPr>
            <a:endParaRPr lang="en-US" sz="24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1AA68-123F-F557-414B-AE1124BB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63" y="2329766"/>
            <a:ext cx="3104271" cy="41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6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9C6A-0DAE-81A3-901F-31E2CBD6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latin typeface="Arial Rounded MT Bold" panose="020F0704030504030204" pitchFamily="34" charset="0"/>
              </a:rPr>
              <a:t>What is an If-Else Condition?</a:t>
            </a:r>
            <a:endParaRPr lang="en-IN" i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481E1-5D3D-5691-09D3-82B8E3C3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 SemiBold SemiConden" panose="020B0502040204020203" pitchFamily="34" charset="0"/>
              </a:rPr>
              <a:t>A decision-making structure in programming:</a:t>
            </a:r>
            <a:r>
              <a:rPr lang="en-US" sz="2400" dirty="0">
                <a:latin typeface="Bahnschrift SemiBold SemiConden" panose="020B0502040204020203" pitchFamily="34" charset="0"/>
              </a:rPr>
              <a:t> If-else conditions allow the program to make decisions and execute specific code blocks based on whether certain conditions are met</a:t>
            </a:r>
          </a:p>
          <a:p>
            <a:r>
              <a:rPr lang="en-US" sz="2400" b="1" dirty="0">
                <a:latin typeface="Bahnschrift SemiBold SemiConden" panose="020B0502040204020203" pitchFamily="34" charset="0"/>
              </a:rPr>
              <a:t>Executes different code blocks based on a condition:</a:t>
            </a:r>
            <a:r>
              <a:rPr lang="en-US" sz="2400" dirty="0">
                <a:latin typeface="Bahnschrift SemiBold SemiConden" panose="020B0502040204020203" pitchFamily="34" charset="0"/>
              </a:rPr>
              <a:t> Depending on whether the condition evaluates to true or false, the program will execute different parts of the code.</a:t>
            </a:r>
          </a:p>
          <a:p>
            <a:r>
              <a:rPr lang="en-IN" sz="2400" b="1" dirty="0" err="1"/>
              <a:t>Syantax</a:t>
            </a:r>
            <a:r>
              <a:rPr lang="en-IN" sz="2400" b="1" dirty="0"/>
              <a:t>:</a:t>
            </a:r>
          </a:p>
          <a:p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294CC-5962-ADDF-E805-68D2B6610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67" y="4609870"/>
            <a:ext cx="688753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092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9CAD-338C-8C9E-A217-E68C4A14D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33" y="210381"/>
            <a:ext cx="10515600" cy="830627"/>
          </a:xfrm>
        </p:spPr>
        <p:txBody>
          <a:bodyPr/>
          <a:lstStyle/>
          <a:p>
            <a:r>
              <a:rPr lang="en-IN" i="1" u="sng" dirty="0">
                <a:latin typeface="Arial Rounded MT Bold" panose="020F0704030504030204" pitchFamily="34" charset="0"/>
              </a:rPr>
              <a:t>If-Else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5163-620C-41DD-1481-41B7BCA7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9"/>
            <a:ext cx="10515600" cy="550046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Bahnschrift SemiBold SemiConden" panose="020B0502040204020203" pitchFamily="34" charset="0"/>
              </a:rPr>
              <a:t>if condition: Checks the </a:t>
            </a:r>
            <a:r>
              <a:rPr lang="en-US" sz="2400" dirty="0" err="1">
                <a:latin typeface="Bahnschrift SemiBold SemiConden" panose="020B0502040204020203" pitchFamily="34" charset="0"/>
              </a:rPr>
              <a:t>condition.The</a:t>
            </a:r>
            <a:r>
              <a:rPr lang="en-US" sz="2400" dirty="0">
                <a:latin typeface="Bahnschrift SemiBold SemiConden" panose="020B0502040204020203" pitchFamily="34" charset="0"/>
              </a:rPr>
              <a:t> if statement evaluates a condition (a logical expression). </a:t>
            </a:r>
          </a:p>
          <a:p>
            <a:pPr marL="0" indent="0">
              <a:buNone/>
            </a:pPr>
            <a:r>
              <a:rPr lang="en-US" sz="2400" dirty="0">
                <a:latin typeface="Bahnschrift SemiBold SemiConden" panose="020B0502040204020203" pitchFamily="34" charset="0"/>
              </a:rPr>
              <a:t>	-If the condition is true, the block of code immediately  following the if statement is executed.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# code to execute if condition is true: Executes if condition is true.</a:t>
            </a:r>
          </a:p>
          <a:p>
            <a:pPr marL="0" indent="0">
              <a:buNone/>
            </a:pPr>
            <a:r>
              <a:rPr lang="en-US" sz="2400" dirty="0">
                <a:latin typeface="Bahnschrift SemiBold SemiConden" panose="020B0502040204020203" pitchFamily="34" charset="0"/>
              </a:rPr>
              <a:t>	-This is the block of code that runs if the condition in the if statement is true. It is indented to show that it belongs to the if statement.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else: Executes if condition is false.</a:t>
            </a:r>
          </a:p>
          <a:p>
            <a:pPr marL="0" indent="0">
              <a:buNone/>
            </a:pPr>
            <a:r>
              <a:rPr lang="en-US" sz="2400" dirty="0">
                <a:latin typeface="Bahnschrift SemiBold SemiConden" panose="020B0502040204020203" pitchFamily="34" charset="0"/>
              </a:rPr>
              <a:t>	-The else statement follows the if statement and provides an alternative block of code to run if the if condition is false.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# code to execute if condition is false: </a:t>
            </a:r>
          </a:p>
          <a:p>
            <a:pPr marL="0" indent="0">
              <a:buNone/>
            </a:pPr>
            <a:r>
              <a:rPr lang="en-US" sz="2400" dirty="0">
                <a:latin typeface="Bahnschrift SemiBold SemiConden" panose="020B0502040204020203" pitchFamily="34" charset="0"/>
              </a:rPr>
              <a:t>	-Code to run when the condition is </a:t>
            </a:r>
            <a:r>
              <a:rPr lang="en-US" sz="2400" dirty="0" err="1">
                <a:latin typeface="Bahnschrift SemiBold SemiConden" panose="020B0502040204020203" pitchFamily="34" charset="0"/>
              </a:rPr>
              <a:t>false.This</a:t>
            </a:r>
            <a:r>
              <a:rPr lang="en-US" sz="2400" dirty="0">
                <a:latin typeface="Bahnschrift SemiBold SemiConden" panose="020B0502040204020203" pitchFamily="34" charset="0"/>
              </a:rPr>
              <a:t> is the block of code that runs if the condition in the if statement is false. It is indented to show that it belongs to the else statement.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Example:  if condition:</a:t>
            </a:r>
          </a:p>
          <a:p>
            <a:pPr marL="0" indent="0">
              <a:buNone/>
            </a:pPr>
            <a:r>
              <a:rPr lang="en-US" sz="2400" dirty="0">
                <a:latin typeface="Bahnschrift SemiBold SemiConden" panose="020B0502040204020203" pitchFamily="34" charset="0"/>
              </a:rPr>
              <a:t>    # code to execute if condition is true</a:t>
            </a:r>
          </a:p>
          <a:p>
            <a:r>
              <a:rPr lang="en-US" sz="2400" dirty="0">
                <a:latin typeface="Bahnschrift SemiBold SemiConden" panose="020B0502040204020203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Bahnschrift SemiBold SemiConden" panose="020B0502040204020203" pitchFamily="34" charset="0"/>
              </a:rPr>
              <a:t>    # code to execute if condition is false</a:t>
            </a:r>
          </a:p>
          <a:p>
            <a:pPr marL="0" indent="0">
              <a:buNone/>
            </a:pPr>
            <a:endParaRPr lang="en-US" sz="24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DC0A9-E015-A5F7-8887-6EF3CE5D8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71396"/>
            <a:ext cx="7435682" cy="178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48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0CE5-4397-BF2D-2BEC-3CC6A85B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224448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i="1" u="sng" dirty="0">
                <a:latin typeface="Arial Rounded MT Bold" panose="020F0704030504030204" pitchFamily="34" charset="0"/>
              </a:rPr>
              <a:t>Understanding Nested </a:t>
            </a:r>
            <a:r>
              <a:rPr lang="en-IN" sz="4000" i="1" u="sng" dirty="0" err="1">
                <a:latin typeface="Arial Rounded MT Bold" panose="020F0704030504030204" pitchFamily="34" charset="0"/>
              </a:rPr>
              <a:t>Elif</a:t>
            </a:r>
            <a:r>
              <a:rPr lang="en-IN" sz="4000" i="1" u="sng" dirty="0">
                <a:latin typeface="Arial Rounded MT Bold" panose="020F0704030504030204" pitchFamily="34" charset="0"/>
              </a:rPr>
              <a:t>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B2E8-4156-6A7A-E88C-4DFC77EF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 SemiBold SemiConden" panose="020B0502040204020203" pitchFamily="34" charset="0"/>
              </a:rPr>
              <a:t>This presentation will explore nested </a:t>
            </a:r>
            <a:r>
              <a:rPr lang="en-US" dirty="0" err="1">
                <a:latin typeface="Bahnschrift SemiBold SemiConden" panose="020B0502040204020203" pitchFamily="34" charset="0"/>
              </a:rPr>
              <a:t>elif</a:t>
            </a:r>
            <a:r>
              <a:rPr lang="en-US" dirty="0">
                <a:latin typeface="Bahnschrift SemiBold SemiConden" panose="020B0502040204020203" pitchFamily="34" charset="0"/>
              </a:rPr>
              <a:t> conditions, a more advanced concept in programming used for complex decision-making. By understanding nested </a:t>
            </a:r>
            <a:r>
              <a:rPr lang="en-US" dirty="0" err="1">
                <a:latin typeface="Bahnschrift SemiBold SemiConden" panose="020B0502040204020203" pitchFamily="34" charset="0"/>
              </a:rPr>
              <a:t>elif</a:t>
            </a:r>
            <a:r>
              <a:rPr lang="en-US" dirty="0">
                <a:latin typeface="Bahnschrift SemiBold SemiConden" panose="020B0502040204020203" pitchFamily="34" charset="0"/>
              </a:rPr>
              <a:t> conditions, you can handle multiple scenarios in your code efficiently.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A decision-making structure for multiple conditions: Nested </a:t>
            </a:r>
            <a:r>
              <a:rPr lang="en-US" dirty="0" err="1">
                <a:latin typeface="Bahnschrift SemiBold SemiConden" panose="020B0502040204020203" pitchFamily="34" charset="0"/>
              </a:rPr>
              <a:t>elif</a:t>
            </a:r>
            <a:r>
              <a:rPr lang="en-US" dirty="0">
                <a:latin typeface="Bahnschrift SemiBold SemiConden" panose="020B0502040204020203" pitchFamily="34" charset="0"/>
              </a:rPr>
              <a:t> conditions allow you to check several conditions in sequence.</a:t>
            </a:r>
          </a:p>
          <a:p>
            <a:r>
              <a:rPr lang="en-US" dirty="0">
                <a:latin typeface="Bahnschrift SemiBold SemiConden" panose="020B0502040204020203" pitchFamily="34" charset="0"/>
              </a:rPr>
              <a:t>Executes different code blocks based on multiple conditions: The program evaluates conditions one by one until it finds a true condition or reaches the end.</a:t>
            </a:r>
            <a:endParaRPr lang="en-IN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26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6256-00E7-F395-CFE5-12675E93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2" y="149057"/>
            <a:ext cx="10515600" cy="948224"/>
          </a:xfrm>
        </p:spPr>
        <p:txBody>
          <a:bodyPr/>
          <a:lstStyle/>
          <a:p>
            <a:r>
              <a:rPr lang="en-IN" i="1" u="sng" dirty="0">
                <a:latin typeface="Arial Rounded MT Bold" panose="020F0704030504030204" pitchFamily="34" charset="0"/>
              </a:rPr>
              <a:t>Nested</a:t>
            </a:r>
            <a:r>
              <a:rPr lang="en-IN" i="1" u="sng" dirty="0"/>
              <a:t> </a:t>
            </a:r>
            <a:r>
              <a:rPr lang="en-IN" i="1" u="sng" dirty="0" err="1">
                <a:latin typeface="Arial Rounded MT Bold" panose="020F0704030504030204" pitchFamily="34" charset="0"/>
              </a:rPr>
              <a:t>Elif</a:t>
            </a:r>
            <a:r>
              <a:rPr lang="en-IN" i="1" u="sng" dirty="0">
                <a:latin typeface="Arial Rounded MT Bold" panose="020F0704030504030204" pitchFamily="34" charset="0"/>
              </a:rPr>
              <a:t> Structure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092697-53D5-E19A-5C38-50627366AA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843" y="1097281"/>
            <a:ext cx="10635175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if condition1: Checks the first condition.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If the first condition is true, the block of code immediately following the if statement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elif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 condition2: Checks the second condition if the first is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If the first condition is false and the second condition is true, the block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code following the </a:t>
            </a: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elif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 statement is executed.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elif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 condition3: Checks the third condition if the second is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This process continues for as many </a:t>
            </a:r>
            <a:r>
              <a:rPr kumimoji="0" lang="en-US" altLang="en-US" sz="24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elif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 statements as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else: Executes if all conditions are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If none of the conditions are true, the block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of code following the else statement is executed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.</a:t>
            </a:r>
            <a:endParaRPr kumimoji="0" lang="en-US" altLang="en-US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 SemiConden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0D45A-BF6E-3BBE-6789-C94AC51645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8471"/>
          <a:stretch/>
        </p:blipFill>
        <p:spPr>
          <a:xfrm>
            <a:off x="6920153" y="4210417"/>
            <a:ext cx="4488746" cy="228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34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CBC1-64D0-4C8A-5CAB-91ED4C27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46" y="365125"/>
            <a:ext cx="10515600" cy="999441"/>
          </a:xfrm>
        </p:spPr>
        <p:txBody>
          <a:bodyPr/>
          <a:lstStyle/>
          <a:p>
            <a:r>
              <a:rPr lang="en-US" i="1" u="sng" dirty="0">
                <a:latin typeface="Arial Rounded MT Bold" panose="020F0704030504030204" pitchFamily="34" charset="0"/>
              </a:rPr>
              <a:t>What is a For Loop?</a:t>
            </a:r>
            <a:endParaRPr lang="en-IN" i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3818-0943-6BFB-AB52-5CE94CDF7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84" y="160054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This presentation will introduce the concepts of "for" loops and "if-else" conditions, both of which are fundamental for controlling the flow of a program and making decisions based on conditions.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 loop that iterates over a sequence: Executes a block of code multiple times, once for each item in a sequence.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Used to automate repetitive tasks: Simplifies the process of performing repetitive actions.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 "for" loop is used to iterate over a sequence (like a list, tuple, dictionary, set, or string) and execute a block of code for each item in that sequence. It is particularly useful for automating tasks that involve repetition.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45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DB71-7ED0-AF07-A895-2119E959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2" y="230553"/>
            <a:ext cx="10515600" cy="900967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For Loop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270E-05F4-3471-2F1F-A98690D9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5" y="1253331"/>
            <a:ext cx="10515600" cy="50208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for item in sequence: Iterates over each item in the sequence.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	-The "for" statement creates a loop that iterates over each element in the 	 	    sequence (e.g., list, range).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# code to execute for each item: The block of code to run for each item in the sequence.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	-This code block runs once for each item in the sequence.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Explanation of Example Code: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	-The "for" loop iterates over each element in the sequence.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	-For each iteration, the code block indented under the "for"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                  statemen  is executed.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89995-14DE-58A2-EE5C-AFC103FB6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172" y="4999834"/>
            <a:ext cx="581106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3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7792F-7283-C674-1723-FF1993BC0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" y="0"/>
            <a:ext cx="7937033" cy="3024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1D98D4-7C8F-80E3-2FB1-9E726F5A5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03" y="3386796"/>
            <a:ext cx="7797197" cy="3205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6F76B-66DE-E67C-E35F-309CFD233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" y="176373"/>
            <a:ext cx="8021169" cy="2848373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3E5B5F4-968E-C1CD-58E2-D4DE811FE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6" y="3429000"/>
            <a:ext cx="7316018" cy="2954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AAC2A2-C715-6C12-5606-079853AE4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91" y="1524297"/>
            <a:ext cx="7316018" cy="37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7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890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Bahnschrift SemiBold SemiConden</vt:lpstr>
      <vt:lpstr>Berlin Sans FB Demi</vt:lpstr>
      <vt:lpstr>Century Gothic</vt:lpstr>
      <vt:lpstr>Inter</vt:lpstr>
      <vt:lpstr>Wingdings</vt:lpstr>
      <vt:lpstr>Wingdings 3</vt:lpstr>
      <vt:lpstr>Ion</vt:lpstr>
      <vt:lpstr>Python </vt:lpstr>
      <vt:lpstr>If-else Statements</vt:lpstr>
      <vt:lpstr>What is an If-Else Condition?</vt:lpstr>
      <vt:lpstr>If-Else Structure</vt:lpstr>
      <vt:lpstr>Understanding Nested Elif Conditions</vt:lpstr>
      <vt:lpstr>Nested Elif Structure</vt:lpstr>
      <vt:lpstr>What is a For Loop?</vt:lpstr>
      <vt:lpstr>For Loop Structure</vt:lpstr>
      <vt:lpstr>PowerPoint Presentation</vt:lpstr>
      <vt:lpstr>pattern </vt:lpstr>
      <vt:lpstr>Simple Pyramid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Dream Unlimited</dc:creator>
  <cp:lastModifiedBy>Dream Unlimited</cp:lastModifiedBy>
  <cp:revision>4</cp:revision>
  <dcterms:created xsi:type="dcterms:W3CDTF">2024-06-20T18:30:54Z</dcterms:created>
  <dcterms:modified xsi:type="dcterms:W3CDTF">2024-06-22T18:19:31Z</dcterms:modified>
</cp:coreProperties>
</file>