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3CDC-1BC6-636B-0495-5AD27D0E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71842-1574-38DC-9924-DBCBBBB0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F14B-7EC3-7540-ADE2-505ED4D5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1AB7-421B-37D0-CF66-950BE124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4420-4951-7F19-4AA4-49847331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98A7-A24D-3EE5-01A8-1FCEAA7C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B13D4-ACF3-DC95-C976-3724C9F0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12FB-AB2D-F3C8-7DC2-146A5CA7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1958-BFC9-603C-1659-8218ADB5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4DE0-0C22-D787-8DAA-7DF41CC0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69C8B-7796-1C8A-287E-57FCBA22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E23C9-4D55-CD55-BC08-DD93F517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B6FB-A7F8-E155-228D-76FF9BAD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190E-CAEF-1163-3A1E-882D64C3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7B3A-0C90-61F1-5F49-D0088A7C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4E8A-8E80-6499-138A-13875E5F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DE937-C039-F1D4-AB7A-BBB89FE4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1EED-823F-21CD-6808-0FE0EEDE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A7C5-C597-3A90-EC54-E315C3DA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0BE5-9BBF-0D23-8478-2D9524F3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2B18-DC18-E070-9FFA-A9E7B711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BC46-DFDF-CEAD-5F99-762C1C18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5E82-0DEB-1436-FD9D-4EAA6A3A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5EC3-D921-3734-A782-FCD40ECC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8E5C-A5A2-0FFB-C32B-DEDA8E2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30C8-60FB-AEB4-F227-6E2EFD44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A17D-4EF4-8A6F-463B-74B7A95AE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F5BA-6B27-ED94-0425-847AD3A70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BD5F-8560-ABE7-B6CE-A63B1207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00E1E-BF5B-963A-D85E-417D15E2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AC9A-5EC9-15A8-D2A6-06996186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FECA-E056-290F-FA8B-654FBDBC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CF4A-87B1-A9B8-BB17-F4701855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20C39-826D-F59E-B0FD-8C969B50C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76D8B-3748-6A48-95E0-2C2085AC2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AEA03-BF6D-E646-9E44-14A7CB7FF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26DF5-B1DA-6774-068F-0E7F2094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33AA1-4519-49D0-32F8-D9527E2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0A741-1CAF-D112-ACEA-DF7CB2B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A458-051A-8185-1233-94314754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4CD14-F78C-85AE-F80A-15744C2B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5A664-35E5-6651-77B6-551B03E5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14E99-AE00-183D-4852-EB580D6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08BA5-A8A7-9971-1298-7D44E8BB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C803B-1E57-930A-3861-24F21861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FE4A-E682-1D33-FAE7-6783AB53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830-F881-6B03-40CF-54BD263F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2611-8590-50F4-6634-BA1838D4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7FE5-C999-5815-10B4-CAFBDCEF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D7B3-4FA4-B870-462B-AA6838EF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5F44-52B4-7D4B-3A3D-4C3B748D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2900-130F-743D-1965-C4B8A4F5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A594-53A0-9649-002D-B842DE5A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96FC7-F99E-3A52-2157-D691712CB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B3F0D-CA1D-9E02-AA4E-19E35E63D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74DC1-8AE8-410E-2927-B29CF24C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230A6-444B-3064-C51F-61247A64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E6B25-0A10-D829-C9B1-480520FF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0C71E-85E3-905E-A448-11BEA22E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946F-E90D-FE9B-8703-54ECEC45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D43C-FABC-B842-2823-3D3DE0DDF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C294-57E1-414E-AF9D-03A46EFB3C8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F505-446D-FF7E-03B8-101B12CE4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C6BF-9DA4-24A3-91D4-C38B45D4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20E5-C038-43A1-A3DC-AEA2E45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43AFEA-D875-FF42-F0A1-B116CD4EF10A}"/>
              </a:ext>
            </a:extLst>
          </p:cNvPr>
          <p:cNvSpPr/>
          <p:nvPr/>
        </p:nvSpPr>
        <p:spPr>
          <a:xfrm>
            <a:off x="625642" y="180474"/>
            <a:ext cx="8019047" cy="59796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A6978-C311-C003-F70D-AE95BA4A6E83}"/>
              </a:ext>
            </a:extLst>
          </p:cNvPr>
          <p:cNvSpPr txBox="1"/>
          <p:nvPr/>
        </p:nvSpPr>
        <p:spPr>
          <a:xfrm>
            <a:off x="2706130" y="6244390"/>
            <a:ext cx="677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The ZEUS CRCF Framework</a:t>
            </a:r>
          </a:p>
          <a:p>
            <a:pPr algn="ctr"/>
            <a:r>
              <a:rPr lang="en-US" sz="1400" dirty="0">
                <a:latin typeface="Garamond" panose="02020404030301010803" pitchFamily="18" charset="0"/>
              </a:rPr>
              <a:t>“Zero Exploitation Unified System for Entity Security: Cyber Resilience Controls for Finance”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092A4-E614-C4A7-74D3-CF0BB4B89719}"/>
              </a:ext>
            </a:extLst>
          </p:cNvPr>
          <p:cNvSpPr/>
          <p:nvPr/>
        </p:nvSpPr>
        <p:spPr>
          <a:xfrm>
            <a:off x="721895" y="2724150"/>
            <a:ext cx="4638173" cy="331570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5CDAC-9BDC-C153-F8EA-24ABFD687F28}"/>
              </a:ext>
            </a:extLst>
          </p:cNvPr>
          <p:cNvSpPr/>
          <p:nvPr/>
        </p:nvSpPr>
        <p:spPr>
          <a:xfrm>
            <a:off x="5918412" y="905432"/>
            <a:ext cx="2297030" cy="157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FDR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(Fraud Detection and Reporting)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Use statistical analysis and machine learning algorithms for fraud detection.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Implement controls to identify and report fraudulent transactions.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7E787-4758-FBB5-46B9-15262967175B}"/>
              </a:ext>
            </a:extLst>
          </p:cNvPr>
          <p:cNvSpPr/>
          <p:nvPr/>
        </p:nvSpPr>
        <p:spPr>
          <a:xfrm>
            <a:off x="1173078" y="3067548"/>
            <a:ext cx="2869533" cy="114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BDP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(Biometric Data Protection)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Utilize facial recognition for authentication.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Implement controls to detect fake faces and ensure the authenticity of biometric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43B7F-A2A3-F35B-4C99-DCA508221255}"/>
              </a:ext>
            </a:extLst>
          </p:cNvPr>
          <p:cNvSpPr/>
          <p:nvPr/>
        </p:nvSpPr>
        <p:spPr>
          <a:xfrm>
            <a:off x="850233" y="4335377"/>
            <a:ext cx="2247900" cy="157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IAM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(Identity and Access Management)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Integrate ID parsing into the authentication process.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Validate and authenticate user identity using extracted details from ID cards.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576DE-B289-E18E-F006-D29267C9B515}"/>
              </a:ext>
            </a:extLst>
          </p:cNvPr>
          <p:cNvSpPr/>
          <p:nvPr/>
        </p:nvSpPr>
        <p:spPr>
          <a:xfrm>
            <a:off x="3296653" y="4568491"/>
            <a:ext cx="1967163" cy="1028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DSC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(Data Security)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Implement controls to ensure the security and validity of parsed ID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9D467-E6DC-6354-5230-54D3C9D1BCD6}"/>
              </a:ext>
            </a:extLst>
          </p:cNvPr>
          <p:cNvSpPr/>
          <p:nvPr/>
        </p:nvSpPr>
        <p:spPr>
          <a:xfrm>
            <a:off x="898356" y="697828"/>
            <a:ext cx="2049378" cy="136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ES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(Email Security)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Apply phishing email detection mechanisms.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Identify and report indicators of compromise (IoC) related to phishing emails.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0C064-A92D-AF02-25B4-BA50CE417247}"/>
              </a:ext>
            </a:extLst>
          </p:cNvPr>
          <p:cNvSpPr/>
          <p:nvPr/>
        </p:nvSpPr>
        <p:spPr>
          <a:xfrm>
            <a:off x="3068053" y="697828"/>
            <a:ext cx="2107531" cy="157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TIIS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(Threat Intelligence and Information Sharing)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Utilize threat intelligence feeds from various sources.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ysClr val="windowText" lastClr="000000"/>
                </a:solidFill>
                <a:effectLst/>
                <a:latin typeface="Garamond" panose="02020404030301010803" pitchFamily="18" charset="0"/>
              </a:rPr>
              <a:t>Collect and analyze threat data from Google News, Dark Web, and other specified feeds.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190F7-9340-94ED-827D-5A261962FE1E}"/>
              </a:ext>
            </a:extLst>
          </p:cNvPr>
          <p:cNvSpPr txBox="1"/>
          <p:nvPr/>
        </p:nvSpPr>
        <p:spPr>
          <a:xfrm>
            <a:off x="902367" y="2712616"/>
            <a:ext cx="427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Biometric Log-In Gateway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E98B6-E89B-D308-2DBE-84D5F81C054C}"/>
              </a:ext>
            </a:extLst>
          </p:cNvPr>
          <p:cNvSpPr/>
          <p:nvPr/>
        </p:nvSpPr>
        <p:spPr>
          <a:xfrm>
            <a:off x="717884" y="270635"/>
            <a:ext cx="4638173" cy="226681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59E97-CD99-0D99-3898-10C38FC740C2}"/>
              </a:ext>
            </a:extLst>
          </p:cNvPr>
          <p:cNvSpPr txBox="1"/>
          <p:nvPr/>
        </p:nvSpPr>
        <p:spPr>
          <a:xfrm>
            <a:off x="898356" y="259101"/>
            <a:ext cx="427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General Enterprise IT Environment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61C15-C31F-3066-B775-5393CDBAF2B2}"/>
              </a:ext>
            </a:extLst>
          </p:cNvPr>
          <p:cNvSpPr/>
          <p:nvPr/>
        </p:nvSpPr>
        <p:spPr>
          <a:xfrm>
            <a:off x="5536529" y="270635"/>
            <a:ext cx="2927687" cy="226681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C4571-34C7-A7EA-0A06-760C825DEB10}"/>
              </a:ext>
            </a:extLst>
          </p:cNvPr>
          <p:cNvSpPr txBox="1"/>
          <p:nvPr/>
        </p:nvSpPr>
        <p:spPr>
          <a:xfrm>
            <a:off x="5717001" y="259101"/>
            <a:ext cx="2699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Specialized Financial Security Controls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D1FE8B-7EDE-14F4-D9ED-4890E7288A92}"/>
              </a:ext>
            </a:extLst>
          </p:cNvPr>
          <p:cNvSpPr/>
          <p:nvPr/>
        </p:nvSpPr>
        <p:spPr>
          <a:xfrm>
            <a:off x="8638671" y="2119762"/>
            <a:ext cx="2927687" cy="226681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C6ADE-2C43-D6BF-9D49-B64A05C745CF}"/>
              </a:ext>
            </a:extLst>
          </p:cNvPr>
          <p:cNvSpPr txBox="1"/>
          <p:nvPr/>
        </p:nvSpPr>
        <p:spPr>
          <a:xfrm>
            <a:off x="8819143" y="2108228"/>
            <a:ext cx="2699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Integrated Security Controls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B49E7D-B32D-66AE-A4E3-D839A231C92C}"/>
              </a:ext>
            </a:extLst>
          </p:cNvPr>
          <p:cNvSpPr/>
          <p:nvPr/>
        </p:nvSpPr>
        <p:spPr>
          <a:xfrm>
            <a:off x="8758991" y="2858484"/>
            <a:ext cx="1268451" cy="1212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LAM</a:t>
            </a:r>
            <a:b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(Logging and Monitoring)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To track and analyze security events.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EF999A-C0C6-67DA-33D5-434A98BACBB7}"/>
              </a:ext>
            </a:extLst>
          </p:cNvPr>
          <p:cNvSpPr/>
          <p:nvPr/>
        </p:nvSpPr>
        <p:spPr>
          <a:xfrm>
            <a:off x="10162674" y="2618244"/>
            <a:ext cx="1268451" cy="1567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ENC</a:t>
            </a:r>
            <a:b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(Data Encryption)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Apply data encryption techniques to all data-in-rest and data-in-transit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89E8F04-0797-7BC1-3EE1-7F1F5B627375}"/>
              </a:ext>
            </a:extLst>
          </p:cNvPr>
          <p:cNvSpPr/>
          <p:nvPr/>
        </p:nvSpPr>
        <p:spPr>
          <a:xfrm>
            <a:off x="320397" y="676776"/>
            <a:ext cx="1075266" cy="547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aramond" panose="02020404030301010803" pitchFamily="18" charset="0"/>
              </a:rPr>
              <a:t>user mailbox integration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5CB052-F336-3B77-1862-AA71859EEE7F}"/>
              </a:ext>
            </a:extLst>
          </p:cNvPr>
          <p:cNvSpPr/>
          <p:nvPr/>
        </p:nvSpPr>
        <p:spPr>
          <a:xfrm>
            <a:off x="548215" y="3144755"/>
            <a:ext cx="1075266" cy="547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aramond" panose="02020404030301010803" pitchFamily="18" charset="0"/>
              </a:rPr>
              <a:t>face-image input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F014544-EB83-3695-B8D1-3742FE815D16}"/>
              </a:ext>
            </a:extLst>
          </p:cNvPr>
          <p:cNvSpPr/>
          <p:nvPr/>
        </p:nvSpPr>
        <p:spPr>
          <a:xfrm>
            <a:off x="159978" y="4457988"/>
            <a:ext cx="1075266" cy="547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aramond" panose="02020404030301010803" pitchFamily="18" charset="0"/>
              </a:rPr>
              <a:t>government-issued IDs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6559398-E2B1-E36D-9D9C-6EA251F1A17E}"/>
              </a:ext>
            </a:extLst>
          </p:cNvPr>
          <p:cNvSpPr/>
          <p:nvPr/>
        </p:nvSpPr>
        <p:spPr>
          <a:xfrm>
            <a:off x="2759020" y="4463999"/>
            <a:ext cx="1075266" cy="547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aramond" panose="02020404030301010803" pitchFamily="18" charset="0"/>
              </a:rPr>
              <a:t>government-issued IDs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030424-C098-0C8D-B181-BB1DF7647F51}"/>
              </a:ext>
            </a:extLst>
          </p:cNvPr>
          <p:cNvSpPr/>
          <p:nvPr/>
        </p:nvSpPr>
        <p:spPr>
          <a:xfrm flipH="1">
            <a:off x="7998775" y="905432"/>
            <a:ext cx="1487094" cy="9652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Garamond" panose="02020404030301010803" pitchFamily="18" charset="0"/>
              </a:rPr>
              <a:t>credit card statement,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Garamond" panose="02020404030301010803" pitchFamily="18" charset="0"/>
              </a:rPr>
              <a:t>UPI- 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235715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Rengarajan</dc:creator>
  <cp:lastModifiedBy>Aaditya Rengarajan</cp:lastModifiedBy>
  <cp:revision>1</cp:revision>
  <dcterms:created xsi:type="dcterms:W3CDTF">2024-02-04T09:25:44Z</dcterms:created>
  <dcterms:modified xsi:type="dcterms:W3CDTF">2024-02-04T09:25:55Z</dcterms:modified>
</cp:coreProperties>
</file>