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jpeg"/>
  <Override PartName="/ppt/media/image11.JPG" ContentType="image/jpeg"/>
  <Override PartName="/ppt/media/image12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61" r:id="rId4"/>
    <p:sldId id="262" r:id="rId5"/>
    <p:sldId id="263" r:id="rId6"/>
    <p:sldId id="265" r:id="rId7"/>
    <p:sldId id="267" r:id="rId8"/>
    <p:sldId id="268" r:id="rId9"/>
    <p:sldId id="269" r:id="rId10"/>
    <p:sldId id="272" r:id="rId11"/>
    <p:sldId id="273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84F"/>
    <a:srgbClr val="ED5200"/>
    <a:srgbClr val="052C49"/>
    <a:srgbClr val="5F1A47"/>
    <a:srgbClr val="39092B"/>
    <a:srgbClr val="63D7A3"/>
    <a:srgbClr val="143854"/>
    <a:srgbClr val="CF2E4B"/>
    <a:srgbClr val="FFB54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0" autoAdjust="0"/>
    <p:restoredTop sz="94660"/>
  </p:normalViewPr>
  <p:slideViewPr>
    <p:cSldViewPr>
      <p:cViewPr varScale="1">
        <p:scale>
          <a:sx n="82" d="100"/>
          <a:sy n="82" d="100"/>
        </p:scale>
        <p:origin x="163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B953-6B27-4E57-B058-CAD40EBE3725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63A9D-5A65-42A4-86C5-148B43C71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6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63A9D-5A65-42A4-86C5-148B43C71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63A9D-5A65-42A4-86C5-148B43C711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40" dirty="0"/>
              <a:t>Copyright </a:t>
            </a:r>
            <a:r>
              <a:rPr spc="-55" dirty="0"/>
              <a:t>2015 </a:t>
            </a:r>
            <a:r>
              <a:rPr spc="-50" dirty="0"/>
              <a:t>Gleamr. </a:t>
            </a:r>
            <a:r>
              <a:rPr spc="-55" dirty="0"/>
              <a:t>Created </a:t>
            </a:r>
            <a:r>
              <a:rPr spc="-45" dirty="0"/>
              <a:t>by</a:t>
            </a:r>
            <a:r>
              <a:rPr spc="-20" dirty="0"/>
              <a:t> </a:t>
            </a:r>
            <a:r>
              <a:rPr spc="-65" dirty="0"/>
              <a:t>PitchDeckCoach.com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AAC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AAC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40" dirty="0"/>
              <a:t>Copyright </a:t>
            </a:r>
            <a:r>
              <a:rPr spc="-55" dirty="0"/>
              <a:t>2015 </a:t>
            </a:r>
            <a:r>
              <a:rPr spc="-50" dirty="0"/>
              <a:t>Gleamr. </a:t>
            </a:r>
            <a:r>
              <a:rPr spc="-55" dirty="0"/>
              <a:t>Created </a:t>
            </a:r>
            <a:r>
              <a:rPr spc="-45" dirty="0"/>
              <a:t>by</a:t>
            </a:r>
            <a:r>
              <a:rPr spc="-20" dirty="0"/>
              <a:t> </a:t>
            </a:r>
            <a:r>
              <a:rPr spc="-65" dirty="0"/>
              <a:t>PitchDeckCoach.com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AAC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40" dirty="0"/>
              <a:t>Copyright </a:t>
            </a:r>
            <a:r>
              <a:rPr spc="-55" dirty="0"/>
              <a:t>2015 </a:t>
            </a:r>
            <a:r>
              <a:rPr spc="-50" dirty="0"/>
              <a:t>Gleamr. </a:t>
            </a:r>
            <a:r>
              <a:rPr spc="-55" dirty="0"/>
              <a:t>Created </a:t>
            </a:r>
            <a:r>
              <a:rPr spc="-45" dirty="0"/>
              <a:t>by</a:t>
            </a:r>
            <a:r>
              <a:rPr spc="-20" dirty="0"/>
              <a:t> </a:t>
            </a:r>
            <a:r>
              <a:rPr spc="-65" dirty="0"/>
              <a:t>PitchDeckCoach.com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23-Nov-19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AAC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40" dirty="0"/>
              <a:t>Copyright </a:t>
            </a:r>
            <a:r>
              <a:rPr spc="-55" dirty="0"/>
              <a:t>2015 </a:t>
            </a:r>
            <a:r>
              <a:rPr spc="-50" dirty="0"/>
              <a:t>Gleamr. </a:t>
            </a:r>
            <a:r>
              <a:rPr spc="-55" dirty="0"/>
              <a:t>Created </a:t>
            </a:r>
            <a:r>
              <a:rPr spc="-45" dirty="0"/>
              <a:t>by</a:t>
            </a:r>
            <a:r>
              <a:rPr spc="-20" dirty="0"/>
              <a:t> </a:t>
            </a:r>
            <a:r>
              <a:rPr spc="-65" dirty="0"/>
              <a:t>PitchDeckCoach.com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23-Nov-19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0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0040" y="80772"/>
            <a:ext cx="519684" cy="522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22731" y="80772"/>
            <a:ext cx="4799076" cy="522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070347" y="80772"/>
            <a:ext cx="3805428" cy="522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40" dirty="0"/>
              <a:t>Copyright </a:t>
            </a:r>
            <a:r>
              <a:rPr spc="-55" dirty="0"/>
              <a:t>2015 </a:t>
            </a:r>
            <a:r>
              <a:rPr spc="-50" dirty="0"/>
              <a:t>Gleamr. </a:t>
            </a:r>
            <a:r>
              <a:rPr spc="-55" dirty="0"/>
              <a:t>Created </a:t>
            </a:r>
            <a:r>
              <a:rPr spc="-45" dirty="0"/>
              <a:t>by</a:t>
            </a:r>
            <a:r>
              <a:rPr spc="-20" dirty="0"/>
              <a:t> </a:t>
            </a:r>
            <a:r>
              <a:rPr spc="-65" dirty="0"/>
              <a:t>PitchDeckCoach.com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23-Nov-19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2548" y="588645"/>
            <a:ext cx="4438903" cy="114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AAC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740" y="1898396"/>
            <a:ext cx="8170519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AAC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3145" y="6639483"/>
            <a:ext cx="295020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40" dirty="0"/>
              <a:t>Copyright </a:t>
            </a:r>
            <a:r>
              <a:rPr spc="-55" dirty="0"/>
              <a:t>2015 </a:t>
            </a:r>
            <a:r>
              <a:rPr spc="-50" dirty="0"/>
              <a:t>Gleamr. </a:t>
            </a:r>
            <a:r>
              <a:rPr spc="-55" dirty="0"/>
              <a:t>Created </a:t>
            </a:r>
            <a:r>
              <a:rPr spc="-45" dirty="0"/>
              <a:t>by</a:t>
            </a:r>
            <a:r>
              <a:rPr spc="-20" dirty="0"/>
              <a:t> </a:t>
            </a:r>
            <a:r>
              <a:rPr spc="-65" dirty="0"/>
              <a:t>PitchDeckCoach.com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23-Nov-19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581" y="592284"/>
            <a:ext cx="6742074" cy="13933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solidFill>
                  <a:srgbClr val="052C49"/>
                </a:solidFill>
                <a:latin typeface="America"/>
              </a:rPr>
              <a:t>ImpactMe.in</a:t>
            </a:r>
            <a:endParaRPr dirty="0">
              <a:solidFill>
                <a:srgbClr val="052C49"/>
              </a:solidFill>
              <a:latin typeface="America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endParaRPr dirty="0">
              <a:solidFill>
                <a:srgbClr val="F96855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8382" y="4960872"/>
            <a:ext cx="9144000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5080" indent="-294640" algn="ctr">
              <a:lnSpc>
                <a:spcPct val="100000"/>
              </a:lnSpc>
              <a:spcBef>
                <a:spcPts val="95"/>
              </a:spcBef>
            </a:pPr>
            <a:r>
              <a:rPr sz="3000" spc="-5" dirty="0">
                <a:solidFill>
                  <a:srgbClr val="052C49"/>
                </a:solidFill>
                <a:latin typeface="America"/>
                <a:cs typeface="Arial"/>
              </a:rPr>
              <a:t>“</a:t>
            </a:r>
            <a:r>
              <a:rPr lang="en-US" sz="3000" spc="-5" dirty="0">
                <a:solidFill>
                  <a:srgbClr val="052C49"/>
                </a:solidFill>
                <a:latin typeface="America"/>
                <a:cs typeface="Arial"/>
              </a:rPr>
              <a:t>A Fan-Funding Platform for Artist which creates a meaningful revenue stream, while maintaining their creative freedom</a:t>
            </a:r>
            <a:r>
              <a:rPr sz="3000" spc="-5" dirty="0">
                <a:solidFill>
                  <a:srgbClr val="052C49"/>
                </a:solidFill>
                <a:latin typeface="America"/>
                <a:cs typeface="Arial"/>
              </a:rPr>
              <a:t>”</a:t>
            </a:r>
            <a:endParaRPr sz="3000" dirty="0">
              <a:solidFill>
                <a:srgbClr val="052C49"/>
              </a:solidFill>
              <a:latin typeface="America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318375" y="6682511"/>
            <a:ext cx="295020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lang="en-US" spc="-40" dirty="0"/>
              <a:t>A unit of </a:t>
            </a:r>
            <a:r>
              <a:rPr lang="en-US" spc="-40" dirty="0" err="1"/>
              <a:t>Artibuno</a:t>
            </a:r>
            <a:r>
              <a:rPr lang="en-US" spc="-40" dirty="0"/>
              <a:t> Pvt. Ltd.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1AFA1-C984-4F53-8F82-00E700DA2444}"/>
              </a:ext>
            </a:extLst>
          </p:cNvPr>
          <p:cNvSpPr txBox="1"/>
          <p:nvPr/>
        </p:nvSpPr>
        <p:spPr>
          <a:xfrm>
            <a:off x="1888509" y="1323895"/>
            <a:ext cx="5366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B684F"/>
                </a:solidFill>
                <a:latin typeface="America"/>
              </a:rPr>
              <a:t>Turn your passion into profession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3A0AF9-0377-4FF4-9CD1-C9535FAB1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24" y="2021924"/>
            <a:ext cx="4630552" cy="25795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653" y="146430"/>
            <a:ext cx="2108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52C49"/>
                </a:solidFill>
                <a:latin typeface="Arial"/>
                <a:cs typeface="Arial"/>
              </a:rPr>
              <a:t>Summary</a:t>
            </a:r>
            <a:endParaRPr sz="3600" dirty="0">
              <a:solidFill>
                <a:srgbClr val="052C49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5688" y="149174"/>
            <a:ext cx="337312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052C49"/>
                </a:solidFill>
                <a:latin typeface="America"/>
                <a:cs typeface="Arial"/>
              </a:rPr>
              <a:t>9</a:t>
            </a:r>
            <a:endParaRPr sz="3600" dirty="0">
              <a:solidFill>
                <a:srgbClr val="052C49"/>
              </a:solidFill>
              <a:latin typeface="Americ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1143000"/>
            <a:ext cx="8758554" cy="4333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ED5200"/>
                </a:solidFill>
                <a:latin typeface="America"/>
                <a:cs typeface="Arial"/>
              </a:rPr>
              <a:t>Big Opportunity:</a:t>
            </a:r>
            <a:r>
              <a:rPr lang="en-US" sz="2800" spc="-5" dirty="0">
                <a:solidFill>
                  <a:srgbClr val="ED5200"/>
                </a:solidFill>
                <a:latin typeface="America"/>
                <a:cs typeface="Arial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America"/>
                <a:cs typeface="Arial"/>
              </a:rPr>
              <a:t>Market is growing rapidly and a lot of it is untapped(Around 900 M)</a:t>
            </a:r>
          </a:p>
          <a:p>
            <a:pPr marL="12700">
              <a:spcBef>
                <a:spcPts val="95"/>
              </a:spcBef>
            </a:pPr>
            <a:endParaRPr sz="2800" dirty="0">
              <a:latin typeface="America"/>
              <a:cs typeface="Times New Roman"/>
            </a:endParaRPr>
          </a:p>
          <a:p>
            <a:pPr marL="12700"/>
            <a:r>
              <a:rPr lang="en-US" sz="2800" spc="-5" dirty="0">
                <a:solidFill>
                  <a:srgbClr val="ED5200"/>
                </a:solidFill>
                <a:latin typeface="America"/>
                <a:cs typeface="Arial"/>
              </a:rPr>
              <a:t>Field Experience</a:t>
            </a:r>
            <a:r>
              <a:rPr sz="2800" spc="-55" dirty="0">
                <a:solidFill>
                  <a:srgbClr val="ED5200"/>
                </a:solidFill>
                <a:latin typeface="America"/>
                <a:cs typeface="Arial"/>
              </a:rPr>
              <a:t>: </a:t>
            </a:r>
            <a:r>
              <a:rPr sz="2800" spc="-5" dirty="0">
                <a:solidFill>
                  <a:srgbClr val="404040"/>
                </a:solidFill>
                <a:latin typeface="America"/>
                <a:cs typeface="Arial"/>
              </a:rPr>
              <a:t>Deep </a:t>
            </a:r>
            <a:r>
              <a:rPr lang="en-US" sz="2800" spc="-5" dirty="0">
                <a:solidFill>
                  <a:srgbClr val="404040"/>
                </a:solidFill>
                <a:latin typeface="America"/>
                <a:cs typeface="Arial"/>
              </a:rPr>
              <a:t>understanding</a:t>
            </a:r>
            <a:r>
              <a:rPr sz="2800" spc="-5" dirty="0">
                <a:solidFill>
                  <a:srgbClr val="404040"/>
                </a:solidFill>
                <a:latin typeface="America"/>
                <a:cs typeface="Arial"/>
              </a:rPr>
              <a:t>/</a:t>
            </a:r>
            <a:r>
              <a:rPr lang="en-US" sz="2800" spc="-5" dirty="0">
                <a:solidFill>
                  <a:srgbClr val="404040"/>
                </a:solidFill>
                <a:latin typeface="America"/>
                <a:cs typeface="Arial"/>
              </a:rPr>
              <a:t>field work</a:t>
            </a:r>
            <a:r>
              <a:rPr sz="2800" spc="-5" dirty="0">
                <a:solidFill>
                  <a:srgbClr val="404040"/>
                </a:solidFill>
                <a:latin typeface="America"/>
                <a:cs typeface="Arial"/>
              </a:rPr>
              <a:t>/experience</a:t>
            </a:r>
            <a:endParaRPr lang="en-IN" sz="2800" spc="-5" dirty="0">
              <a:solidFill>
                <a:srgbClr val="404040"/>
              </a:solidFill>
              <a:latin typeface="America"/>
              <a:cs typeface="Arial"/>
            </a:endParaRPr>
          </a:p>
          <a:p>
            <a:pPr marL="12700"/>
            <a:endParaRPr sz="2800" dirty="0">
              <a:latin typeface="America"/>
              <a:cs typeface="Arial"/>
            </a:endParaRPr>
          </a:p>
          <a:p>
            <a:pPr marL="12700" marR="5080">
              <a:spcBef>
                <a:spcPts val="5"/>
              </a:spcBef>
            </a:pPr>
            <a:r>
              <a:rPr lang="en-US" sz="2800" spc="-30" dirty="0">
                <a:solidFill>
                  <a:srgbClr val="ED5200"/>
                </a:solidFill>
                <a:latin typeface="America"/>
                <a:cs typeface="Arial"/>
              </a:rPr>
              <a:t>Technology </a:t>
            </a:r>
            <a:r>
              <a:rPr lang="en-US" sz="2800" spc="-5" dirty="0">
                <a:solidFill>
                  <a:srgbClr val="ED5200"/>
                </a:solidFill>
                <a:latin typeface="America"/>
                <a:cs typeface="Arial"/>
              </a:rPr>
              <a:t>Advantage</a:t>
            </a:r>
            <a:r>
              <a:rPr sz="2800" spc="-5" dirty="0">
                <a:solidFill>
                  <a:srgbClr val="ED5200"/>
                </a:solidFill>
                <a:latin typeface="America"/>
                <a:cs typeface="Arial"/>
              </a:rPr>
              <a:t>: </a:t>
            </a:r>
            <a:r>
              <a:rPr lang="en-US" sz="2800" spc="-5" dirty="0">
                <a:solidFill>
                  <a:srgbClr val="404040"/>
                </a:solidFill>
                <a:latin typeface="America"/>
                <a:cs typeface="Arial"/>
              </a:rPr>
              <a:t>Integrated use of all Indian payment Wallets</a:t>
            </a:r>
          </a:p>
          <a:p>
            <a:pPr marL="12700" marR="5080">
              <a:spcBef>
                <a:spcPts val="5"/>
              </a:spcBef>
            </a:pPr>
            <a:endParaRPr lang="en-US" sz="2800" spc="-5" dirty="0">
              <a:solidFill>
                <a:srgbClr val="404040"/>
              </a:solidFill>
              <a:latin typeface="America"/>
              <a:cs typeface="Arial"/>
            </a:endParaRPr>
          </a:p>
          <a:p>
            <a:pPr marL="12700" marR="5080">
              <a:spcBef>
                <a:spcPts val="5"/>
              </a:spcBef>
            </a:pPr>
            <a:r>
              <a:rPr sz="2800" dirty="0">
                <a:solidFill>
                  <a:srgbClr val="ED5200"/>
                </a:solidFill>
                <a:latin typeface="America"/>
                <a:cs typeface="Arial"/>
              </a:rPr>
              <a:t>Significant </a:t>
            </a:r>
            <a:r>
              <a:rPr lang="en-US" sz="2800" spc="-15" dirty="0">
                <a:solidFill>
                  <a:srgbClr val="ED5200"/>
                </a:solidFill>
                <a:latin typeface="America"/>
                <a:cs typeface="Arial"/>
              </a:rPr>
              <a:t>Market Size</a:t>
            </a:r>
            <a:r>
              <a:rPr sz="2800" spc="-15" dirty="0">
                <a:solidFill>
                  <a:srgbClr val="ED5200"/>
                </a:solidFill>
                <a:latin typeface="America"/>
                <a:cs typeface="Arial"/>
              </a:rPr>
              <a:t>:</a:t>
            </a:r>
            <a:r>
              <a:rPr lang="en-US" sz="2800" spc="-15" dirty="0">
                <a:solidFill>
                  <a:srgbClr val="ED5200"/>
                </a:solidFill>
                <a:latin typeface="America"/>
                <a:cs typeface="Arial"/>
              </a:rPr>
              <a:t> </a:t>
            </a:r>
            <a:r>
              <a:rPr lang="en-US" sz="2800" spc="-15" dirty="0">
                <a:solidFill>
                  <a:srgbClr val="052C49"/>
                </a:solidFill>
                <a:latin typeface="America"/>
                <a:cs typeface="Arial"/>
              </a:rPr>
              <a:t>225 M Active YouTube Users.</a:t>
            </a:r>
            <a:endParaRPr sz="2800" dirty="0">
              <a:latin typeface="America"/>
              <a:cs typeface="Arial"/>
            </a:endParaRPr>
          </a:p>
        </p:txBody>
      </p:sp>
      <p:sp>
        <p:nvSpPr>
          <p:cNvPr id="6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318375" y="6682511"/>
            <a:ext cx="295020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lang="en-US" spc="-40" dirty="0"/>
              <a:t>A unit of </a:t>
            </a:r>
            <a:r>
              <a:rPr lang="en-US" spc="-40" dirty="0" err="1"/>
              <a:t>Artibuno</a:t>
            </a:r>
            <a:r>
              <a:rPr lang="en-US" spc="-40" dirty="0"/>
              <a:t> Pvt. Ltd.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BB28457-0E66-4CE9-B493-358C26C252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8400" y="2743200"/>
            <a:ext cx="45339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b="1" spc="-5" dirty="0">
                <a:solidFill>
                  <a:srgbClr val="052C49"/>
                </a:solidFill>
                <a:latin typeface="America"/>
              </a:rPr>
              <a:t>THANK YOU!</a:t>
            </a:r>
            <a:endParaRPr sz="5400" dirty="0">
              <a:solidFill>
                <a:srgbClr val="052C49"/>
              </a:solidFill>
              <a:latin typeface="America"/>
            </a:endParaRPr>
          </a:p>
        </p:txBody>
      </p:sp>
    </p:spTree>
    <p:extLst>
      <p:ext uri="{BB962C8B-B14F-4D97-AF65-F5344CB8AC3E}">
        <p14:creationId xmlns:p14="http://schemas.microsoft.com/office/powerpoint/2010/main" val="385626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653" y="146430"/>
            <a:ext cx="1854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52C49"/>
                </a:solidFill>
                <a:latin typeface="America"/>
              </a:rPr>
              <a:t>Problem</a:t>
            </a:r>
            <a:endParaRPr sz="3600" dirty="0">
              <a:solidFill>
                <a:srgbClr val="052C49"/>
              </a:solidFill>
              <a:latin typeface="Amer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0083" y="145795"/>
            <a:ext cx="28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America"/>
                <a:cs typeface="Arial"/>
              </a:rPr>
              <a:t>1</a:t>
            </a:r>
            <a:endParaRPr sz="3600" b="1" dirty="0">
              <a:latin typeface="Americ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865" y="1462055"/>
            <a:ext cx="8421574" cy="160556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algn="ctr"/>
            <a:r>
              <a:rPr lang="en-US" sz="3400" dirty="0">
                <a:latin typeface="America"/>
              </a:rPr>
              <a:t>Independent Artists/Content </a:t>
            </a:r>
            <a:r>
              <a:rPr lang="en-US" sz="3400" dirty="0">
                <a:solidFill>
                  <a:srgbClr val="FB684F"/>
                </a:solidFill>
                <a:latin typeface="America"/>
              </a:rPr>
              <a:t>Creators struggle </a:t>
            </a:r>
            <a:r>
              <a:rPr lang="en-US" sz="3400" dirty="0">
                <a:latin typeface="America"/>
              </a:rPr>
              <a:t>to get a </a:t>
            </a:r>
            <a:r>
              <a:rPr lang="en-US" sz="3400" dirty="0">
                <a:solidFill>
                  <a:srgbClr val="63D7A3"/>
                </a:solidFill>
                <a:latin typeface="America"/>
              </a:rPr>
              <a:t>Stable Revenue Stream</a:t>
            </a:r>
          </a:p>
          <a:p>
            <a:pPr marL="12700" algn="ctr">
              <a:lnSpc>
                <a:spcPct val="100000"/>
              </a:lnSpc>
              <a:spcBef>
                <a:spcPts val="360"/>
              </a:spcBef>
            </a:pPr>
            <a:endParaRPr lang="en-US" sz="3000" dirty="0">
              <a:latin typeface="Americ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7BD24-990A-4C1C-BC86-6F106F5A5D8A}"/>
              </a:ext>
            </a:extLst>
          </p:cNvPr>
          <p:cNvSpPr txBox="1"/>
          <p:nvPr/>
        </p:nvSpPr>
        <p:spPr>
          <a:xfrm>
            <a:off x="1132854" y="3200400"/>
            <a:ext cx="66814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America"/>
              </a:rPr>
              <a:t>Monetary value of work is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America"/>
              </a:rPr>
              <a:t>Copyright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America"/>
              </a:rPr>
              <a:t>Monetary interaction with fans is costly</a:t>
            </a:r>
            <a:r>
              <a:rPr lang="en-US" dirty="0"/>
              <a:t>.</a:t>
            </a:r>
          </a:p>
        </p:txBody>
      </p:sp>
      <p:sp>
        <p:nvSpPr>
          <p:cNvPr id="10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318375" y="6682511"/>
            <a:ext cx="295020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lang="en-US" spc="-40" dirty="0"/>
              <a:t>A unit of </a:t>
            </a:r>
            <a:r>
              <a:rPr lang="en-US" spc="-40" dirty="0" err="1"/>
              <a:t>Artibuno</a:t>
            </a:r>
            <a:r>
              <a:rPr lang="en-US" spc="-40" dirty="0"/>
              <a:t> Pvt. Ltd.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8903" y="2497835"/>
            <a:ext cx="1984375" cy="0"/>
          </a:xfrm>
          <a:custGeom>
            <a:avLst/>
            <a:gdLst/>
            <a:ahLst/>
            <a:cxnLst/>
            <a:rect l="l" t="t" r="r" b="b"/>
            <a:pathLst>
              <a:path w="1984375">
                <a:moveTo>
                  <a:pt x="0" y="0"/>
                </a:moveTo>
                <a:lnTo>
                  <a:pt x="1984248" y="0"/>
                </a:lnTo>
              </a:path>
            </a:pathLst>
          </a:custGeom>
          <a:ln w="12192">
            <a:solidFill>
              <a:srgbClr val="63D7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8467" y="2497835"/>
            <a:ext cx="1949450" cy="0"/>
          </a:xfrm>
          <a:custGeom>
            <a:avLst/>
            <a:gdLst/>
            <a:ahLst/>
            <a:cxnLst/>
            <a:rect l="l" t="t" r="r" b="b"/>
            <a:pathLst>
              <a:path w="1949450">
                <a:moveTo>
                  <a:pt x="0" y="0"/>
                </a:moveTo>
                <a:lnTo>
                  <a:pt x="1949195" y="0"/>
                </a:lnTo>
              </a:path>
            </a:pathLst>
          </a:custGeom>
          <a:ln w="12192">
            <a:solidFill>
              <a:srgbClr val="63D7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653" y="146430"/>
            <a:ext cx="1852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52C49"/>
                </a:solidFill>
                <a:latin typeface="America"/>
              </a:rPr>
              <a:t>Sol</a:t>
            </a:r>
            <a:r>
              <a:rPr sz="3600" b="1" spc="-15" dirty="0">
                <a:solidFill>
                  <a:srgbClr val="052C49"/>
                </a:solidFill>
                <a:latin typeface="America"/>
              </a:rPr>
              <a:t>u</a:t>
            </a:r>
            <a:r>
              <a:rPr sz="3600" b="1" dirty="0">
                <a:solidFill>
                  <a:srgbClr val="052C49"/>
                </a:solidFill>
                <a:latin typeface="America"/>
              </a:rPr>
              <a:t>tion</a:t>
            </a:r>
            <a:endParaRPr sz="3600" dirty="0">
              <a:solidFill>
                <a:srgbClr val="052C49"/>
              </a:solidFill>
              <a:latin typeface="Amer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0195" y="149174"/>
            <a:ext cx="28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052C49"/>
                </a:solidFill>
                <a:latin typeface="America"/>
                <a:cs typeface="Arial"/>
              </a:rPr>
              <a:t>2</a:t>
            </a:r>
            <a:endParaRPr sz="3600" dirty="0">
              <a:solidFill>
                <a:srgbClr val="052C49"/>
              </a:solidFill>
              <a:latin typeface="Americ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1086992"/>
            <a:ext cx="7239000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1000" algn="ctr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>
                <a:solidFill>
                  <a:srgbClr val="052C49"/>
                </a:solidFill>
                <a:latin typeface="America"/>
                <a:cs typeface="Arial"/>
              </a:rPr>
              <a:t>ImpactME.in</a:t>
            </a:r>
            <a:r>
              <a:rPr sz="3200" spc="-5" dirty="0">
                <a:solidFill>
                  <a:srgbClr val="052C49"/>
                </a:solidFill>
                <a:latin typeface="America"/>
                <a:cs typeface="Arial"/>
              </a:rPr>
              <a:t> </a:t>
            </a:r>
            <a:r>
              <a:rPr lang="en-US" sz="3200" spc="-5" dirty="0">
                <a:solidFill>
                  <a:srgbClr val="63D7A3"/>
                </a:solidFill>
                <a:latin typeface="America"/>
                <a:cs typeface="Arial"/>
              </a:rPr>
              <a:t>website.  </a:t>
            </a:r>
          </a:p>
          <a:p>
            <a:pPr marL="12700" marR="5080" indent="381000" algn="ctr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>
                <a:solidFill>
                  <a:srgbClr val="FB684F"/>
                </a:solidFill>
                <a:latin typeface="America"/>
                <a:cs typeface="Arial"/>
              </a:rPr>
              <a:t>“Turn your Passion into Profession</a:t>
            </a:r>
            <a:r>
              <a:rPr lang="en-US" sz="3200" dirty="0">
                <a:solidFill>
                  <a:srgbClr val="FB684F"/>
                </a:solidFill>
                <a:latin typeface="America"/>
                <a:cs typeface="Arial"/>
              </a:rPr>
              <a:t>”</a:t>
            </a:r>
          </a:p>
        </p:txBody>
      </p:sp>
      <p:sp>
        <p:nvSpPr>
          <p:cNvPr id="7" name="object 7"/>
          <p:cNvSpPr/>
          <p:nvPr/>
        </p:nvSpPr>
        <p:spPr>
          <a:xfrm>
            <a:off x="1380744" y="2799588"/>
            <a:ext cx="2072639" cy="1315720"/>
          </a:xfrm>
          <a:custGeom>
            <a:avLst/>
            <a:gdLst/>
            <a:ahLst/>
            <a:cxnLst/>
            <a:rect l="l" t="t" r="r" b="b"/>
            <a:pathLst>
              <a:path w="2072639" h="1315720">
                <a:moveTo>
                  <a:pt x="0" y="1315212"/>
                </a:moveTo>
                <a:lnTo>
                  <a:pt x="2072639" y="1315212"/>
                </a:lnTo>
                <a:lnTo>
                  <a:pt x="2072639" y="0"/>
                </a:lnTo>
                <a:lnTo>
                  <a:pt x="0" y="0"/>
                </a:lnTo>
                <a:lnTo>
                  <a:pt x="0" y="1315212"/>
                </a:lnTo>
                <a:close/>
              </a:path>
            </a:pathLst>
          </a:custGeom>
          <a:solidFill>
            <a:srgbClr val="63D7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7622" y="2900883"/>
            <a:ext cx="17399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America"/>
              </a:rPr>
              <a:t>Stable Revenue Stream</a:t>
            </a:r>
          </a:p>
        </p:txBody>
      </p:sp>
      <p:sp>
        <p:nvSpPr>
          <p:cNvPr id="9" name="object 9"/>
          <p:cNvSpPr/>
          <p:nvPr/>
        </p:nvSpPr>
        <p:spPr>
          <a:xfrm>
            <a:off x="3532632" y="2799588"/>
            <a:ext cx="2072639" cy="1315720"/>
          </a:xfrm>
          <a:custGeom>
            <a:avLst/>
            <a:gdLst/>
            <a:ahLst/>
            <a:cxnLst/>
            <a:rect l="l" t="t" r="r" b="b"/>
            <a:pathLst>
              <a:path w="2072639" h="1315720">
                <a:moveTo>
                  <a:pt x="0" y="1315212"/>
                </a:moveTo>
                <a:lnTo>
                  <a:pt x="2072639" y="1315212"/>
                </a:lnTo>
                <a:lnTo>
                  <a:pt x="2072639" y="0"/>
                </a:lnTo>
                <a:lnTo>
                  <a:pt x="0" y="0"/>
                </a:lnTo>
                <a:lnTo>
                  <a:pt x="0" y="1315212"/>
                </a:lnTo>
                <a:close/>
              </a:path>
            </a:pathLst>
          </a:custGeom>
          <a:solidFill>
            <a:srgbClr val="63D7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94735" y="2900883"/>
            <a:ext cx="1949449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latin typeface="America"/>
              </a:rPr>
              <a:t>Build a Strong and Reliable Community</a:t>
            </a:r>
          </a:p>
        </p:txBody>
      </p:sp>
      <p:sp>
        <p:nvSpPr>
          <p:cNvPr id="11" name="object 11"/>
          <p:cNvSpPr/>
          <p:nvPr/>
        </p:nvSpPr>
        <p:spPr>
          <a:xfrm>
            <a:off x="5673852" y="2799588"/>
            <a:ext cx="2072639" cy="1315720"/>
          </a:xfrm>
          <a:custGeom>
            <a:avLst/>
            <a:gdLst/>
            <a:ahLst/>
            <a:cxnLst/>
            <a:rect l="l" t="t" r="r" b="b"/>
            <a:pathLst>
              <a:path w="2072640" h="1315720">
                <a:moveTo>
                  <a:pt x="0" y="1315212"/>
                </a:moveTo>
                <a:lnTo>
                  <a:pt x="2072640" y="1315212"/>
                </a:lnTo>
                <a:lnTo>
                  <a:pt x="2072640" y="0"/>
                </a:lnTo>
                <a:lnTo>
                  <a:pt x="0" y="0"/>
                </a:lnTo>
                <a:lnTo>
                  <a:pt x="0" y="1315212"/>
                </a:lnTo>
                <a:close/>
              </a:path>
            </a:pathLst>
          </a:custGeom>
          <a:solidFill>
            <a:srgbClr val="63D7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44285" y="2900883"/>
            <a:ext cx="178053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America"/>
              </a:rPr>
              <a:t>Retain Creative Liberty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83956" y="2306844"/>
            <a:ext cx="1979993" cy="379591"/>
          </a:xfrm>
          <a:prstGeom prst="rect">
            <a:avLst/>
          </a:prstGeom>
          <a:solidFill>
            <a:srgbClr val="63D7A3"/>
          </a:solidFill>
        </p:spPr>
        <p:txBody>
          <a:bodyPr vert="horz" wrap="square" lIns="0" tIns="4064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320"/>
              </a:spcBef>
            </a:pPr>
            <a:r>
              <a:rPr lang="en-US" sz="2200" dirty="0">
                <a:solidFill>
                  <a:srgbClr val="FFFFFF"/>
                </a:solidFill>
                <a:latin typeface="America"/>
                <a:cs typeface="Arial"/>
              </a:rPr>
              <a:t>CREATOR</a:t>
            </a:r>
            <a:endParaRPr sz="2200" dirty="0">
              <a:solidFill>
                <a:srgbClr val="FFFFFF"/>
              </a:solidFill>
              <a:latin typeface="America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02808" y="4860035"/>
            <a:ext cx="1984375" cy="0"/>
          </a:xfrm>
          <a:custGeom>
            <a:avLst/>
            <a:gdLst/>
            <a:ahLst/>
            <a:cxnLst/>
            <a:rect l="l" t="t" r="r" b="b"/>
            <a:pathLst>
              <a:path w="1984375">
                <a:moveTo>
                  <a:pt x="0" y="0"/>
                </a:moveTo>
                <a:lnTo>
                  <a:pt x="1984248" y="0"/>
                </a:lnTo>
              </a:path>
            </a:pathLst>
          </a:custGeom>
          <a:ln w="12191">
            <a:solidFill>
              <a:srgbClr val="FB6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2372" y="4860035"/>
            <a:ext cx="1949450" cy="0"/>
          </a:xfrm>
          <a:custGeom>
            <a:avLst/>
            <a:gdLst/>
            <a:ahLst/>
            <a:cxnLst/>
            <a:rect l="l" t="t" r="r" b="b"/>
            <a:pathLst>
              <a:path w="1949450">
                <a:moveTo>
                  <a:pt x="0" y="0"/>
                </a:moveTo>
                <a:lnTo>
                  <a:pt x="1949195" y="0"/>
                </a:lnTo>
              </a:path>
            </a:pathLst>
          </a:custGeom>
          <a:ln w="12191">
            <a:solidFill>
              <a:srgbClr val="FB68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4647" y="5161788"/>
            <a:ext cx="2072639" cy="1313815"/>
          </a:xfrm>
          <a:custGeom>
            <a:avLst/>
            <a:gdLst/>
            <a:ahLst/>
            <a:cxnLst/>
            <a:rect l="l" t="t" r="r" b="b"/>
            <a:pathLst>
              <a:path w="2072639" h="1313814">
                <a:moveTo>
                  <a:pt x="0" y="1313688"/>
                </a:moveTo>
                <a:lnTo>
                  <a:pt x="2072639" y="1313688"/>
                </a:lnTo>
                <a:lnTo>
                  <a:pt x="2072639" y="0"/>
                </a:lnTo>
                <a:lnTo>
                  <a:pt x="0" y="0"/>
                </a:lnTo>
                <a:lnTo>
                  <a:pt x="0" y="1313688"/>
                </a:lnTo>
                <a:close/>
              </a:path>
            </a:pathLst>
          </a:custGeom>
          <a:solidFill>
            <a:srgbClr val="FB6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57350" y="5263388"/>
            <a:ext cx="1506855" cy="119263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America"/>
              </a:rPr>
              <a:t>Rewards from the Creators </a:t>
            </a:r>
          </a:p>
        </p:txBody>
      </p:sp>
      <p:sp>
        <p:nvSpPr>
          <p:cNvPr id="18" name="object 18"/>
          <p:cNvSpPr/>
          <p:nvPr/>
        </p:nvSpPr>
        <p:spPr>
          <a:xfrm>
            <a:off x="3526535" y="5161788"/>
            <a:ext cx="2072639" cy="1313815"/>
          </a:xfrm>
          <a:custGeom>
            <a:avLst/>
            <a:gdLst/>
            <a:ahLst/>
            <a:cxnLst/>
            <a:rect l="l" t="t" r="r" b="b"/>
            <a:pathLst>
              <a:path w="2072639" h="1313814">
                <a:moveTo>
                  <a:pt x="0" y="1313688"/>
                </a:moveTo>
                <a:lnTo>
                  <a:pt x="2072639" y="1313688"/>
                </a:lnTo>
                <a:lnTo>
                  <a:pt x="2072639" y="0"/>
                </a:lnTo>
                <a:lnTo>
                  <a:pt x="0" y="0"/>
                </a:lnTo>
                <a:lnTo>
                  <a:pt x="0" y="1313688"/>
                </a:lnTo>
                <a:close/>
              </a:path>
            </a:pathLst>
          </a:custGeom>
          <a:solidFill>
            <a:srgbClr val="FB6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53414" y="5248194"/>
            <a:ext cx="2010536" cy="114646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/>
            <a:r>
              <a:rPr lang="en-US" sz="2300" dirty="0">
                <a:solidFill>
                  <a:srgbClr val="FFFFFF"/>
                </a:solidFill>
                <a:latin typeface="America"/>
              </a:rPr>
              <a:t>Early/Exclusive Access to some Content</a:t>
            </a:r>
          </a:p>
        </p:txBody>
      </p:sp>
      <p:sp>
        <p:nvSpPr>
          <p:cNvPr id="20" name="object 20"/>
          <p:cNvSpPr/>
          <p:nvPr/>
        </p:nvSpPr>
        <p:spPr>
          <a:xfrm>
            <a:off x="5667755" y="5161788"/>
            <a:ext cx="2072639" cy="1313815"/>
          </a:xfrm>
          <a:custGeom>
            <a:avLst/>
            <a:gdLst/>
            <a:ahLst/>
            <a:cxnLst/>
            <a:rect l="l" t="t" r="r" b="b"/>
            <a:pathLst>
              <a:path w="2072640" h="1313814">
                <a:moveTo>
                  <a:pt x="0" y="1313688"/>
                </a:moveTo>
                <a:lnTo>
                  <a:pt x="2072640" y="1313688"/>
                </a:lnTo>
                <a:lnTo>
                  <a:pt x="2072640" y="0"/>
                </a:lnTo>
                <a:lnTo>
                  <a:pt x="0" y="0"/>
                </a:lnTo>
                <a:lnTo>
                  <a:pt x="0" y="1313688"/>
                </a:lnTo>
                <a:close/>
              </a:path>
            </a:pathLst>
          </a:custGeom>
          <a:solidFill>
            <a:srgbClr val="FB6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96333" y="5223729"/>
            <a:ext cx="2073020" cy="1271951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1460" marR="243204" indent="-1270" algn="ctr">
              <a:lnSpc>
                <a:spcPts val="2300"/>
              </a:lnSpc>
              <a:spcBef>
                <a:spcPts val="660"/>
              </a:spcBef>
            </a:pPr>
            <a:r>
              <a:rPr lang="en-US" sz="2400" dirty="0">
                <a:solidFill>
                  <a:srgbClr val="FFFFFF"/>
                </a:solidFill>
                <a:latin typeface="America"/>
              </a:rPr>
              <a:t>Better Interaction with the Creator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594735" y="4654296"/>
            <a:ext cx="1949449" cy="394339"/>
          </a:xfrm>
          <a:prstGeom prst="rect">
            <a:avLst/>
          </a:prstGeom>
          <a:solidFill>
            <a:srgbClr val="FB684F"/>
          </a:solidFill>
        </p:spPr>
        <p:txBody>
          <a:bodyPr vert="horz" wrap="square" lIns="0" tIns="40005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315"/>
              </a:spcBef>
            </a:pPr>
            <a:r>
              <a:rPr lang="en-US" sz="2300" dirty="0">
                <a:latin typeface="Arial"/>
                <a:cs typeface="Arial"/>
              </a:rPr>
              <a:t>  </a:t>
            </a:r>
            <a:r>
              <a:rPr lang="en-US" sz="2300" dirty="0">
                <a:solidFill>
                  <a:srgbClr val="FFFFFF"/>
                </a:solidFill>
                <a:latin typeface="America"/>
                <a:cs typeface="Arial"/>
              </a:rPr>
              <a:t>FANS</a:t>
            </a:r>
            <a:endParaRPr sz="2300" dirty="0">
              <a:solidFill>
                <a:srgbClr val="FFFFFF"/>
              </a:solidFill>
              <a:latin typeface="America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12196" y="208788"/>
            <a:ext cx="1360794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318375" y="6682511"/>
            <a:ext cx="295020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lang="en-US" spc="-40" dirty="0"/>
              <a:t>A unit of </a:t>
            </a:r>
            <a:r>
              <a:rPr lang="en-US" spc="-40" dirty="0" err="1"/>
              <a:t>Artibuno</a:t>
            </a:r>
            <a:r>
              <a:rPr lang="en-US" spc="-40" dirty="0"/>
              <a:t> Pvt. Ltd.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653" y="146430"/>
            <a:ext cx="175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52C49"/>
                </a:solidFill>
                <a:latin typeface="America"/>
              </a:rPr>
              <a:t>Product</a:t>
            </a:r>
            <a:endParaRPr sz="3600" dirty="0">
              <a:solidFill>
                <a:srgbClr val="052C49"/>
              </a:solidFill>
              <a:latin typeface="Amer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0195" y="149174"/>
            <a:ext cx="28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052C49"/>
                </a:solidFill>
                <a:latin typeface="America"/>
                <a:cs typeface="Arial"/>
              </a:rPr>
              <a:t>3</a:t>
            </a:r>
            <a:endParaRPr sz="3600" dirty="0">
              <a:solidFill>
                <a:srgbClr val="052C49"/>
              </a:solidFill>
              <a:latin typeface="America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6DEA3D-591A-4AB2-962B-40E235A2D091}"/>
              </a:ext>
            </a:extLst>
          </p:cNvPr>
          <p:cNvSpPr/>
          <p:nvPr/>
        </p:nvSpPr>
        <p:spPr>
          <a:xfrm>
            <a:off x="596879" y="1259601"/>
            <a:ext cx="2762745" cy="604501"/>
          </a:xfrm>
          <a:prstGeom prst="rect">
            <a:avLst/>
          </a:prstGeom>
          <a:solidFill>
            <a:srgbClr val="63D7A3"/>
          </a:solidFill>
          <a:ln>
            <a:solidFill>
              <a:srgbClr val="63D7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CREATOR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E8AEB2-1113-4FC7-89A3-C9D5DD9B362E}"/>
              </a:ext>
            </a:extLst>
          </p:cNvPr>
          <p:cNvCxnSpPr/>
          <p:nvPr/>
        </p:nvCxnSpPr>
        <p:spPr>
          <a:xfrm>
            <a:off x="1978253" y="2667000"/>
            <a:ext cx="0" cy="340360"/>
          </a:xfrm>
          <a:prstGeom prst="straightConnector1">
            <a:avLst/>
          </a:prstGeom>
          <a:ln>
            <a:solidFill>
              <a:srgbClr val="63D7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A3D90EB-36FC-46A1-806A-649237A078B5}"/>
              </a:ext>
            </a:extLst>
          </p:cNvPr>
          <p:cNvSpPr/>
          <p:nvPr/>
        </p:nvSpPr>
        <p:spPr>
          <a:xfrm>
            <a:off x="5835245" y="1261779"/>
            <a:ext cx="2369022" cy="604501"/>
          </a:xfrm>
          <a:prstGeom prst="rect">
            <a:avLst/>
          </a:prstGeom>
          <a:solidFill>
            <a:srgbClr val="FB684F"/>
          </a:solidFill>
          <a:ln>
            <a:solidFill>
              <a:srgbClr val="FB6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057ED4-ABD5-42F0-A08B-8327E24ECB6C}"/>
              </a:ext>
            </a:extLst>
          </p:cNvPr>
          <p:cNvSpPr txBox="1"/>
          <p:nvPr/>
        </p:nvSpPr>
        <p:spPr>
          <a:xfrm>
            <a:off x="954543" y="2158732"/>
            <a:ext cx="2047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63D7A3"/>
                </a:solidFill>
                <a:latin typeface="America"/>
              </a:rPr>
              <a:t>Create page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D35427-6DF3-479A-A2A2-9A287D6364A3}"/>
              </a:ext>
            </a:extLst>
          </p:cNvPr>
          <p:cNvSpPr txBox="1"/>
          <p:nvPr/>
        </p:nvSpPr>
        <p:spPr>
          <a:xfrm>
            <a:off x="339186" y="3209825"/>
            <a:ext cx="34681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63D7A3"/>
                </a:solidFill>
                <a:latin typeface="America"/>
              </a:rPr>
              <a:t>Set tiers and rewards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7D2847-7966-46B3-8D9B-6416C3AA93FC}"/>
              </a:ext>
            </a:extLst>
          </p:cNvPr>
          <p:cNvSpPr txBox="1"/>
          <p:nvPr/>
        </p:nvSpPr>
        <p:spPr>
          <a:xfrm>
            <a:off x="926490" y="4267298"/>
            <a:ext cx="21035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63D7A3"/>
                </a:solidFill>
                <a:latin typeface="America"/>
              </a:rPr>
              <a:t>Get revenue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946F91-4DDD-463E-8991-6BEB050CC9AA}"/>
              </a:ext>
            </a:extLst>
          </p:cNvPr>
          <p:cNvCxnSpPr/>
          <p:nvPr/>
        </p:nvCxnSpPr>
        <p:spPr>
          <a:xfrm>
            <a:off x="1978253" y="3805075"/>
            <a:ext cx="0" cy="340360"/>
          </a:xfrm>
          <a:prstGeom prst="straightConnector1">
            <a:avLst/>
          </a:prstGeom>
          <a:ln>
            <a:solidFill>
              <a:srgbClr val="63D7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2C87E2-8791-4793-9705-8922811D20B2}"/>
              </a:ext>
            </a:extLst>
          </p:cNvPr>
          <p:cNvSpPr txBox="1"/>
          <p:nvPr/>
        </p:nvSpPr>
        <p:spPr>
          <a:xfrm>
            <a:off x="6358357" y="2105150"/>
            <a:ext cx="1322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B684F"/>
                </a:solidFill>
                <a:latin typeface="America"/>
              </a:rPr>
              <a:t>Sign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08A06-EABC-4415-B661-57E715C08561}"/>
              </a:ext>
            </a:extLst>
          </p:cNvPr>
          <p:cNvSpPr txBox="1"/>
          <p:nvPr/>
        </p:nvSpPr>
        <p:spPr>
          <a:xfrm>
            <a:off x="5899898" y="3209825"/>
            <a:ext cx="2239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B684F"/>
                </a:solidFill>
                <a:latin typeface="America"/>
              </a:rPr>
              <a:t>Choose a tier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56A47D-AB80-407A-B084-A617644C901D}"/>
              </a:ext>
            </a:extLst>
          </p:cNvPr>
          <p:cNvSpPr txBox="1"/>
          <p:nvPr/>
        </p:nvSpPr>
        <p:spPr>
          <a:xfrm>
            <a:off x="5940454" y="4204819"/>
            <a:ext cx="21586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B684F"/>
                </a:solidFill>
                <a:latin typeface="America"/>
              </a:rPr>
              <a:t>Get Rewards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B8302A-AF44-476D-9D34-16EEC5B60806}"/>
              </a:ext>
            </a:extLst>
          </p:cNvPr>
          <p:cNvCxnSpPr/>
          <p:nvPr/>
        </p:nvCxnSpPr>
        <p:spPr>
          <a:xfrm>
            <a:off x="7019756" y="2659148"/>
            <a:ext cx="0" cy="340360"/>
          </a:xfrm>
          <a:prstGeom prst="straightConnector1">
            <a:avLst/>
          </a:prstGeom>
          <a:ln>
            <a:solidFill>
              <a:srgbClr val="FB68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727E9F-E607-40D1-9CFC-1C3BEE6A339B}"/>
              </a:ext>
            </a:extLst>
          </p:cNvPr>
          <p:cNvCxnSpPr/>
          <p:nvPr/>
        </p:nvCxnSpPr>
        <p:spPr>
          <a:xfrm>
            <a:off x="7019756" y="3805075"/>
            <a:ext cx="0" cy="340360"/>
          </a:xfrm>
          <a:prstGeom prst="straightConnector1">
            <a:avLst/>
          </a:prstGeom>
          <a:ln>
            <a:solidFill>
              <a:srgbClr val="FB68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BB1100-01D4-4DCD-9A31-B60036CA2C89}"/>
              </a:ext>
            </a:extLst>
          </p:cNvPr>
          <p:cNvCxnSpPr>
            <a:cxnSpLocks/>
          </p:cNvCxnSpPr>
          <p:nvPr/>
        </p:nvCxnSpPr>
        <p:spPr>
          <a:xfrm>
            <a:off x="4724400" y="1085651"/>
            <a:ext cx="0" cy="4248349"/>
          </a:xfrm>
          <a:prstGeom prst="line">
            <a:avLst/>
          </a:prstGeom>
          <a:ln w="34925">
            <a:solidFill>
              <a:srgbClr val="052C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318375" y="6682511"/>
            <a:ext cx="295020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lang="en-US" spc="-40" dirty="0"/>
              <a:t>A unit of </a:t>
            </a:r>
            <a:r>
              <a:rPr lang="en-US" spc="-40" dirty="0" err="1"/>
              <a:t>Artibuno</a:t>
            </a:r>
            <a:r>
              <a:rPr lang="en-US" spc="-40" dirty="0"/>
              <a:t> Pvt. Ltd.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653" y="146430"/>
            <a:ext cx="3505835" cy="88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52C49"/>
                </a:solidFill>
                <a:latin typeface="America"/>
              </a:rPr>
              <a:t>Business</a:t>
            </a:r>
            <a:r>
              <a:rPr sz="3600" b="1" spc="-60" dirty="0">
                <a:solidFill>
                  <a:srgbClr val="052C49"/>
                </a:solidFill>
                <a:latin typeface="America"/>
              </a:rPr>
              <a:t> </a:t>
            </a:r>
            <a:r>
              <a:rPr sz="3600" b="1" dirty="0">
                <a:solidFill>
                  <a:srgbClr val="052C49"/>
                </a:solidFill>
                <a:latin typeface="America"/>
              </a:rPr>
              <a:t>Model</a:t>
            </a:r>
            <a:endParaRPr sz="3600" dirty="0">
              <a:solidFill>
                <a:srgbClr val="052C49"/>
              </a:solidFill>
              <a:latin typeface="Americ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00" dirty="0">
                <a:solidFill>
                  <a:srgbClr val="052C49"/>
                </a:solidFill>
                <a:latin typeface="America"/>
              </a:rPr>
              <a:t>How we make</a:t>
            </a:r>
            <a:r>
              <a:rPr sz="2000" spc="-55" dirty="0">
                <a:solidFill>
                  <a:srgbClr val="052C49"/>
                </a:solidFill>
                <a:latin typeface="America"/>
              </a:rPr>
              <a:t> </a:t>
            </a:r>
            <a:r>
              <a:rPr sz="2000" dirty="0">
                <a:solidFill>
                  <a:srgbClr val="052C49"/>
                </a:solidFill>
                <a:latin typeface="America"/>
              </a:rPr>
              <a:t>money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0195" y="149174"/>
            <a:ext cx="28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052C49"/>
                </a:solidFill>
                <a:latin typeface="America"/>
                <a:cs typeface="Arial"/>
              </a:rPr>
              <a:t>4</a:t>
            </a:r>
            <a:endParaRPr sz="3600" dirty="0">
              <a:solidFill>
                <a:srgbClr val="052C49"/>
              </a:solidFill>
              <a:latin typeface="America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2D45F-F3D8-4DA7-81C4-47E2080304B4}"/>
              </a:ext>
            </a:extLst>
          </p:cNvPr>
          <p:cNvSpPr/>
          <p:nvPr/>
        </p:nvSpPr>
        <p:spPr>
          <a:xfrm>
            <a:off x="762000" y="1823059"/>
            <a:ext cx="6096000" cy="533400"/>
          </a:xfrm>
          <a:prstGeom prst="rect">
            <a:avLst/>
          </a:prstGeom>
          <a:solidFill>
            <a:srgbClr val="63D7A3"/>
          </a:solidFill>
          <a:ln>
            <a:solidFill>
              <a:srgbClr val="63D7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12FD88-DDF5-4895-9AA4-7A3B584E4F83}"/>
              </a:ext>
            </a:extLst>
          </p:cNvPr>
          <p:cNvSpPr/>
          <p:nvPr/>
        </p:nvSpPr>
        <p:spPr>
          <a:xfrm>
            <a:off x="6864350" y="1823059"/>
            <a:ext cx="454025" cy="533400"/>
          </a:xfrm>
          <a:prstGeom prst="rect">
            <a:avLst/>
          </a:prstGeom>
          <a:solidFill>
            <a:srgbClr val="FB684F"/>
          </a:solidFill>
          <a:ln>
            <a:solidFill>
              <a:srgbClr val="FB6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356A-D303-4F9B-AA14-1303F8207D60}"/>
              </a:ext>
            </a:extLst>
          </p:cNvPr>
          <p:cNvSpPr/>
          <p:nvPr/>
        </p:nvSpPr>
        <p:spPr>
          <a:xfrm>
            <a:off x="7318375" y="1823059"/>
            <a:ext cx="454025" cy="533400"/>
          </a:xfrm>
          <a:prstGeom prst="rect">
            <a:avLst/>
          </a:prstGeom>
          <a:solidFill>
            <a:srgbClr val="052C49"/>
          </a:solidFill>
          <a:ln>
            <a:solidFill>
              <a:srgbClr val="052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FBFB24-E3D9-4446-8EC5-52B30F7121CE}"/>
              </a:ext>
            </a:extLst>
          </p:cNvPr>
          <p:cNvSpPr txBox="1"/>
          <p:nvPr/>
        </p:nvSpPr>
        <p:spPr>
          <a:xfrm>
            <a:off x="1353776" y="2917700"/>
            <a:ext cx="3050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52C49"/>
                </a:solidFill>
                <a:latin typeface="America"/>
              </a:rPr>
              <a:t>Creator’s Share </a:t>
            </a:r>
            <a:r>
              <a:rPr lang="en-US" sz="2400" dirty="0">
                <a:solidFill>
                  <a:srgbClr val="63D7A3"/>
                </a:solidFill>
                <a:latin typeface="America"/>
              </a:rPr>
              <a:t>90%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5838D2-DADF-4511-95B3-2B25E454FC72}"/>
              </a:ext>
            </a:extLst>
          </p:cNvPr>
          <p:cNvSpPr txBox="1"/>
          <p:nvPr/>
        </p:nvSpPr>
        <p:spPr>
          <a:xfrm>
            <a:off x="1353776" y="3494653"/>
            <a:ext cx="4150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52C49"/>
                </a:solidFill>
                <a:latin typeface="America"/>
              </a:rPr>
              <a:t>Average Transaction Fee </a:t>
            </a:r>
            <a:r>
              <a:rPr lang="en-US" sz="2400" dirty="0">
                <a:solidFill>
                  <a:srgbClr val="FB684F"/>
                </a:solidFill>
                <a:latin typeface="America"/>
              </a:rPr>
              <a:t>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66DEF9-08F1-4EAA-B6E1-D93F66C7A3F8}"/>
              </a:ext>
            </a:extLst>
          </p:cNvPr>
          <p:cNvSpPr txBox="1"/>
          <p:nvPr/>
        </p:nvSpPr>
        <p:spPr>
          <a:xfrm>
            <a:off x="1353776" y="4122673"/>
            <a:ext cx="375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merica"/>
              </a:rPr>
              <a:t>ImpactMe.in’s</a:t>
            </a:r>
            <a:r>
              <a:rPr lang="en-US" sz="2400" dirty="0">
                <a:latin typeface="America"/>
              </a:rPr>
              <a:t> SHARE 5%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54476EC-F53D-45BA-8C4B-B8BF3561B7B3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 flipV="1">
            <a:off x="4404036" y="2196553"/>
            <a:ext cx="1911195" cy="951980"/>
          </a:xfrm>
          <a:prstGeom prst="bentConnector3">
            <a:avLst>
              <a:gd name="adj1" fmla="val 50000"/>
            </a:avLst>
          </a:prstGeom>
          <a:ln>
            <a:solidFill>
              <a:srgbClr val="63D7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3698339-F752-4AB0-BA2F-CDC502B1BF9B}"/>
              </a:ext>
            </a:extLst>
          </p:cNvPr>
          <p:cNvCxnSpPr>
            <a:cxnSpLocks/>
            <a:stCxn id="20" idx="2"/>
            <a:endCxn id="23" idx="3"/>
          </p:cNvCxnSpPr>
          <p:nvPr/>
        </p:nvCxnSpPr>
        <p:spPr>
          <a:xfrm rot="5400000">
            <a:off x="5613240" y="2247362"/>
            <a:ext cx="1369027" cy="1587220"/>
          </a:xfrm>
          <a:prstGeom prst="bentConnector2">
            <a:avLst/>
          </a:prstGeom>
          <a:ln>
            <a:solidFill>
              <a:srgbClr val="FB68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A244A57-AF43-4C65-BEFE-6530C663D324}"/>
              </a:ext>
            </a:extLst>
          </p:cNvPr>
          <p:cNvCxnSpPr>
            <a:cxnSpLocks/>
            <a:stCxn id="21" idx="2"/>
            <a:endCxn id="24" idx="3"/>
          </p:cNvCxnSpPr>
          <p:nvPr/>
        </p:nvCxnSpPr>
        <p:spPr>
          <a:xfrm rot="5400000">
            <a:off x="5328753" y="2136870"/>
            <a:ext cx="1997047" cy="2436225"/>
          </a:xfrm>
          <a:prstGeom prst="bentConnector2">
            <a:avLst/>
          </a:prstGeom>
          <a:ln>
            <a:solidFill>
              <a:srgbClr val="052C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715FBCE-3BF4-4665-B199-CAFB8023CC07}"/>
              </a:ext>
            </a:extLst>
          </p:cNvPr>
          <p:cNvSpPr txBox="1"/>
          <p:nvPr/>
        </p:nvSpPr>
        <p:spPr>
          <a:xfrm>
            <a:off x="1828800" y="5491700"/>
            <a:ext cx="48588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rgbClr val="052C49"/>
                </a:solidFill>
                <a:latin typeface="America"/>
              </a:rPr>
              <a:t>( Optional 1 % for charity)</a:t>
            </a:r>
          </a:p>
        </p:txBody>
      </p:sp>
      <p:sp>
        <p:nvSpPr>
          <p:cNvPr id="2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318375" y="6682511"/>
            <a:ext cx="295020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lang="en-US" spc="-40" dirty="0"/>
              <a:t>A unit of </a:t>
            </a:r>
            <a:r>
              <a:rPr lang="en-US" spc="-40" dirty="0" err="1"/>
              <a:t>Artibuno</a:t>
            </a:r>
            <a:r>
              <a:rPr lang="en-US" spc="-40" dirty="0"/>
              <a:t> Pvt. Ltd.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653" y="146430"/>
            <a:ext cx="2484120" cy="88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52C49"/>
                </a:solidFill>
                <a:latin typeface="America"/>
                <a:cs typeface="Arial"/>
              </a:rPr>
              <a:t>Market</a:t>
            </a:r>
            <a:endParaRPr sz="3600" dirty="0">
              <a:solidFill>
                <a:srgbClr val="052C49"/>
              </a:solidFill>
              <a:latin typeface="America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2000" dirty="0">
                <a:solidFill>
                  <a:srgbClr val="052C49"/>
                </a:solidFill>
                <a:latin typeface="America"/>
                <a:cs typeface="Arial"/>
              </a:rPr>
              <a:t>India</a:t>
            </a:r>
            <a:r>
              <a:rPr sz="2000" spc="-130" dirty="0">
                <a:solidFill>
                  <a:srgbClr val="052C49"/>
                </a:solidFill>
                <a:latin typeface="America"/>
                <a:cs typeface="Arial"/>
              </a:rPr>
              <a:t> </a:t>
            </a:r>
            <a:r>
              <a:rPr sz="2000" dirty="0">
                <a:solidFill>
                  <a:srgbClr val="052C49"/>
                </a:solidFill>
                <a:latin typeface="America"/>
                <a:cs typeface="Arial"/>
              </a:rPr>
              <a:t>only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64AE0-A345-483C-AD24-A40AABBA2707}"/>
              </a:ext>
            </a:extLst>
          </p:cNvPr>
          <p:cNvSpPr txBox="1"/>
          <p:nvPr/>
        </p:nvSpPr>
        <p:spPr>
          <a:xfrm>
            <a:off x="8584127" y="4724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merica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BEF831-B9B9-423D-BE7F-3889D87E8CAD}"/>
              </a:ext>
            </a:extLst>
          </p:cNvPr>
          <p:cNvSpPr txBox="1"/>
          <p:nvPr/>
        </p:nvSpPr>
        <p:spPr>
          <a:xfrm>
            <a:off x="7129676" y="331871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 M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BACBFB-1632-4F48-8C15-DA6D462C52DD}"/>
              </a:ext>
            </a:extLst>
          </p:cNvPr>
          <p:cNvGrpSpPr/>
          <p:nvPr/>
        </p:nvGrpSpPr>
        <p:grpSpPr>
          <a:xfrm>
            <a:off x="172779" y="996773"/>
            <a:ext cx="8431656" cy="5180768"/>
            <a:chOff x="225653" y="1018408"/>
            <a:chExt cx="8431656" cy="518076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B648593-49D2-4C5E-A5F8-E141BB16C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53" y="1018408"/>
              <a:ext cx="7757542" cy="518076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51EB0F-B2E7-4162-BCBA-C146F17D0703}"/>
                </a:ext>
              </a:extLst>
            </p:cNvPr>
            <p:cNvSpPr txBox="1"/>
            <p:nvPr/>
          </p:nvSpPr>
          <p:spPr>
            <a:xfrm>
              <a:off x="1169231" y="3245679"/>
              <a:ext cx="12626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America"/>
                </a:rPr>
                <a:t>720 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D0224B-0454-4501-9083-642D9F1AE235}"/>
                </a:ext>
              </a:extLst>
            </p:cNvPr>
            <p:cNvSpPr txBox="1"/>
            <p:nvPr/>
          </p:nvSpPr>
          <p:spPr>
            <a:xfrm>
              <a:off x="2501468" y="3245679"/>
              <a:ext cx="12626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America"/>
                </a:rPr>
                <a:t>225 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56513D-5100-4CA6-9758-D0C655B1446B}"/>
                </a:ext>
              </a:extLst>
            </p:cNvPr>
            <p:cNvSpPr txBox="1"/>
            <p:nvPr/>
          </p:nvSpPr>
          <p:spPr>
            <a:xfrm>
              <a:off x="3898428" y="3245679"/>
              <a:ext cx="12626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America"/>
                </a:rPr>
                <a:t>80 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A277E7-3B82-4C75-8876-0154AB887AFD}"/>
                </a:ext>
              </a:extLst>
            </p:cNvPr>
            <p:cNvSpPr txBox="1"/>
            <p:nvPr/>
          </p:nvSpPr>
          <p:spPr>
            <a:xfrm>
              <a:off x="5275074" y="3080001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merica"/>
                </a:rPr>
                <a:t>5%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1F2510-0A74-4B65-9EAF-ECBD2831EB21}"/>
                </a:ext>
              </a:extLst>
            </p:cNvPr>
            <p:cNvSpPr/>
            <p:nvPr/>
          </p:nvSpPr>
          <p:spPr>
            <a:xfrm>
              <a:off x="6599909" y="2321519"/>
              <a:ext cx="2057400" cy="2057400"/>
            </a:xfrm>
            <a:prstGeom prst="ellipse">
              <a:avLst/>
            </a:prstGeom>
            <a:solidFill>
              <a:srgbClr val="5F1A47"/>
            </a:solidFill>
            <a:ln>
              <a:solidFill>
                <a:srgbClr val="390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BD64062-04C5-4D21-B87A-4F7C834B222A}"/>
              </a:ext>
            </a:extLst>
          </p:cNvPr>
          <p:cNvSpPr txBox="1"/>
          <p:nvPr/>
        </p:nvSpPr>
        <p:spPr>
          <a:xfrm>
            <a:off x="4819260" y="4305608"/>
            <a:ext cx="2096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143854"/>
                </a:solidFill>
              </a:rPr>
              <a:t>Revenue Generated </a:t>
            </a:r>
          </a:p>
          <a:p>
            <a:pPr algn="ctr"/>
            <a:r>
              <a:rPr lang="en-US" dirty="0">
                <a:solidFill>
                  <a:srgbClr val="143854"/>
                </a:solidFill>
              </a:rPr>
              <a:t>@₹50 per Fan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99E58-14BB-44CF-9337-7098C6C7FF5F}"/>
              </a:ext>
            </a:extLst>
          </p:cNvPr>
          <p:cNvSpPr txBox="1"/>
          <p:nvPr/>
        </p:nvSpPr>
        <p:spPr>
          <a:xfrm>
            <a:off x="6965442" y="2995718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merica"/>
              </a:rPr>
              <a:t>200 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934240-66A4-472D-9F89-6AB59B35EDC9}"/>
              </a:ext>
            </a:extLst>
          </p:cNvPr>
          <p:cNvSpPr txBox="1"/>
          <p:nvPr/>
        </p:nvSpPr>
        <p:spPr>
          <a:xfrm>
            <a:off x="169718" y="6308544"/>
            <a:ext cx="560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"/>
              </a:rPr>
              <a:t>Source: Announced by Google at it’s event </a:t>
            </a:r>
            <a:r>
              <a:rPr lang="en-US" dirty="0" err="1">
                <a:latin typeface="America"/>
              </a:rPr>
              <a:t>Brandcast</a:t>
            </a:r>
            <a:r>
              <a:rPr lang="en-US" dirty="0">
                <a:latin typeface="America"/>
              </a:rPr>
              <a:t> 2018</a:t>
            </a:r>
          </a:p>
        </p:txBody>
      </p:sp>
      <p:sp>
        <p:nvSpPr>
          <p:cNvPr id="16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318375" y="6682511"/>
            <a:ext cx="295020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lang="en-US" spc="-40" dirty="0"/>
              <a:t>A unit of </a:t>
            </a:r>
            <a:r>
              <a:rPr lang="en-US" spc="-40" dirty="0" err="1"/>
              <a:t>Artibuno</a:t>
            </a:r>
            <a:r>
              <a:rPr lang="en-US" spc="-40" dirty="0"/>
              <a:t> Pvt. Ltd.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653" y="146430"/>
            <a:ext cx="2692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52C49"/>
                </a:solidFill>
                <a:latin typeface="America"/>
              </a:rPr>
              <a:t>Competition</a:t>
            </a:r>
            <a:endParaRPr sz="3600" dirty="0">
              <a:solidFill>
                <a:srgbClr val="052C49"/>
              </a:solidFill>
              <a:latin typeface="Amer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0195" y="149174"/>
            <a:ext cx="28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America"/>
                <a:cs typeface="Arial"/>
              </a:rPr>
              <a:t>6</a:t>
            </a:r>
            <a:endParaRPr sz="3600" b="1" dirty="0">
              <a:latin typeface="Americ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550" y="3376295"/>
            <a:ext cx="6906259" cy="134620"/>
          </a:xfrm>
          <a:custGeom>
            <a:avLst/>
            <a:gdLst/>
            <a:ahLst/>
            <a:cxnLst/>
            <a:rect l="l" t="t" r="r" b="b"/>
            <a:pathLst>
              <a:path w="6906259" h="134620">
                <a:moveTo>
                  <a:pt x="115214" y="0"/>
                </a:moveTo>
                <a:lnTo>
                  <a:pt x="0" y="67182"/>
                </a:lnTo>
                <a:lnTo>
                  <a:pt x="115214" y="134365"/>
                </a:lnTo>
                <a:lnTo>
                  <a:pt x="124078" y="132079"/>
                </a:lnTo>
                <a:lnTo>
                  <a:pt x="128104" y="125094"/>
                </a:lnTo>
                <a:lnTo>
                  <a:pt x="132130" y="118237"/>
                </a:lnTo>
                <a:lnTo>
                  <a:pt x="129793" y="109346"/>
                </a:lnTo>
                <a:lnTo>
                  <a:pt x="122897" y="105409"/>
                </a:lnTo>
                <a:lnTo>
                  <a:pt x="82185" y="81660"/>
                </a:lnTo>
                <a:lnTo>
                  <a:pt x="28625" y="81660"/>
                </a:lnTo>
                <a:lnTo>
                  <a:pt x="28625" y="52704"/>
                </a:lnTo>
                <a:lnTo>
                  <a:pt x="82185" y="52704"/>
                </a:lnTo>
                <a:lnTo>
                  <a:pt x="122897" y="28955"/>
                </a:lnTo>
                <a:lnTo>
                  <a:pt x="129793" y="25018"/>
                </a:lnTo>
                <a:lnTo>
                  <a:pt x="132130" y="16128"/>
                </a:lnTo>
                <a:lnTo>
                  <a:pt x="128104" y="9270"/>
                </a:lnTo>
                <a:lnTo>
                  <a:pt x="124078" y="2285"/>
                </a:lnTo>
                <a:lnTo>
                  <a:pt x="115214" y="0"/>
                </a:lnTo>
                <a:close/>
              </a:path>
              <a:path w="6906259" h="134620">
                <a:moveTo>
                  <a:pt x="6848665" y="67182"/>
                </a:moveTo>
                <a:lnTo>
                  <a:pt x="6783133" y="105409"/>
                </a:lnTo>
                <a:lnTo>
                  <a:pt x="6776148" y="109346"/>
                </a:lnTo>
                <a:lnTo>
                  <a:pt x="6773862" y="118237"/>
                </a:lnTo>
                <a:lnTo>
                  <a:pt x="6777926" y="125094"/>
                </a:lnTo>
                <a:lnTo>
                  <a:pt x="6781990" y="132079"/>
                </a:lnTo>
                <a:lnTo>
                  <a:pt x="6790753" y="134365"/>
                </a:lnTo>
                <a:lnTo>
                  <a:pt x="6881218" y="81660"/>
                </a:lnTo>
                <a:lnTo>
                  <a:pt x="6877367" y="81660"/>
                </a:lnTo>
                <a:lnTo>
                  <a:pt x="6877367" y="79628"/>
                </a:lnTo>
                <a:lnTo>
                  <a:pt x="6870001" y="79628"/>
                </a:lnTo>
                <a:lnTo>
                  <a:pt x="6848665" y="67182"/>
                </a:lnTo>
                <a:close/>
              </a:path>
              <a:path w="6906259" h="134620">
                <a:moveTo>
                  <a:pt x="82185" y="52704"/>
                </a:moveTo>
                <a:lnTo>
                  <a:pt x="28625" y="52704"/>
                </a:lnTo>
                <a:lnTo>
                  <a:pt x="28625" y="81660"/>
                </a:lnTo>
                <a:lnTo>
                  <a:pt x="82185" y="81660"/>
                </a:lnTo>
                <a:lnTo>
                  <a:pt x="78701" y="79628"/>
                </a:lnTo>
                <a:lnTo>
                  <a:pt x="36029" y="79628"/>
                </a:lnTo>
                <a:lnTo>
                  <a:pt x="36029" y="54737"/>
                </a:lnTo>
                <a:lnTo>
                  <a:pt x="78701" y="54737"/>
                </a:lnTo>
                <a:lnTo>
                  <a:pt x="82185" y="52704"/>
                </a:lnTo>
                <a:close/>
              </a:path>
              <a:path w="6906259" h="134620">
                <a:moveTo>
                  <a:pt x="6823846" y="52704"/>
                </a:moveTo>
                <a:lnTo>
                  <a:pt x="82185" y="52704"/>
                </a:lnTo>
                <a:lnTo>
                  <a:pt x="57365" y="67182"/>
                </a:lnTo>
                <a:lnTo>
                  <a:pt x="82185" y="81660"/>
                </a:lnTo>
                <a:lnTo>
                  <a:pt x="6823846" y="81660"/>
                </a:lnTo>
                <a:lnTo>
                  <a:pt x="6848665" y="67182"/>
                </a:lnTo>
                <a:lnTo>
                  <a:pt x="6823846" y="52704"/>
                </a:lnTo>
                <a:close/>
              </a:path>
              <a:path w="6906259" h="134620">
                <a:moveTo>
                  <a:pt x="6881220" y="52704"/>
                </a:moveTo>
                <a:lnTo>
                  <a:pt x="6877367" y="52704"/>
                </a:lnTo>
                <a:lnTo>
                  <a:pt x="6877367" y="81660"/>
                </a:lnTo>
                <a:lnTo>
                  <a:pt x="6881218" y="81660"/>
                </a:lnTo>
                <a:lnTo>
                  <a:pt x="6906069" y="67182"/>
                </a:lnTo>
                <a:lnTo>
                  <a:pt x="6881220" y="52704"/>
                </a:lnTo>
                <a:close/>
              </a:path>
              <a:path w="6906259" h="134620">
                <a:moveTo>
                  <a:pt x="36029" y="54737"/>
                </a:moveTo>
                <a:lnTo>
                  <a:pt x="36029" y="79628"/>
                </a:lnTo>
                <a:lnTo>
                  <a:pt x="57365" y="67182"/>
                </a:lnTo>
                <a:lnTo>
                  <a:pt x="36029" y="54737"/>
                </a:lnTo>
                <a:close/>
              </a:path>
              <a:path w="6906259" h="134620">
                <a:moveTo>
                  <a:pt x="57365" y="67182"/>
                </a:moveTo>
                <a:lnTo>
                  <a:pt x="36029" y="79628"/>
                </a:lnTo>
                <a:lnTo>
                  <a:pt x="78701" y="79628"/>
                </a:lnTo>
                <a:lnTo>
                  <a:pt x="57365" y="67182"/>
                </a:lnTo>
                <a:close/>
              </a:path>
              <a:path w="6906259" h="134620">
                <a:moveTo>
                  <a:pt x="6870001" y="54737"/>
                </a:moveTo>
                <a:lnTo>
                  <a:pt x="6848665" y="67182"/>
                </a:lnTo>
                <a:lnTo>
                  <a:pt x="6870001" y="79628"/>
                </a:lnTo>
                <a:lnTo>
                  <a:pt x="6870001" y="54737"/>
                </a:lnTo>
                <a:close/>
              </a:path>
              <a:path w="6906259" h="134620">
                <a:moveTo>
                  <a:pt x="6877367" y="54737"/>
                </a:moveTo>
                <a:lnTo>
                  <a:pt x="6870001" y="54737"/>
                </a:lnTo>
                <a:lnTo>
                  <a:pt x="6870001" y="79628"/>
                </a:lnTo>
                <a:lnTo>
                  <a:pt x="6877367" y="79628"/>
                </a:lnTo>
                <a:lnTo>
                  <a:pt x="6877367" y="54737"/>
                </a:lnTo>
                <a:close/>
              </a:path>
              <a:path w="6906259" h="134620">
                <a:moveTo>
                  <a:pt x="78701" y="54737"/>
                </a:moveTo>
                <a:lnTo>
                  <a:pt x="36029" y="54737"/>
                </a:lnTo>
                <a:lnTo>
                  <a:pt x="57365" y="67182"/>
                </a:lnTo>
                <a:lnTo>
                  <a:pt x="78701" y="54737"/>
                </a:lnTo>
                <a:close/>
              </a:path>
              <a:path w="6906259" h="134620">
                <a:moveTo>
                  <a:pt x="6790753" y="0"/>
                </a:moveTo>
                <a:lnTo>
                  <a:pt x="6781990" y="2285"/>
                </a:lnTo>
                <a:lnTo>
                  <a:pt x="6777926" y="9270"/>
                </a:lnTo>
                <a:lnTo>
                  <a:pt x="6773862" y="16128"/>
                </a:lnTo>
                <a:lnTo>
                  <a:pt x="6776148" y="25018"/>
                </a:lnTo>
                <a:lnTo>
                  <a:pt x="6783133" y="28955"/>
                </a:lnTo>
                <a:lnTo>
                  <a:pt x="6848665" y="67182"/>
                </a:lnTo>
                <a:lnTo>
                  <a:pt x="6870001" y="54737"/>
                </a:lnTo>
                <a:lnTo>
                  <a:pt x="6877367" y="54737"/>
                </a:lnTo>
                <a:lnTo>
                  <a:pt x="6877367" y="52704"/>
                </a:lnTo>
                <a:lnTo>
                  <a:pt x="6881220" y="52704"/>
                </a:lnTo>
                <a:lnTo>
                  <a:pt x="6790753" y="0"/>
                </a:lnTo>
                <a:close/>
              </a:path>
            </a:pathLst>
          </a:custGeom>
          <a:solidFill>
            <a:srgbClr val="FB684F"/>
          </a:solidFill>
          <a:ln>
            <a:solidFill>
              <a:srgbClr val="FB684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B684F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9483" y="986663"/>
            <a:ext cx="134620" cy="5127625"/>
          </a:xfrm>
          <a:custGeom>
            <a:avLst/>
            <a:gdLst/>
            <a:ahLst/>
            <a:cxnLst/>
            <a:rect l="l" t="t" r="r" b="b"/>
            <a:pathLst>
              <a:path w="134620" h="5127625">
                <a:moveTo>
                  <a:pt x="16128" y="4995354"/>
                </a:moveTo>
                <a:lnTo>
                  <a:pt x="9270" y="4999380"/>
                </a:lnTo>
                <a:lnTo>
                  <a:pt x="2286" y="5003406"/>
                </a:lnTo>
                <a:lnTo>
                  <a:pt x="0" y="5012270"/>
                </a:lnTo>
                <a:lnTo>
                  <a:pt x="4063" y="5019179"/>
                </a:lnTo>
                <a:lnTo>
                  <a:pt x="67182" y="5127485"/>
                </a:lnTo>
                <a:lnTo>
                  <a:pt x="83873" y="5098846"/>
                </a:lnTo>
                <a:lnTo>
                  <a:pt x="52704" y="5098846"/>
                </a:lnTo>
                <a:lnTo>
                  <a:pt x="52704" y="5045299"/>
                </a:lnTo>
                <a:lnTo>
                  <a:pt x="28955" y="5004587"/>
                </a:lnTo>
                <a:lnTo>
                  <a:pt x="25018" y="4997691"/>
                </a:lnTo>
                <a:lnTo>
                  <a:pt x="16128" y="4995354"/>
                </a:lnTo>
                <a:close/>
              </a:path>
              <a:path w="134620" h="5127625">
                <a:moveTo>
                  <a:pt x="52704" y="5045299"/>
                </a:moveTo>
                <a:lnTo>
                  <a:pt x="52704" y="5098846"/>
                </a:lnTo>
                <a:lnTo>
                  <a:pt x="81661" y="5098846"/>
                </a:lnTo>
                <a:lnTo>
                  <a:pt x="81661" y="5091455"/>
                </a:lnTo>
                <a:lnTo>
                  <a:pt x="54737" y="5091455"/>
                </a:lnTo>
                <a:lnTo>
                  <a:pt x="67182" y="5070119"/>
                </a:lnTo>
                <a:lnTo>
                  <a:pt x="52704" y="5045299"/>
                </a:lnTo>
                <a:close/>
              </a:path>
              <a:path w="134620" h="5127625">
                <a:moveTo>
                  <a:pt x="118237" y="4995354"/>
                </a:moveTo>
                <a:lnTo>
                  <a:pt x="109346" y="4997691"/>
                </a:lnTo>
                <a:lnTo>
                  <a:pt x="105409" y="5004587"/>
                </a:lnTo>
                <a:lnTo>
                  <a:pt x="81661" y="5045299"/>
                </a:lnTo>
                <a:lnTo>
                  <a:pt x="81661" y="5098846"/>
                </a:lnTo>
                <a:lnTo>
                  <a:pt x="83873" y="5098846"/>
                </a:lnTo>
                <a:lnTo>
                  <a:pt x="130301" y="5019179"/>
                </a:lnTo>
                <a:lnTo>
                  <a:pt x="134365" y="5012270"/>
                </a:lnTo>
                <a:lnTo>
                  <a:pt x="132079" y="5003406"/>
                </a:lnTo>
                <a:lnTo>
                  <a:pt x="125094" y="4999380"/>
                </a:lnTo>
                <a:lnTo>
                  <a:pt x="118237" y="4995354"/>
                </a:lnTo>
                <a:close/>
              </a:path>
              <a:path w="134620" h="5127625">
                <a:moveTo>
                  <a:pt x="67182" y="5070119"/>
                </a:moveTo>
                <a:lnTo>
                  <a:pt x="54737" y="5091455"/>
                </a:lnTo>
                <a:lnTo>
                  <a:pt x="79628" y="5091455"/>
                </a:lnTo>
                <a:lnTo>
                  <a:pt x="67182" y="5070119"/>
                </a:lnTo>
                <a:close/>
              </a:path>
              <a:path w="134620" h="5127625">
                <a:moveTo>
                  <a:pt x="81661" y="5045299"/>
                </a:moveTo>
                <a:lnTo>
                  <a:pt x="67182" y="5070119"/>
                </a:lnTo>
                <a:lnTo>
                  <a:pt x="79628" y="5091455"/>
                </a:lnTo>
                <a:lnTo>
                  <a:pt x="81661" y="5091455"/>
                </a:lnTo>
                <a:lnTo>
                  <a:pt x="81661" y="5045299"/>
                </a:lnTo>
                <a:close/>
              </a:path>
              <a:path w="134620" h="5127625">
                <a:moveTo>
                  <a:pt x="67182" y="57403"/>
                </a:moveTo>
                <a:lnTo>
                  <a:pt x="52704" y="82223"/>
                </a:lnTo>
                <a:lnTo>
                  <a:pt x="52704" y="5045299"/>
                </a:lnTo>
                <a:lnTo>
                  <a:pt x="67182" y="5070119"/>
                </a:lnTo>
                <a:lnTo>
                  <a:pt x="81660" y="5045299"/>
                </a:lnTo>
                <a:lnTo>
                  <a:pt x="81661" y="82223"/>
                </a:lnTo>
                <a:lnTo>
                  <a:pt x="67182" y="57403"/>
                </a:lnTo>
                <a:close/>
              </a:path>
              <a:path w="134620" h="5127625">
                <a:moveTo>
                  <a:pt x="67182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0" y="128142"/>
                </a:lnTo>
                <a:lnTo>
                  <a:pt x="16128" y="132207"/>
                </a:lnTo>
                <a:lnTo>
                  <a:pt x="25018" y="129921"/>
                </a:lnTo>
                <a:lnTo>
                  <a:pt x="28955" y="122936"/>
                </a:lnTo>
                <a:lnTo>
                  <a:pt x="52704" y="82223"/>
                </a:lnTo>
                <a:lnTo>
                  <a:pt x="52704" y="28828"/>
                </a:lnTo>
                <a:lnTo>
                  <a:pt x="83978" y="28828"/>
                </a:lnTo>
                <a:lnTo>
                  <a:pt x="67182" y="0"/>
                </a:lnTo>
                <a:close/>
              </a:path>
              <a:path w="134620" h="5127625">
                <a:moveTo>
                  <a:pt x="83978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09" y="122936"/>
                </a:lnTo>
                <a:lnTo>
                  <a:pt x="109346" y="129921"/>
                </a:lnTo>
                <a:lnTo>
                  <a:pt x="118237" y="132207"/>
                </a:lnTo>
                <a:lnTo>
                  <a:pt x="125094" y="128142"/>
                </a:lnTo>
                <a:lnTo>
                  <a:pt x="132079" y="124078"/>
                </a:lnTo>
                <a:lnTo>
                  <a:pt x="134365" y="115315"/>
                </a:lnTo>
                <a:lnTo>
                  <a:pt x="83978" y="28828"/>
                </a:lnTo>
                <a:close/>
              </a:path>
              <a:path w="134620" h="5127625">
                <a:moveTo>
                  <a:pt x="81661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5127625">
                <a:moveTo>
                  <a:pt x="81661" y="36067"/>
                </a:moveTo>
                <a:lnTo>
                  <a:pt x="79628" y="36067"/>
                </a:lnTo>
                <a:lnTo>
                  <a:pt x="67182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5127625">
                <a:moveTo>
                  <a:pt x="79628" y="36067"/>
                </a:moveTo>
                <a:lnTo>
                  <a:pt x="54737" y="36067"/>
                </a:lnTo>
                <a:lnTo>
                  <a:pt x="67182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63D7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57396" y="682828"/>
            <a:ext cx="20212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63D7A3"/>
                </a:solidFill>
                <a:latin typeface="Arial"/>
                <a:cs typeface="Arial"/>
              </a:rPr>
              <a:t>MORE</a:t>
            </a:r>
            <a:r>
              <a:rPr sz="1600" b="1" spc="-50" dirty="0">
                <a:solidFill>
                  <a:srgbClr val="63D7A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3D7A3"/>
                </a:solidFill>
                <a:latin typeface="Arial"/>
                <a:cs typeface="Arial"/>
              </a:rPr>
              <a:t>CONVENIENT</a:t>
            </a:r>
            <a:endParaRPr sz="1600" dirty="0">
              <a:solidFill>
                <a:srgbClr val="63D7A3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434" y="6178702"/>
            <a:ext cx="193928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63D7A3"/>
                </a:solidFill>
                <a:latin typeface="Arial"/>
                <a:cs typeface="Arial"/>
              </a:rPr>
              <a:t>LESS</a:t>
            </a:r>
            <a:r>
              <a:rPr sz="1600" b="1" spc="-75" dirty="0">
                <a:solidFill>
                  <a:srgbClr val="63D7A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3D7A3"/>
                </a:solidFill>
                <a:latin typeface="Arial"/>
                <a:cs typeface="Arial"/>
              </a:rPr>
              <a:t>CONVENIENT</a:t>
            </a:r>
            <a:endParaRPr sz="1600" dirty="0">
              <a:solidFill>
                <a:srgbClr val="63D7A3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7582" y="3086947"/>
            <a:ext cx="176148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B684F"/>
                </a:solidFill>
                <a:latin typeface="Arial"/>
                <a:cs typeface="Arial"/>
              </a:rPr>
              <a:t>LESS</a:t>
            </a:r>
            <a:r>
              <a:rPr sz="1600" b="1" spc="-65" dirty="0">
                <a:solidFill>
                  <a:srgbClr val="FB68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B684F"/>
                </a:solidFill>
                <a:latin typeface="Arial"/>
                <a:cs typeface="Arial"/>
              </a:rPr>
              <a:t>EXPENSIVE</a:t>
            </a:r>
            <a:endParaRPr sz="1600" dirty="0">
              <a:solidFill>
                <a:srgbClr val="FB684F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396" y="3097783"/>
            <a:ext cx="18421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B684F"/>
                </a:solidFill>
                <a:latin typeface="Arial"/>
                <a:cs typeface="Arial"/>
              </a:rPr>
              <a:t>MORE</a:t>
            </a:r>
            <a:r>
              <a:rPr sz="1600" b="1" spc="-50" dirty="0">
                <a:solidFill>
                  <a:srgbClr val="FB684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B684F"/>
                </a:solidFill>
                <a:latin typeface="Arial"/>
                <a:cs typeface="Arial"/>
              </a:rPr>
              <a:t>EXPENSIVE</a:t>
            </a:r>
            <a:endParaRPr sz="1600" dirty="0">
              <a:solidFill>
                <a:srgbClr val="FB684F"/>
              </a:solidFill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3FA491-3381-445B-AFAF-6B6190E108DF}"/>
              </a:ext>
            </a:extLst>
          </p:cNvPr>
          <p:cNvSpPr txBox="1"/>
          <p:nvPr/>
        </p:nvSpPr>
        <p:spPr>
          <a:xfrm>
            <a:off x="5751680" y="1413491"/>
            <a:ext cx="351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52C49"/>
                </a:solidFill>
              </a:rPr>
              <a:t>ImpactMe.in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2530C4-07D7-404A-9236-6DD193F7AD01}"/>
              </a:ext>
            </a:extLst>
          </p:cNvPr>
          <p:cNvSpPr/>
          <p:nvPr/>
        </p:nvSpPr>
        <p:spPr>
          <a:xfrm>
            <a:off x="5166129" y="1447800"/>
            <a:ext cx="3794101" cy="600555"/>
          </a:xfrm>
          <a:prstGeom prst="rect">
            <a:avLst/>
          </a:prstGeom>
          <a:noFill/>
          <a:ln>
            <a:solidFill>
              <a:srgbClr val="052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7E7576-F8E8-4225-9925-AD69DA684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22" y="3531023"/>
            <a:ext cx="2229362" cy="16720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EB9F8E-35C9-4F55-8945-863CBBF4A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98" y="2259518"/>
            <a:ext cx="1089585" cy="10895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FA0A57-9F47-4EEB-86FC-BC4BD219DD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87" y="4665675"/>
            <a:ext cx="1636533" cy="109478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17B37C-077B-43C0-9E92-F8C37B298527}"/>
              </a:ext>
            </a:extLst>
          </p:cNvPr>
          <p:cNvSpPr txBox="1"/>
          <p:nvPr/>
        </p:nvSpPr>
        <p:spPr>
          <a:xfrm>
            <a:off x="225653" y="4124207"/>
            <a:ext cx="42865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B684F"/>
                </a:solidFill>
                <a:latin typeface="America"/>
              </a:rPr>
              <a:t>All Crowdfunding Platforms </a:t>
            </a:r>
          </a:p>
          <a:p>
            <a:r>
              <a:rPr lang="en-US" sz="2800" dirty="0">
                <a:solidFill>
                  <a:srgbClr val="FB684F"/>
                </a:solidFill>
                <a:latin typeface="America"/>
              </a:rPr>
              <a:t>are an Indirect Competition.</a:t>
            </a:r>
          </a:p>
        </p:txBody>
      </p:sp>
      <p:sp>
        <p:nvSpPr>
          <p:cNvPr id="1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318375" y="6682511"/>
            <a:ext cx="295020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lang="en-US" spc="-40" dirty="0"/>
              <a:t>A unit of </a:t>
            </a:r>
            <a:r>
              <a:rPr lang="en-US" spc="-40" dirty="0" err="1"/>
              <a:t>Artibuno</a:t>
            </a:r>
            <a:r>
              <a:rPr lang="en-US" spc="-40" dirty="0"/>
              <a:t> Pvt. Ltd.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653" y="146430"/>
            <a:ext cx="3581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52C49"/>
                </a:solidFill>
                <a:latin typeface="America"/>
              </a:rPr>
              <a:t>Growth</a:t>
            </a:r>
            <a:r>
              <a:rPr sz="3600" b="1" spc="-75" dirty="0">
                <a:solidFill>
                  <a:srgbClr val="052C49"/>
                </a:solidFill>
                <a:latin typeface="America"/>
              </a:rPr>
              <a:t> </a:t>
            </a:r>
            <a:r>
              <a:rPr sz="3600" b="1" dirty="0">
                <a:solidFill>
                  <a:srgbClr val="052C49"/>
                </a:solidFill>
                <a:latin typeface="America"/>
              </a:rPr>
              <a:t>Strategy</a:t>
            </a:r>
            <a:endParaRPr sz="3600" dirty="0">
              <a:solidFill>
                <a:srgbClr val="052C49"/>
              </a:solidFill>
              <a:latin typeface="Amer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0195" y="149174"/>
            <a:ext cx="28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052C49"/>
                </a:solidFill>
                <a:latin typeface="America"/>
                <a:cs typeface="Arial"/>
              </a:rPr>
              <a:t>7</a:t>
            </a:r>
            <a:endParaRPr sz="3600" b="1" dirty="0">
              <a:solidFill>
                <a:srgbClr val="052C49"/>
              </a:solidFill>
              <a:latin typeface="Americ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2524667"/>
            <a:ext cx="3400706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000" dirty="0">
                <a:solidFill>
                  <a:srgbClr val="63D7A3"/>
                </a:solidFill>
                <a:latin typeface="America"/>
                <a:cs typeface="Arial"/>
              </a:rPr>
              <a:t>Approaching youtubers with more than 100,000 subscribers.</a:t>
            </a:r>
          </a:p>
          <a:p>
            <a:pPr marL="299085" marR="5080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000" dirty="0">
                <a:solidFill>
                  <a:srgbClr val="63D7A3"/>
                </a:solidFill>
                <a:latin typeface="America"/>
                <a:cs typeface="Arial"/>
              </a:rPr>
              <a:t>Approaching </a:t>
            </a:r>
            <a:r>
              <a:rPr lang="en-US" sz="2000" dirty="0" err="1">
                <a:solidFill>
                  <a:srgbClr val="63D7A3"/>
                </a:solidFill>
                <a:latin typeface="America"/>
                <a:cs typeface="Arial"/>
              </a:rPr>
              <a:t>Instagramers</a:t>
            </a:r>
            <a:r>
              <a:rPr lang="en-US" sz="2000" dirty="0">
                <a:solidFill>
                  <a:srgbClr val="63D7A3"/>
                </a:solidFill>
                <a:latin typeface="America"/>
                <a:cs typeface="Arial"/>
              </a:rPr>
              <a:t> with more than 75,000 followers.</a:t>
            </a:r>
          </a:p>
          <a:p>
            <a:pPr marL="299085" marR="5080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2000" dirty="0">
                <a:solidFill>
                  <a:srgbClr val="63D7A3"/>
                </a:solidFill>
                <a:latin typeface="America"/>
                <a:cs typeface="Arial"/>
              </a:rPr>
              <a:t>Providing creators monetary benefits to promote the website.</a:t>
            </a:r>
            <a:endParaRPr sz="2000" dirty="0">
              <a:solidFill>
                <a:srgbClr val="63D7A3"/>
              </a:solidFill>
              <a:latin typeface="Americ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1820" y="2524667"/>
            <a:ext cx="2950209" cy="33182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B684F"/>
                </a:solidFill>
              </a:rPr>
              <a:t>Retain full control</a:t>
            </a:r>
          </a:p>
          <a:p>
            <a:endParaRPr lang="en-US" sz="2000" dirty="0">
              <a:solidFill>
                <a:srgbClr val="FB684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B684F"/>
                </a:solidFill>
              </a:rPr>
              <a:t>You own your content</a:t>
            </a:r>
          </a:p>
          <a:p>
            <a:endParaRPr lang="en-US" sz="2000" dirty="0">
              <a:solidFill>
                <a:srgbClr val="FB684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B684F"/>
                </a:solidFill>
              </a:rPr>
              <a:t>Rally your biggest fans</a:t>
            </a:r>
          </a:p>
          <a:p>
            <a:endParaRPr lang="en-US" sz="2000" dirty="0">
              <a:solidFill>
                <a:srgbClr val="FB684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B684F"/>
                </a:solidFill>
              </a:rPr>
              <a:t>Full-time cheerleaders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B684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B684F"/>
                </a:solidFill>
              </a:rPr>
              <a:t>We do the heavy lifting</a:t>
            </a:r>
          </a:p>
          <a:p>
            <a:endParaRPr lang="en-US" dirty="0"/>
          </a:p>
          <a:p>
            <a:pPr marL="299085" marR="5080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0403" y="1452590"/>
            <a:ext cx="2406650" cy="664926"/>
          </a:xfrm>
          <a:prstGeom prst="rect">
            <a:avLst/>
          </a:prstGeom>
          <a:solidFill>
            <a:srgbClr val="63D7A3"/>
          </a:solidFill>
        </p:spPr>
        <p:txBody>
          <a:bodyPr vert="horz" wrap="square" lIns="0" tIns="48895" rIns="0" bIns="0" rtlCol="0">
            <a:spAutoFit/>
          </a:bodyPr>
          <a:lstStyle/>
          <a:p>
            <a:pPr marL="430530" marR="426084" algn="ctr">
              <a:lnSpc>
                <a:spcPct val="100000"/>
              </a:lnSpc>
              <a:spcBef>
                <a:spcPts val="38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KETING  &amp;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SAL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3599" y="1452590"/>
            <a:ext cx="2406650" cy="664926"/>
          </a:xfrm>
          <a:prstGeom prst="rect">
            <a:avLst/>
          </a:prstGeom>
          <a:solidFill>
            <a:srgbClr val="FB684F"/>
          </a:solidFill>
        </p:spPr>
        <p:txBody>
          <a:bodyPr vert="horz" wrap="square" lIns="0" tIns="48895" rIns="0" bIns="0" rtlCol="0">
            <a:spAutoFit/>
          </a:bodyPr>
          <a:lstStyle/>
          <a:p>
            <a:pPr marL="477520" marR="468630" algn="ctr">
              <a:lnSpc>
                <a:spcPct val="100000"/>
              </a:lnSpc>
              <a:spcBef>
                <a:spcPts val="38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OMER 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318375" y="6682511"/>
            <a:ext cx="295020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lang="en-US" spc="-40" dirty="0"/>
              <a:t>A unit of </a:t>
            </a:r>
            <a:r>
              <a:rPr lang="en-US" spc="-40" dirty="0" err="1"/>
              <a:t>Artibuno</a:t>
            </a:r>
            <a:r>
              <a:rPr lang="en-US" spc="-40" dirty="0"/>
              <a:t> Pvt. Ltd.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653" y="146430"/>
            <a:ext cx="2259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52C49"/>
                </a:solidFill>
                <a:latin typeface="America"/>
              </a:rPr>
              <a:t>Financials</a:t>
            </a:r>
            <a:endParaRPr sz="3600" dirty="0">
              <a:solidFill>
                <a:srgbClr val="052C49"/>
              </a:solidFill>
              <a:latin typeface="Amer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5688" y="149174"/>
            <a:ext cx="261112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052C49"/>
                </a:solidFill>
                <a:latin typeface="America"/>
                <a:cs typeface="Arial"/>
              </a:rPr>
              <a:t>8</a:t>
            </a:r>
            <a:endParaRPr sz="3600" dirty="0">
              <a:solidFill>
                <a:srgbClr val="052C49"/>
              </a:solidFill>
              <a:latin typeface="Americ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653" y="5791200"/>
            <a:ext cx="830874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052C49"/>
                </a:solidFill>
                <a:latin typeface="Arial"/>
                <a:cs typeface="Arial"/>
              </a:rPr>
              <a:t>Data of </a:t>
            </a:r>
            <a:r>
              <a:rPr lang="en-US" sz="2000" spc="-5" dirty="0" err="1">
                <a:solidFill>
                  <a:srgbClr val="052C49"/>
                </a:solidFill>
                <a:latin typeface="Arial"/>
                <a:cs typeface="Arial"/>
              </a:rPr>
              <a:t>Patreon</a:t>
            </a:r>
            <a:r>
              <a:rPr lang="en-US" sz="2000" spc="-5" dirty="0">
                <a:solidFill>
                  <a:srgbClr val="052C49"/>
                </a:solidFill>
                <a:latin typeface="Arial"/>
                <a:cs typeface="Arial"/>
              </a:rPr>
              <a:t> one of our successful competitors we can assume our financials on similar lines.</a:t>
            </a:r>
            <a:endParaRPr sz="2000" dirty="0">
              <a:solidFill>
                <a:srgbClr val="052C49"/>
              </a:solidFill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F196C0-9638-41C5-BFA0-2E4EFBF50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1" y="1185050"/>
            <a:ext cx="4215525" cy="2440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FBC7E4-6C4E-4B2F-BD62-B3E7342E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55" y="4263250"/>
            <a:ext cx="5798820" cy="140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1C5C03-7A94-424E-8D41-FB397A7FE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58" y="1273049"/>
            <a:ext cx="4267200" cy="2333625"/>
          </a:xfrm>
          <a:prstGeom prst="rect">
            <a:avLst/>
          </a:prstGeom>
        </p:spPr>
      </p:pic>
      <p:sp>
        <p:nvSpPr>
          <p:cNvPr id="10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318375" y="6682511"/>
            <a:ext cx="295020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lang="en-US" spc="-40" dirty="0"/>
              <a:t>A unit of </a:t>
            </a:r>
            <a:r>
              <a:rPr lang="en-US" spc="-40" dirty="0" err="1"/>
              <a:t>Artibuno</a:t>
            </a:r>
            <a:r>
              <a:rPr lang="en-US" spc="-40" dirty="0"/>
              <a:t> Pvt. Ltd.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397</Words>
  <Application>Microsoft Office PowerPoint</Application>
  <PresentationFormat>On-screen Show (4:3)</PresentationFormat>
  <Paragraphs>100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America</vt:lpstr>
      <vt:lpstr>Arial</vt:lpstr>
      <vt:lpstr>Calibri</vt:lpstr>
      <vt:lpstr>Times New Roman</vt:lpstr>
      <vt:lpstr>Office Theme</vt:lpstr>
      <vt:lpstr>ImpactMe.in </vt:lpstr>
      <vt:lpstr>Problem</vt:lpstr>
      <vt:lpstr>Solution</vt:lpstr>
      <vt:lpstr>Product</vt:lpstr>
      <vt:lpstr>Business Model How we make money</vt:lpstr>
      <vt:lpstr>PowerPoint Presentation</vt:lpstr>
      <vt:lpstr>Competition</vt:lpstr>
      <vt:lpstr>Growth Strategy</vt:lpstr>
      <vt:lpstr>Financials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Lewis</dc:creator>
  <cp:lastModifiedBy>Tushar Sawant</cp:lastModifiedBy>
  <cp:revision>42</cp:revision>
  <dcterms:created xsi:type="dcterms:W3CDTF">2019-03-07T14:10:06Z</dcterms:created>
  <dcterms:modified xsi:type="dcterms:W3CDTF">2019-11-23T07:54:25Z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2019-03-07T00:00:00Z</vt:filetime>
  </property>
</Properties>
</file>