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1pPr>
    <a:lvl2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2pPr>
    <a:lvl3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3pPr>
    <a:lvl4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4pPr>
    <a:lvl5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5pPr>
    <a:lvl6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6pPr>
    <a:lvl7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7pPr>
    <a:lvl8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8pPr>
    <a:lvl9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a:tcStyle>
        <a:tcBdr/>
        <a:fill>
          <a:solidFill>
            <a:srgbClr val="E8ECF4"/>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a:tcStyle>
        <a:tcBdr/>
        <a:fill>
          <a:solidFill>
            <a:srgbClr val="EFF3E9"/>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a:tcStyle>
        <a:tcBdr/>
        <a:fill>
          <a:solidFill>
            <a:srgbClr val="FDEEE8"/>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Calibri"/>
          <a:ea typeface="Calibri"/>
          <a:cs typeface="Calibri"/>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
          <a:latin typeface="Calibri"/>
          <a:ea typeface="Calibri"/>
          <a:cs typeface="Calibri"/>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Calibri"/>
          <a:ea typeface="Calibri"/>
          <a:cs typeface="Calibri"/>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Calibri"/>
          <a:ea typeface="Calibri"/>
          <a:cs typeface="Calibri"/>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Calibri"/>
          <a:ea typeface="Calibri"/>
          <a:cs typeface="Calibri"/>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Calibri"/>
          <a:ea typeface="Calibri"/>
          <a:cs typeface="Calibri"/>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Calibri"/>
          <a:ea typeface="Calibri"/>
          <a:cs typeface="Calibri"/>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9" name="Shape 69"/>
          <p:cNvSpPr>
            <a:spLocks noGrp="1" noRot="1" noChangeAspect="1"/>
          </p:cNvSpPr>
          <p:nvPr>
            <p:ph type="sldImg"/>
          </p:nvPr>
        </p:nvSpPr>
        <p:spPr>
          <a:xfrm>
            <a:off x="1143000" y="685800"/>
            <a:ext cx="4572000" cy="3429000"/>
          </a:xfrm>
          <a:prstGeom prst="rect">
            <a:avLst/>
          </a:prstGeom>
        </p:spPr>
        <p:txBody>
          <a:bodyPr/>
          <a:lstStyle/>
          <a:p>
            <a:endParaRPr/>
          </a:p>
        </p:txBody>
      </p:sp>
      <p:sp>
        <p:nvSpPr>
          <p:cNvPr id="70" name="Shape 70"/>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Helvetica Neue"/>
      </a:defRPr>
    </a:lvl1pPr>
    <a:lvl2pPr indent="228600" latinLnBrk="0">
      <a:defRPr sz="1200">
        <a:latin typeface="+mn-lt"/>
        <a:ea typeface="+mn-ea"/>
        <a:cs typeface="+mn-cs"/>
        <a:sym typeface="Helvetica Neue"/>
      </a:defRPr>
    </a:lvl2pPr>
    <a:lvl3pPr indent="457200" latinLnBrk="0">
      <a:defRPr sz="1200">
        <a:latin typeface="+mn-lt"/>
        <a:ea typeface="+mn-ea"/>
        <a:cs typeface="+mn-cs"/>
        <a:sym typeface="Helvetica Neue"/>
      </a:defRPr>
    </a:lvl3pPr>
    <a:lvl4pPr indent="685800" latinLnBrk="0">
      <a:defRPr sz="1200">
        <a:latin typeface="+mn-lt"/>
        <a:ea typeface="+mn-ea"/>
        <a:cs typeface="+mn-cs"/>
        <a:sym typeface="Helvetica Neue"/>
      </a:defRPr>
    </a:lvl4pPr>
    <a:lvl5pPr indent="914400" latinLnBrk="0">
      <a:defRPr sz="1200">
        <a:latin typeface="+mn-lt"/>
        <a:ea typeface="+mn-ea"/>
        <a:cs typeface="+mn-cs"/>
        <a:sym typeface="Helvetica Neue"/>
      </a:defRPr>
    </a:lvl5pPr>
    <a:lvl6pPr indent="1143000" latinLnBrk="0">
      <a:defRPr sz="1200">
        <a:latin typeface="+mn-lt"/>
        <a:ea typeface="+mn-ea"/>
        <a:cs typeface="+mn-cs"/>
        <a:sym typeface="Helvetica Neue"/>
      </a:defRPr>
    </a:lvl6pPr>
    <a:lvl7pPr indent="1371600" latinLnBrk="0">
      <a:defRPr sz="1200">
        <a:latin typeface="+mn-lt"/>
        <a:ea typeface="+mn-ea"/>
        <a:cs typeface="+mn-cs"/>
        <a:sym typeface="Helvetica Neue"/>
      </a:defRPr>
    </a:lvl7pPr>
    <a:lvl8pPr indent="1600200" latinLnBrk="0">
      <a:defRPr sz="1200">
        <a:latin typeface="+mn-lt"/>
        <a:ea typeface="+mn-ea"/>
        <a:cs typeface="+mn-cs"/>
        <a:sym typeface="Helvetica Neue"/>
      </a:defRPr>
    </a:lvl8pPr>
    <a:lvl9pPr indent="1828800" latinLnBrk="0">
      <a:defRPr sz="1200">
        <a:latin typeface="+mn-lt"/>
        <a:ea typeface="+mn-ea"/>
        <a:cs typeface="+mn-cs"/>
        <a:sym typeface="Helvetica Neue"/>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2" name="Title Text"/>
          <p:cNvSpPr txBox="1">
            <a:spLocks noGrp="1"/>
          </p:cNvSpPr>
          <p:nvPr>
            <p:ph type="title"/>
          </p:nvPr>
        </p:nvSpPr>
        <p:spPr>
          <a:xfrm>
            <a:off x="914400" y="2125979"/>
            <a:ext cx="10363200" cy="1440181"/>
          </a:xfrm>
          <a:prstGeom prst="rect">
            <a:avLst/>
          </a:prstGeom>
        </p:spPr>
        <p:txBody>
          <a:bodyPr>
            <a:normAutofit/>
          </a:bodyPr>
          <a:lstStyle/>
          <a:p>
            <a:r>
              <a:t>Title Text</a:t>
            </a:r>
          </a:p>
        </p:txBody>
      </p:sp>
      <p:sp>
        <p:nvSpPr>
          <p:cNvPr id="13" name="Body Level One…"/>
          <p:cNvSpPr txBox="1">
            <a:spLocks noGrp="1"/>
          </p:cNvSpPr>
          <p:nvPr>
            <p:ph type="body" sz="quarter" idx="1"/>
          </p:nvPr>
        </p:nvSpPr>
        <p:spPr>
          <a:xfrm>
            <a:off x="1828800" y="3840479"/>
            <a:ext cx="8534400" cy="1714501"/>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sp>
        <p:nvSpPr>
          <p:cNvPr id="21" name="Title Text"/>
          <p:cNvSpPr txBox="1">
            <a:spLocks noGrp="1"/>
          </p:cNvSpPr>
          <p:nvPr>
            <p:ph type="title"/>
          </p:nvPr>
        </p:nvSpPr>
        <p:spPr>
          <a:xfrm>
            <a:off x="955936" y="356407"/>
            <a:ext cx="3711576" cy="1050213"/>
          </a:xfrm>
          <a:prstGeom prst="rect">
            <a:avLst/>
          </a:prstGeom>
        </p:spPr>
        <p:txBody>
          <a:bodyPr>
            <a:normAutofit/>
          </a:bodyPr>
          <a:lstStyle/>
          <a:p>
            <a:r>
              <a:t>Title Text</a:t>
            </a:r>
          </a:p>
        </p:txBody>
      </p:sp>
      <p:sp>
        <p:nvSpPr>
          <p:cNvPr id="22" name="Body Level One…"/>
          <p:cNvSpPr txBox="1">
            <a:spLocks noGrp="1"/>
          </p:cNvSpPr>
          <p:nvPr>
            <p:ph type="body" idx="1"/>
          </p:nvPr>
        </p:nvSpPr>
        <p:spPr>
          <a:xfrm>
            <a:off x="609600" y="1577339"/>
            <a:ext cx="10972800" cy="4526281"/>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2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Two Content">
    <p:spTree>
      <p:nvGrpSpPr>
        <p:cNvPr id="1" name=""/>
        <p:cNvGrpSpPr/>
        <p:nvPr/>
      </p:nvGrpSpPr>
      <p:grpSpPr>
        <a:xfrm>
          <a:off x="0" y="0"/>
          <a:ext cx="0" cy="0"/>
          <a:chOff x="0" y="0"/>
          <a:chExt cx="0" cy="0"/>
        </a:xfrm>
      </p:grpSpPr>
      <p:sp>
        <p:nvSpPr>
          <p:cNvPr id="30" name="Title Text"/>
          <p:cNvSpPr txBox="1">
            <a:spLocks noGrp="1"/>
          </p:cNvSpPr>
          <p:nvPr>
            <p:ph type="title"/>
          </p:nvPr>
        </p:nvSpPr>
        <p:spPr>
          <a:xfrm>
            <a:off x="955936" y="356407"/>
            <a:ext cx="3711576" cy="1050213"/>
          </a:xfrm>
          <a:prstGeom prst="rect">
            <a:avLst/>
          </a:prstGeom>
        </p:spPr>
        <p:txBody>
          <a:bodyPr>
            <a:normAutofit/>
          </a:bodyPr>
          <a:lstStyle/>
          <a:p>
            <a:r>
              <a:t>Title Text</a:t>
            </a:r>
          </a:p>
        </p:txBody>
      </p:sp>
      <p:sp>
        <p:nvSpPr>
          <p:cNvPr id="31" name="Body Level One…"/>
          <p:cNvSpPr txBox="1">
            <a:spLocks noGrp="1"/>
          </p:cNvSpPr>
          <p:nvPr>
            <p:ph type="body" sz="half" idx="1"/>
          </p:nvPr>
        </p:nvSpPr>
        <p:spPr>
          <a:xfrm>
            <a:off x="609600" y="1577339"/>
            <a:ext cx="5303521" cy="4526281"/>
          </a:xfrm>
          <a:prstGeom prst="rect">
            <a:avLst/>
          </a:prstGeom>
        </p:spPr>
        <p:txBody>
          <a:bodyPr>
            <a:normAutofit/>
          </a:bodyPr>
          <a:lstStyle/>
          <a:p>
            <a:r>
              <a:t>Body Level One</a:t>
            </a:r>
          </a:p>
          <a:p>
            <a:pPr lvl="1"/>
            <a:r>
              <a:t>Body Level Two</a:t>
            </a:r>
          </a:p>
          <a:p>
            <a:pPr lvl="2"/>
            <a:r>
              <a:t>Body Level Three</a:t>
            </a:r>
          </a:p>
          <a:p>
            <a:pPr lvl="3"/>
            <a:r>
              <a:t>Body Level Four</a:t>
            </a:r>
          </a:p>
          <a:p>
            <a:pPr lvl="4"/>
            <a:r>
              <a:t>Body Level Five</a:t>
            </a:r>
          </a:p>
        </p:txBody>
      </p:sp>
      <p:sp>
        <p:nvSpPr>
          <p:cNvPr id="32"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Title Only">
    <p:spTree>
      <p:nvGrpSpPr>
        <p:cNvPr id="1" name=""/>
        <p:cNvGrpSpPr/>
        <p:nvPr/>
      </p:nvGrpSpPr>
      <p:grpSpPr>
        <a:xfrm>
          <a:off x="0" y="0"/>
          <a:ext cx="0" cy="0"/>
          <a:chOff x="0" y="0"/>
          <a:chExt cx="0" cy="0"/>
        </a:xfrm>
      </p:grpSpPr>
      <p:sp>
        <p:nvSpPr>
          <p:cNvPr id="39" name="bg object 16"/>
          <p:cNvSpPr/>
          <p:nvPr/>
        </p:nvSpPr>
        <p:spPr>
          <a:xfrm>
            <a:off x="766948" y="224858"/>
            <a:ext cx="8780812" cy="1009657"/>
          </a:xfrm>
          <a:custGeom>
            <a:avLst/>
            <a:gdLst/>
            <a:ahLst/>
            <a:cxnLst>
              <a:cxn ang="0">
                <a:pos x="wd2" y="hd2"/>
              </a:cxn>
              <a:cxn ang="5400000">
                <a:pos x="wd2" y="hd2"/>
              </a:cxn>
              <a:cxn ang="10800000">
                <a:pos x="wd2" y="hd2"/>
              </a:cxn>
              <a:cxn ang="16200000">
                <a:pos x="wd2" y="hd2"/>
              </a:cxn>
            </a:cxnLst>
            <a:rect l="0" t="0" r="r" b="b"/>
            <a:pathLst>
              <a:path w="21600" h="21600" extrusionOk="0">
                <a:moveTo>
                  <a:pt x="21186" y="21600"/>
                </a:moveTo>
                <a:lnTo>
                  <a:pt x="414" y="21600"/>
                </a:lnTo>
                <a:lnTo>
                  <a:pt x="304" y="21471"/>
                </a:lnTo>
                <a:lnTo>
                  <a:pt x="205" y="21108"/>
                </a:lnTo>
                <a:lnTo>
                  <a:pt x="121" y="20546"/>
                </a:lnTo>
                <a:lnTo>
                  <a:pt x="57" y="19817"/>
                </a:lnTo>
                <a:lnTo>
                  <a:pt x="15" y="18957"/>
                </a:lnTo>
                <a:lnTo>
                  <a:pt x="0" y="18000"/>
                </a:lnTo>
                <a:lnTo>
                  <a:pt x="0" y="3600"/>
                </a:lnTo>
                <a:lnTo>
                  <a:pt x="15" y="2643"/>
                </a:lnTo>
                <a:lnTo>
                  <a:pt x="57" y="1783"/>
                </a:lnTo>
                <a:lnTo>
                  <a:pt x="121" y="1054"/>
                </a:lnTo>
                <a:lnTo>
                  <a:pt x="205" y="492"/>
                </a:lnTo>
                <a:lnTo>
                  <a:pt x="304" y="129"/>
                </a:lnTo>
                <a:lnTo>
                  <a:pt x="414" y="0"/>
                </a:lnTo>
                <a:lnTo>
                  <a:pt x="21186" y="0"/>
                </a:lnTo>
                <a:lnTo>
                  <a:pt x="21344" y="274"/>
                </a:lnTo>
                <a:lnTo>
                  <a:pt x="21479" y="1054"/>
                </a:lnTo>
                <a:lnTo>
                  <a:pt x="21568" y="2222"/>
                </a:lnTo>
                <a:lnTo>
                  <a:pt x="21600" y="3600"/>
                </a:lnTo>
                <a:lnTo>
                  <a:pt x="21600" y="18000"/>
                </a:lnTo>
                <a:lnTo>
                  <a:pt x="21585" y="18957"/>
                </a:lnTo>
                <a:lnTo>
                  <a:pt x="21543" y="19817"/>
                </a:lnTo>
                <a:lnTo>
                  <a:pt x="21479" y="20546"/>
                </a:lnTo>
                <a:lnTo>
                  <a:pt x="21395" y="21108"/>
                </a:lnTo>
                <a:lnTo>
                  <a:pt x="21296" y="21471"/>
                </a:lnTo>
                <a:lnTo>
                  <a:pt x="21186" y="21600"/>
                </a:lnTo>
                <a:close/>
              </a:path>
            </a:pathLst>
          </a:custGeom>
          <a:solidFill>
            <a:srgbClr val="599BD4"/>
          </a:solidFill>
          <a:ln w="12700">
            <a:miter lim="400000"/>
          </a:ln>
        </p:spPr>
        <p:txBody>
          <a:bodyPr lIns="45719" rIns="45719"/>
          <a:lstStyle/>
          <a:p>
            <a:endParaRPr/>
          </a:p>
        </p:txBody>
      </p:sp>
      <p:sp>
        <p:nvSpPr>
          <p:cNvPr id="40" name="Title Text"/>
          <p:cNvSpPr txBox="1">
            <a:spLocks noGrp="1"/>
          </p:cNvSpPr>
          <p:nvPr>
            <p:ph type="title"/>
          </p:nvPr>
        </p:nvSpPr>
        <p:spPr>
          <a:xfrm>
            <a:off x="955936" y="356407"/>
            <a:ext cx="3711576" cy="1050213"/>
          </a:xfrm>
          <a:prstGeom prst="rect">
            <a:avLst/>
          </a:prstGeom>
        </p:spPr>
        <p:txBody>
          <a:bodyPr>
            <a:normAutofit/>
          </a:bodyPr>
          <a:lstStyle/>
          <a:p>
            <a:r>
              <a:t>Title Text</a:t>
            </a:r>
          </a:p>
        </p:txBody>
      </p:sp>
      <p:sp>
        <p:nvSpPr>
          <p:cNvPr id="4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cSld name="Title Only 0">
    <p:spTree>
      <p:nvGrpSpPr>
        <p:cNvPr id="1" name=""/>
        <p:cNvGrpSpPr/>
        <p:nvPr/>
      </p:nvGrpSpPr>
      <p:grpSpPr>
        <a:xfrm>
          <a:off x="0" y="0"/>
          <a:ext cx="0" cy="0"/>
          <a:chOff x="0" y="0"/>
          <a:chExt cx="0" cy="0"/>
        </a:xfrm>
      </p:grpSpPr>
      <p:sp>
        <p:nvSpPr>
          <p:cNvPr id="48" name="Title Text"/>
          <p:cNvSpPr txBox="1">
            <a:spLocks noGrp="1"/>
          </p:cNvSpPr>
          <p:nvPr>
            <p:ph type="title"/>
          </p:nvPr>
        </p:nvSpPr>
        <p:spPr>
          <a:xfrm>
            <a:off x="955936" y="356407"/>
            <a:ext cx="3711576" cy="1050213"/>
          </a:xfrm>
          <a:prstGeom prst="rect">
            <a:avLst/>
          </a:prstGeom>
        </p:spPr>
        <p:txBody>
          <a:bodyPr>
            <a:normAutofit/>
          </a:bodyPr>
          <a:lstStyle/>
          <a:p>
            <a:r>
              <a:t>Title Text</a:t>
            </a:r>
          </a:p>
        </p:txBody>
      </p:sp>
      <p:sp>
        <p:nvSpPr>
          <p:cNvPr id="49"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5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Blank 0">
    <p:spTree>
      <p:nvGrpSpPr>
        <p:cNvPr id="1" name=""/>
        <p:cNvGrpSpPr/>
        <p:nvPr/>
      </p:nvGrpSpPr>
      <p:grpSpPr>
        <a:xfrm>
          <a:off x="0" y="0"/>
          <a:ext cx="0" cy="0"/>
          <a:chOff x="0" y="0"/>
          <a:chExt cx="0" cy="0"/>
        </a:xfrm>
      </p:grpSpPr>
      <p:sp>
        <p:nvSpPr>
          <p:cNvPr id="6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bg object 16"/>
          <p:cNvSpPr/>
          <p:nvPr/>
        </p:nvSpPr>
        <p:spPr>
          <a:xfrm>
            <a:off x="160316" y="245972"/>
            <a:ext cx="10515601" cy="880232"/>
          </a:xfrm>
          <a:custGeom>
            <a:avLst/>
            <a:gdLst/>
            <a:ahLst/>
            <a:cxnLst>
              <a:cxn ang="0">
                <a:pos x="wd2" y="hd2"/>
              </a:cxn>
              <a:cxn ang="5400000">
                <a:pos x="wd2" y="hd2"/>
              </a:cxn>
              <a:cxn ang="10800000">
                <a:pos x="wd2" y="hd2"/>
              </a:cxn>
              <a:cxn ang="16200000">
                <a:pos x="wd2" y="hd2"/>
              </a:cxn>
            </a:cxnLst>
            <a:rect l="0" t="0" r="r" b="b"/>
            <a:pathLst>
              <a:path w="21600" h="21600" extrusionOk="0">
                <a:moveTo>
                  <a:pt x="21299" y="21600"/>
                </a:moveTo>
                <a:lnTo>
                  <a:pt x="301" y="21600"/>
                </a:lnTo>
                <a:lnTo>
                  <a:pt x="206" y="21416"/>
                </a:lnTo>
                <a:lnTo>
                  <a:pt x="123" y="20905"/>
                </a:lnTo>
                <a:lnTo>
                  <a:pt x="58" y="20126"/>
                </a:lnTo>
                <a:lnTo>
                  <a:pt x="15" y="19138"/>
                </a:lnTo>
                <a:lnTo>
                  <a:pt x="0" y="18000"/>
                </a:lnTo>
                <a:lnTo>
                  <a:pt x="0" y="3600"/>
                </a:lnTo>
                <a:lnTo>
                  <a:pt x="15" y="2462"/>
                </a:lnTo>
                <a:lnTo>
                  <a:pt x="58" y="1474"/>
                </a:lnTo>
                <a:lnTo>
                  <a:pt x="123" y="695"/>
                </a:lnTo>
                <a:lnTo>
                  <a:pt x="206" y="184"/>
                </a:lnTo>
                <a:lnTo>
                  <a:pt x="301" y="0"/>
                </a:lnTo>
                <a:lnTo>
                  <a:pt x="21299" y="0"/>
                </a:lnTo>
                <a:lnTo>
                  <a:pt x="21414" y="274"/>
                </a:lnTo>
                <a:lnTo>
                  <a:pt x="21512" y="1054"/>
                </a:lnTo>
                <a:lnTo>
                  <a:pt x="21577" y="2222"/>
                </a:lnTo>
                <a:lnTo>
                  <a:pt x="21600" y="3600"/>
                </a:lnTo>
                <a:lnTo>
                  <a:pt x="21600" y="18000"/>
                </a:lnTo>
                <a:lnTo>
                  <a:pt x="21585" y="19138"/>
                </a:lnTo>
                <a:lnTo>
                  <a:pt x="21542" y="20126"/>
                </a:lnTo>
                <a:lnTo>
                  <a:pt x="21477" y="20905"/>
                </a:lnTo>
                <a:lnTo>
                  <a:pt x="21394" y="21416"/>
                </a:lnTo>
                <a:lnTo>
                  <a:pt x="21299" y="21600"/>
                </a:lnTo>
                <a:close/>
              </a:path>
            </a:pathLst>
          </a:custGeom>
          <a:solidFill>
            <a:srgbClr val="5B9BD4"/>
          </a:solidFill>
          <a:ln w="12700">
            <a:miter lim="400000"/>
          </a:ln>
        </p:spPr>
        <p:txBody>
          <a:bodyPr lIns="45719" rIns="45719"/>
          <a:lstStyle/>
          <a:p>
            <a:endParaRPr/>
          </a:p>
        </p:txBody>
      </p:sp>
      <p:sp>
        <p:nvSpPr>
          <p:cNvPr id="3" name="Title Text"/>
          <p:cNvSpPr txBox="1">
            <a:spLocks noGrp="1"/>
          </p:cNvSpPr>
          <p:nvPr>
            <p:ph type="title"/>
          </p:nvPr>
        </p:nvSpPr>
        <p:spPr>
          <a:xfrm>
            <a:off x="609600" y="274637"/>
            <a:ext cx="10972800" cy="132556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p>
            <a:r>
              <a:t>Title Text</a:t>
            </a:r>
          </a:p>
        </p:txBody>
      </p:sp>
      <p:sp>
        <p:nvSpPr>
          <p:cNvPr id="4"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lstStyle/>
          <a:p>
            <a:r>
              <a:t>Body Level One</a:t>
            </a:r>
          </a:p>
          <a:p>
            <a:pPr lvl="1"/>
            <a:r>
              <a:t>Body Level Two</a:t>
            </a:r>
          </a:p>
          <a:p>
            <a:pPr lvl="2"/>
            <a:r>
              <a:t>Body Level Three</a:t>
            </a:r>
          </a:p>
          <a:p>
            <a:pPr lvl="3"/>
            <a:r>
              <a:t>Body Level Four</a:t>
            </a:r>
          </a:p>
          <a:p>
            <a:pPr lvl="4"/>
            <a:r>
              <a:t>Body Level Five</a:t>
            </a:r>
          </a:p>
        </p:txBody>
      </p:sp>
      <p:sp>
        <p:nvSpPr>
          <p:cNvPr id="5" name="Slide Number"/>
          <p:cNvSpPr txBox="1">
            <a:spLocks noGrp="1"/>
          </p:cNvSpPr>
          <p:nvPr>
            <p:ph type="sldNum" sz="quarter" idx="2"/>
          </p:nvPr>
        </p:nvSpPr>
        <p:spPr>
          <a:xfrm>
            <a:off x="11315427" y="6377940"/>
            <a:ext cx="266974" cy="279401"/>
          </a:xfrm>
          <a:prstGeom prst="rect">
            <a:avLst/>
          </a:prstGeom>
          <a:ln w="12700">
            <a:miter lim="400000"/>
          </a:ln>
        </p:spPr>
        <p:txBody>
          <a:bodyPr wrap="none" lIns="0" tIns="0" rIns="0" bIns="0">
            <a:spAutoFit/>
          </a:bodyPr>
          <a:lstStyle>
            <a:lvl1pPr algn="r">
              <a:defRPr>
                <a:solidFill>
                  <a:srgbClr val="888888"/>
                </a:solidFill>
                <a:latin typeface="+mj-lt"/>
                <a:ea typeface="+mj-ea"/>
                <a:cs typeface="+mj-cs"/>
                <a:sym typeface="Helvetica"/>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transition spd="med"/>
  <p:txStyles>
    <p:titleStyle>
      <a:lvl1pPr marL="0" marR="0" indent="0" algn="l" defTabSz="914400" rtl="0" latinLnBrk="0">
        <a:lnSpc>
          <a:spcPct val="100000"/>
        </a:lnSpc>
        <a:spcBef>
          <a:spcPts val="0"/>
        </a:spcBef>
        <a:spcAft>
          <a:spcPts val="0"/>
        </a:spcAft>
        <a:buClrTx/>
        <a:buSzTx/>
        <a:buFontTx/>
        <a:buNone/>
        <a:tabLst/>
        <a:defRPr sz="5500" b="0" i="0" u="none" strike="noStrike" cap="none" spc="0" baseline="0">
          <a:solidFill>
            <a:srgbClr val="FFFFFF"/>
          </a:solidFill>
          <a:uFillTx/>
          <a:latin typeface="Calibri"/>
          <a:ea typeface="Calibri"/>
          <a:cs typeface="Calibri"/>
          <a:sym typeface="Calibri"/>
        </a:defRPr>
      </a:lvl1pPr>
      <a:lvl2pPr marL="0" marR="0" indent="0" algn="l" defTabSz="914400" rtl="0" latinLnBrk="0">
        <a:lnSpc>
          <a:spcPct val="100000"/>
        </a:lnSpc>
        <a:spcBef>
          <a:spcPts val="0"/>
        </a:spcBef>
        <a:spcAft>
          <a:spcPts val="0"/>
        </a:spcAft>
        <a:buClrTx/>
        <a:buSzTx/>
        <a:buFontTx/>
        <a:buNone/>
        <a:tabLst/>
        <a:defRPr sz="5500" b="0" i="0" u="none" strike="noStrike" cap="none" spc="0" baseline="0">
          <a:solidFill>
            <a:srgbClr val="FFFFFF"/>
          </a:solidFill>
          <a:uFillTx/>
          <a:latin typeface="Calibri"/>
          <a:ea typeface="Calibri"/>
          <a:cs typeface="Calibri"/>
          <a:sym typeface="Calibri"/>
        </a:defRPr>
      </a:lvl2pPr>
      <a:lvl3pPr marL="0" marR="0" indent="0" algn="l" defTabSz="914400" rtl="0" latinLnBrk="0">
        <a:lnSpc>
          <a:spcPct val="100000"/>
        </a:lnSpc>
        <a:spcBef>
          <a:spcPts val="0"/>
        </a:spcBef>
        <a:spcAft>
          <a:spcPts val="0"/>
        </a:spcAft>
        <a:buClrTx/>
        <a:buSzTx/>
        <a:buFontTx/>
        <a:buNone/>
        <a:tabLst/>
        <a:defRPr sz="5500" b="0" i="0" u="none" strike="noStrike" cap="none" spc="0" baseline="0">
          <a:solidFill>
            <a:srgbClr val="FFFFFF"/>
          </a:solidFill>
          <a:uFillTx/>
          <a:latin typeface="Calibri"/>
          <a:ea typeface="Calibri"/>
          <a:cs typeface="Calibri"/>
          <a:sym typeface="Calibri"/>
        </a:defRPr>
      </a:lvl3pPr>
      <a:lvl4pPr marL="0" marR="0" indent="0" algn="l" defTabSz="914400" rtl="0" latinLnBrk="0">
        <a:lnSpc>
          <a:spcPct val="100000"/>
        </a:lnSpc>
        <a:spcBef>
          <a:spcPts val="0"/>
        </a:spcBef>
        <a:spcAft>
          <a:spcPts val="0"/>
        </a:spcAft>
        <a:buClrTx/>
        <a:buSzTx/>
        <a:buFontTx/>
        <a:buNone/>
        <a:tabLst/>
        <a:defRPr sz="5500" b="0" i="0" u="none" strike="noStrike" cap="none" spc="0" baseline="0">
          <a:solidFill>
            <a:srgbClr val="FFFFFF"/>
          </a:solidFill>
          <a:uFillTx/>
          <a:latin typeface="Calibri"/>
          <a:ea typeface="Calibri"/>
          <a:cs typeface="Calibri"/>
          <a:sym typeface="Calibri"/>
        </a:defRPr>
      </a:lvl4pPr>
      <a:lvl5pPr marL="0" marR="0" indent="0" algn="l" defTabSz="914400" rtl="0" latinLnBrk="0">
        <a:lnSpc>
          <a:spcPct val="100000"/>
        </a:lnSpc>
        <a:spcBef>
          <a:spcPts val="0"/>
        </a:spcBef>
        <a:spcAft>
          <a:spcPts val="0"/>
        </a:spcAft>
        <a:buClrTx/>
        <a:buSzTx/>
        <a:buFontTx/>
        <a:buNone/>
        <a:tabLst/>
        <a:defRPr sz="5500" b="0" i="0" u="none" strike="noStrike" cap="none" spc="0" baseline="0">
          <a:solidFill>
            <a:srgbClr val="FFFFFF"/>
          </a:solidFill>
          <a:uFillTx/>
          <a:latin typeface="Calibri"/>
          <a:ea typeface="Calibri"/>
          <a:cs typeface="Calibri"/>
          <a:sym typeface="Calibri"/>
        </a:defRPr>
      </a:lvl5pPr>
      <a:lvl6pPr marL="0" marR="0" indent="0" algn="l" defTabSz="914400" rtl="0" latinLnBrk="0">
        <a:lnSpc>
          <a:spcPct val="100000"/>
        </a:lnSpc>
        <a:spcBef>
          <a:spcPts val="0"/>
        </a:spcBef>
        <a:spcAft>
          <a:spcPts val="0"/>
        </a:spcAft>
        <a:buClrTx/>
        <a:buSzTx/>
        <a:buFontTx/>
        <a:buNone/>
        <a:tabLst/>
        <a:defRPr sz="5500" b="0" i="0" u="none" strike="noStrike" cap="none" spc="0" baseline="0">
          <a:solidFill>
            <a:srgbClr val="FFFFFF"/>
          </a:solidFill>
          <a:uFillTx/>
          <a:latin typeface="Calibri"/>
          <a:ea typeface="Calibri"/>
          <a:cs typeface="Calibri"/>
          <a:sym typeface="Calibri"/>
        </a:defRPr>
      </a:lvl6pPr>
      <a:lvl7pPr marL="0" marR="0" indent="0" algn="l" defTabSz="914400" rtl="0" latinLnBrk="0">
        <a:lnSpc>
          <a:spcPct val="100000"/>
        </a:lnSpc>
        <a:spcBef>
          <a:spcPts val="0"/>
        </a:spcBef>
        <a:spcAft>
          <a:spcPts val="0"/>
        </a:spcAft>
        <a:buClrTx/>
        <a:buSzTx/>
        <a:buFontTx/>
        <a:buNone/>
        <a:tabLst/>
        <a:defRPr sz="5500" b="0" i="0" u="none" strike="noStrike" cap="none" spc="0" baseline="0">
          <a:solidFill>
            <a:srgbClr val="FFFFFF"/>
          </a:solidFill>
          <a:uFillTx/>
          <a:latin typeface="Calibri"/>
          <a:ea typeface="Calibri"/>
          <a:cs typeface="Calibri"/>
          <a:sym typeface="Calibri"/>
        </a:defRPr>
      </a:lvl7pPr>
      <a:lvl8pPr marL="0" marR="0" indent="0" algn="l" defTabSz="914400" rtl="0" latinLnBrk="0">
        <a:lnSpc>
          <a:spcPct val="100000"/>
        </a:lnSpc>
        <a:spcBef>
          <a:spcPts val="0"/>
        </a:spcBef>
        <a:spcAft>
          <a:spcPts val="0"/>
        </a:spcAft>
        <a:buClrTx/>
        <a:buSzTx/>
        <a:buFontTx/>
        <a:buNone/>
        <a:tabLst/>
        <a:defRPr sz="5500" b="0" i="0" u="none" strike="noStrike" cap="none" spc="0" baseline="0">
          <a:solidFill>
            <a:srgbClr val="FFFFFF"/>
          </a:solidFill>
          <a:uFillTx/>
          <a:latin typeface="Calibri"/>
          <a:ea typeface="Calibri"/>
          <a:cs typeface="Calibri"/>
          <a:sym typeface="Calibri"/>
        </a:defRPr>
      </a:lvl8pPr>
      <a:lvl9pPr marL="0" marR="0" indent="0" algn="l" defTabSz="914400" rtl="0" latinLnBrk="0">
        <a:lnSpc>
          <a:spcPct val="100000"/>
        </a:lnSpc>
        <a:spcBef>
          <a:spcPts val="0"/>
        </a:spcBef>
        <a:spcAft>
          <a:spcPts val="0"/>
        </a:spcAft>
        <a:buClrTx/>
        <a:buSzTx/>
        <a:buFontTx/>
        <a:buNone/>
        <a:tabLst/>
        <a:defRPr sz="5500" b="0" i="0" u="none" strike="noStrike" cap="none" spc="0" baseline="0">
          <a:solidFill>
            <a:srgbClr val="FFFFFF"/>
          </a:solidFill>
          <a:uFillTx/>
          <a:latin typeface="Calibri"/>
          <a:ea typeface="Calibri"/>
          <a:cs typeface="Calibri"/>
          <a:sym typeface="Calibri"/>
        </a:defRPr>
      </a:lvl9pPr>
    </p:titleStyle>
    <p:bodyStyle>
      <a:lvl1pPr marL="0" marR="0" indent="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Calibri"/>
          <a:ea typeface="Calibri"/>
          <a:cs typeface="Calibri"/>
          <a:sym typeface="Calibri"/>
        </a:defRPr>
      </a:lvl1pPr>
      <a:lvl2pPr marL="0" marR="0" indent="45720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Calibri"/>
          <a:ea typeface="Calibri"/>
          <a:cs typeface="Calibri"/>
          <a:sym typeface="Calibri"/>
        </a:defRPr>
      </a:lvl2pPr>
      <a:lvl3pPr marL="0" marR="0" indent="91440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Calibri"/>
          <a:ea typeface="Calibri"/>
          <a:cs typeface="Calibri"/>
          <a:sym typeface="Calibri"/>
        </a:defRPr>
      </a:lvl3pPr>
      <a:lvl4pPr marL="0" marR="0" indent="137160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Calibri"/>
          <a:ea typeface="Calibri"/>
          <a:cs typeface="Calibri"/>
          <a:sym typeface="Calibri"/>
        </a:defRPr>
      </a:lvl4pPr>
      <a:lvl5pPr marL="0" marR="0" indent="182880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Calibri"/>
          <a:ea typeface="Calibri"/>
          <a:cs typeface="Calibri"/>
          <a:sym typeface="Calibri"/>
        </a:defRPr>
      </a:lvl5pPr>
      <a:lvl6pPr marL="0" marR="0" indent="228600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Calibri"/>
          <a:ea typeface="Calibri"/>
          <a:cs typeface="Calibri"/>
          <a:sym typeface="Calibri"/>
        </a:defRPr>
      </a:lvl6pPr>
      <a:lvl7pPr marL="0" marR="0" indent="274320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Calibri"/>
          <a:ea typeface="Calibri"/>
          <a:cs typeface="Calibri"/>
          <a:sym typeface="Calibri"/>
        </a:defRPr>
      </a:lvl7pPr>
      <a:lvl8pPr marL="0" marR="0" indent="320040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Calibri"/>
          <a:ea typeface="Calibri"/>
          <a:cs typeface="Calibri"/>
          <a:sym typeface="Calibri"/>
        </a:defRPr>
      </a:lvl8pPr>
      <a:lvl9pPr marL="0" marR="0" indent="3657600" algn="l" defTabSz="914400" rtl="0" latinLnBrk="0">
        <a:lnSpc>
          <a:spcPct val="100000"/>
        </a:lnSpc>
        <a:spcBef>
          <a:spcPts val="0"/>
        </a:spcBef>
        <a:spcAft>
          <a:spcPts val="0"/>
        </a:spcAft>
        <a:buClrTx/>
        <a:buSzTx/>
        <a:buFontTx/>
        <a:buNone/>
        <a:tabLst/>
        <a:defRPr sz="1800" b="0" i="0" u="none" strike="noStrike" cap="none" spc="0" baseline="0">
          <a:solidFill>
            <a:srgbClr val="000000"/>
          </a:solidFill>
          <a:uFillTx/>
          <a:latin typeface="Calibri"/>
          <a:ea typeface="Calibri"/>
          <a:cs typeface="Calibri"/>
          <a:sym typeface="Calibri"/>
        </a:defRPr>
      </a:lvl9pPr>
    </p:bodyStyle>
    <p:otherStyle>
      <a:lvl1pPr marL="0" marR="0" indent="0" algn="r"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1pPr>
      <a:lvl2pPr marL="0" marR="0" indent="0" algn="r"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2pPr>
      <a:lvl3pPr marL="0" marR="0" indent="0" algn="r"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3pPr>
      <a:lvl4pPr marL="0" marR="0" indent="0" algn="r"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4pPr>
      <a:lvl5pPr marL="0" marR="0" indent="0" algn="r"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5pPr>
      <a:lvl6pPr marL="0" marR="0" indent="0" algn="r"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6pPr>
      <a:lvl7pPr marL="0" marR="0" indent="0" algn="r"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7pPr>
      <a:lvl8pPr marL="0" marR="0" indent="0" algn="r"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8pPr>
      <a:lvl9pPr marL="0" marR="0" indent="0" algn="r" defTabSz="914400" rtl="0" latinLnBrk="0">
        <a:lnSpc>
          <a:spcPct val="100000"/>
        </a:lnSpc>
        <a:spcBef>
          <a:spcPts val="0"/>
        </a:spcBef>
        <a:spcAft>
          <a:spcPts val="0"/>
        </a:spcAft>
        <a:buClrTx/>
        <a:buSzTx/>
        <a:buFontTx/>
        <a:buNone/>
        <a:tabLst/>
        <a:defRPr sz="1800" b="0" i="0" u="none" strike="noStrike" cap="none" spc="0" baseline="0">
          <a:solidFill>
            <a:schemeClr val="tx1"/>
          </a:solidFill>
          <a:uFillTx/>
          <a:latin typeface="+mn-lt"/>
          <a:ea typeface="+mn-ea"/>
          <a:cs typeface="+mn-cs"/>
          <a:sym typeface="Helvetica"/>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object 2"/>
          <p:cNvSpPr/>
          <p:nvPr/>
        </p:nvSpPr>
        <p:spPr>
          <a:xfrm>
            <a:off x="1371600" y="1447800"/>
            <a:ext cx="9144001" cy="1216800"/>
          </a:xfrm>
          <a:custGeom>
            <a:avLst/>
            <a:gdLst/>
            <a:ahLst/>
            <a:cxnLst>
              <a:cxn ang="0">
                <a:pos x="wd2" y="hd2"/>
              </a:cxn>
              <a:cxn ang="5400000">
                <a:pos x="wd2" y="hd2"/>
              </a:cxn>
              <a:cxn ang="10800000">
                <a:pos x="wd2" y="hd2"/>
              </a:cxn>
              <a:cxn ang="16200000">
                <a:pos x="wd2" y="hd2"/>
              </a:cxn>
            </a:cxnLst>
            <a:rect l="0" t="0" r="r" b="b"/>
            <a:pathLst>
              <a:path w="21600" h="21600" extrusionOk="0">
                <a:moveTo>
                  <a:pt x="21121" y="21600"/>
                </a:moveTo>
                <a:lnTo>
                  <a:pt x="479" y="21600"/>
                </a:lnTo>
                <a:lnTo>
                  <a:pt x="369" y="21505"/>
                </a:lnTo>
                <a:lnTo>
                  <a:pt x="268" y="21234"/>
                </a:lnTo>
                <a:lnTo>
                  <a:pt x="179" y="20809"/>
                </a:lnTo>
                <a:lnTo>
                  <a:pt x="105" y="20252"/>
                </a:lnTo>
                <a:lnTo>
                  <a:pt x="49" y="19583"/>
                </a:lnTo>
                <a:lnTo>
                  <a:pt x="13" y="18825"/>
                </a:lnTo>
                <a:lnTo>
                  <a:pt x="0" y="18000"/>
                </a:lnTo>
                <a:lnTo>
                  <a:pt x="0" y="3600"/>
                </a:lnTo>
                <a:lnTo>
                  <a:pt x="13" y="2775"/>
                </a:lnTo>
                <a:lnTo>
                  <a:pt x="49" y="2017"/>
                </a:lnTo>
                <a:lnTo>
                  <a:pt x="105" y="1348"/>
                </a:lnTo>
                <a:lnTo>
                  <a:pt x="179" y="791"/>
                </a:lnTo>
                <a:lnTo>
                  <a:pt x="268" y="366"/>
                </a:lnTo>
                <a:lnTo>
                  <a:pt x="369" y="95"/>
                </a:lnTo>
                <a:lnTo>
                  <a:pt x="479" y="0"/>
                </a:lnTo>
                <a:lnTo>
                  <a:pt x="21121" y="0"/>
                </a:lnTo>
                <a:lnTo>
                  <a:pt x="21215" y="70"/>
                </a:lnTo>
                <a:lnTo>
                  <a:pt x="21304" y="274"/>
                </a:lnTo>
                <a:lnTo>
                  <a:pt x="21387" y="605"/>
                </a:lnTo>
                <a:lnTo>
                  <a:pt x="21460" y="1054"/>
                </a:lnTo>
                <a:lnTo>
                  <a:pt x="21520" y="1603"/>
                </a:lnTo>
                <a:lnTo>
                  <a:pt x="21564" y="2222"/>
                </a:lnTo>
                <a:lnTo>
                  <a:pt x="21591" y="2894"/>
                </a:lnTo>
                <a:lnTo>
                  <a:pt x="21600" y="3600"/>
                </a:lnTo>
                <a:lnTo>
                  <a:pt x="21600" y="18000"/>
                </a:lnTo>
                <a:lnTo>
                  <a:pt x="21587" y="18825"/>
                </a:lnTo>
                <a:lnTo>
                  <a:pt x="21551" y="19583"/>
                </a:lnTo>
                <a:lnTo>
                  <a:pt x="21495" y="20252"/>
                </a:lnTo>
                <a:lnTo>
                  <a:pt x="21421" y="20809"/>
                </a:lnTo>
                <a:lnTo>
                  <a:pt x="21332" y="21234"/>
                </a:lnTo>
                <a:lnTo>
                  <a:pt x="21231" y="21505"/>
                </a:lnTo>
                <a:lnTo>
                  <a:pt x="21121" y="21600"/>
                </a:lnTo>
                <a:close/>
              </a:path>
            </a:pathLst>
          </a:custGeom>
          <a:solidFill>
            <a:srgbClr val="599BD4"/>
          </a:solidFill>
          <a:ln w="12700">
            <a:miter lim="400000"/>
          </a:ln>
        </p:spPr>
        <p:txBody>
          <a:bodyPr lIns="45719" rIns="45719"/>
          <a:lstStyle/>
          <a:p>
            <a:endParaRPr/>
          </a:p>
        </p:txBody>
      </p:sp>
      <p:sp>
        <p:nvSpPr>
          <p:cNvPr id="73" name="object 3"/>
          <p:cNvSpPr txBox="1"/>
          <p:nvPr/>
        </p:nvSpPr>
        <p:spPr>
          <a:xfrm>
            <a:off x="4222741" y="3406685"/>
            <a:ext cx="297181" cy="355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a:spcBef>
                <a:spcPts val="100"/>
              </a:spcBef>
              <a:defRPr sz="2000" spc="-195">
                <a:solidFill>
                  <a:srgbClr val="0070C0"/>
                </a:solidFill>
                <a:latin typeface="Arial Black"/>
                <a:ea typeface="Arial Black"/>
                <a:cs typeface="Arial Black"/>
                <a:sym typeface="Arial Black"/>
              </a:defRPr>
            </a:lvl1pPr>
          </a:lstStyle>
          <a:p>
            <a:r>
              <a:t>by</a:t>
            </a:r>
          </a:p>
        </p:txBody>
      </p:sp>
      <p:sp>
        <p:nvSpPr>
          <p:cNvPr id="74" name="object 4"/>
          <p:cNvSpPr txBox="1"/>
          <p:nvPr/>
        </p:nvSpPr>
        <p:spPr>
          <a:xfrm>
            <a:off x="8146681" y="4927572"/>
            <a:ext cx="736601" cy="355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a:spcBef>
                <a:spcPts val="100"/>
              </a:spcBef>
              <a:defRPr sz="2000" spc="-145">
                <a:solidFill>
                  <a:srgbClr val="0070C0"/>
                </a:solidFill>
                <a:latin typeface="Arial Black"/>
                <a:ea typeface="Arial Black"/>
                <a:cs typeface="Arial Black"/>
                <a:sym typeface="Arial Black"/>
              </a:defRPr>
            </a:lvl1pPr>
          </a:lstStyle>
          <a:p>
            <a:r>
              <a:t>Guide</a:t>
            </a:r>
          </a:p>
        </p:txBody>
      </p:sp>
      <p:sp>
        <p:nvSpPr>
          <p:cNvPr id="75" name="TextBox 4"/>
          <p:cNvSpPr txBox="1"/>
          <p:nvPr/>
        </p:nvSpPr>
        <p:spPr>
          <a:xfrm>
            <a:off x="3169919" y="1733281"/>
            <a:ext cx="5928362"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3600">
                <a:latin typeface="Times New Roman"/>
                <a:ea typeface="Times New Roman"/>
                <a:cs typeface="Times New Roman"/>
                <a:sym typeface="Times New Roman"/>
              </a:defRPr>
            </a:lvl1pPr>
          </a:lstStyle>
          <a:p>
            <a:r>
              <a:rPr lang="en-US" dirty="0"/>
              <a:t>BIKE PRICE PREDICTION</a:t>
            </a:r>
            <a:endParaRPr dirty="0"/>
          </a:p>
        </p:txBody>
      </p:sp>
      <p:sp>
        <p:nvSpPr>
          <p:cNvPr id="76" name="TextBox 5"/>
          <p:cNvSpPr txBox="1"/>
          <p:nvPr/>
        </p:nvSpPr>
        <p:spPr>
          <a:xfrm>
            <a:off x="5127000" y="3393985"/>
            <a:ext cx="2499361" cy="64633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a:latin typeface="Times New Roman"/>
                <a:ea typeface="Times New Roman"/>
                <a:cs typeface="Times New Roman"/>
                <a:sym typeface="Times New Roman"/>
              </a:defRPr>
            </a:pPr>
            <a:r>
              <a:rPr lang="en-US" dirty="0"/>
              <a:t>MITHILESH T</a:t>
            </a:r>
            <a:endParaRPr dirty="0"/>
          </a:p>
          <a:p>
            <a:pPr>
              <a:defRPr>
                <a:latin typeface="Times New Roman"/>
                <a:ea typeface="Times New Roman"/>
                <a:cs typeface="Times New Roman"/>
                <a:sym typeface="Times New Roman"/>
              </a:defRPr>
            </a:pPr>
            <a:r>
              <a:rPr lang="en-US" dirty="0"/>
              <a:t>220701165</a:t>
            </a:r>
            <a:endParaRPr dirty="0"/>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object 2"/>
          <p:cNvSpPr txBox="1"/>
          <p:nvPr/>
        </p:nvSpPr>
        <p:spPr>
          <a:xfrm>
            <a:off x="276310" y="527441"/>
            <a:ext cx="687072" cy="24164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a:spcBef>
                <a:spcPts val="100"/>
              </a:spcBef>
              <a:defRPr spc="-10">
                <a:solidFill>
                  <a:srgbClr val="FFFFFF"/>
                </a:solidFill>
              </a:defRPr>
            </a:lvl1pPr>
          </a:lstStyle>
          <a:p>
            <a:r>
              <a:t>Results</a:t>
            </a:r>
          </a:p>
        </p:txBody>
      </p:sp>
      <p:pic>
        <p:nvPicPr>
          <p:cNvPr id="3" name="Picture 2">
            <a:extLst>
              <a:ext uri="{FF2B5EF4-FFF2-40B4-BE49-F238E27FC236}">
                <a16:creationId xmlns:a16="http://schemas.microsoft.com/office/drawing/2014/main" id="{D6CC4718-C817-20A6-1475-BCEBEBEC931B}"/>
              </a:ext>
            </a:extLst>
          </p:cNvPr>
          <p:cNvPicPr>
            <a:picLocks noChangeAspect="1"/>
          </p:cNvPicPr>
          <p:nvPr/>
        </p:nvPicPr>
        <p:blipFill>
          <a:blip r:embed="rId2"/>
          <a:stretch>
            <a:fillRect/>
          </a:stretch>
        </p:blipFill>
        <p:spPr>
          <a:xfrm>
            <a:off x="1484671" y="1582249"/>
            <a:ext cx="7042595" cy="3693502"/>
          </a:xfrm>
          <a:prstGeom prst="rect">
            <a:avLst/>
          </a:prstGeom>
        </p:spPr>
      </p:pic>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object 2"/>
          <p:cNvSpPr txBox="1"/>
          <p:nvPr/>
        </p:nvSpPr>
        <p:spPr>
          <a:xfrm>
            <a:off x="276310" y="527441"/>
            <a:ext cx="2878457" cy="24164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a:spcBef>
                <a:spcPts val="100"/>
              </a:spcBef>
              <a:defRPr spc="-10">
                <a:solidFill>
                  <a:srgbClr val="FFFFFF"/>
                </a:solidFill>
              </a:defRPr>
            </a:pPr>
            <a:r>
              <a:t>Comparison</a:t>
            </a:r>
            <a:r>
              <a:rPr spc="-45"/>
              <a:t> </a:t>
            </a:r>
            <a:r>
              <a:rPr spc="0"/>
              <a:t>with</a:t>
            </a:r>
            <a:r>
              <a:rPr spc="-45"/>
              <a:t> </a:t>
            </a:r>
            <a:r>
              <a:t>existing</a:t>
            </a:r>
            <a:r>
              <a:rPr spc="-40"/>
              <a:t> </a:t>
            </a:r>
            <a:r>
              <a:rPr spc="-20"/>
              <a:t>work</a:t>
            </a:r>
          </a:p>
        </p:txBody>
      </p:sp>
      <p:sp>
        <p:nvSpPr>
          <p:cNvPr id="117" name="Rectangle 1"/>
          <p:cNvSpPr txBox="1"/>
          <p:nvPr/>
        </p:nvSpPr>
        <p:spPr>
          <a:xfrm>
            <a:off x="515209" y="1430028"/>
            <a:ext cx="10310107" cy="42473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nchor="ctr">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"Used Bike Price Prediction using Machine Learning" — Singh et al., 2021</a:t>
            </a:r>
            <a:b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In this study, the authors utilized basic models like Linear Regression and Decision Trees to predict bike prices. However, they did not explore more complex algorithms or hyperparameter optimization.</a:t>
            </a:r>
            <a:b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My project outperforms theirs by employing ensemble methods like </a:t>
            </a: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Random Forest</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and </a:t>
            </a:r>
            <a:r>
              <a:rPr kumimoji="0" lang="en-US" altLang="en-US" sz="1800" b="1"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XGBoost</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which offer better handling of non-linear relationships and feature interactions. Additionally, I performed hyperparameter tuning and applied cross-validation, resulting in improved accuracy and robustness.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"Prediction of Resale Prices of Used Cars using Machine Learning" — Kumar et al., 2019</a:t>
            </a:r>
            <a:b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Kumar et al. used Random Forest for car price prediction but did not incorporate any feature engineering techniques. Their model also did not include performance evaluations with advanced metrics like </a:t>
            </a: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R²</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and </a:t>
            </a: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RMSE</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t>
            </a:r>
          </a:p>
          <a:p>
            <a:pPr marL="0" marR="0" lvl="0" indent="0" algn="l" defTabSz="914400" rtl="0" eaLnBrk="0" fontAlgn="base" latinLnBrk="0" hangingPunct="0">
              <a:lnSpc>
                <a:spcPct val="100000"/>
              </a:lnSpc>
              <a:spcBef>
                <a:spcPct val="0"/>
              </a:spcBef>
              <a:spcAft>
                <a:spcPct val="0"/>
              </a:spcAft>
              <a:buClrTx/>
              <a:buSzTx/>
              <a:tabLst/>
            </a:pPr>
            <a:b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b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In contrast, my project enhances feature engineering by creating a new feature (bike age) and scaling numerical features. I also perform thorough evaluations using </a:t>
            </a: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R²</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t>
            </a: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MAE</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and </a:t>
            </a: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RMSE</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ensuring a comprehensive performance assessment.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object 2"/>
          <p:cNvSpPr txBox="1"/>
          <p:nvPr/>
        </p:nvSpPr>
        <p:spPr>
          <a:xfrm>
            <a:off x="276310" y="527441"/>
            <a:ext cx="2705101" cy="24164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p>
            <a:pPr indent="12700">
              <a:spcBef>
                <a:spcPts val="100"/>
              </a:spcBef>
              <a:defRPr b="1">
                <a:solidFill>
                  <a:srgbClr val="FFFFFF"/>
                </a:solidFill>
              </a:defRPr>
            </a:pPr>
            <a:r>
              <a:t>Conclusion</a:t>
            </a:r>
            <a:r>
              <a:rPr spc="-40"/>
              <a:t> </a:t>
            </a:r>
            <a:r>
              <a:t>and</a:t>
            </a:r>
            <a:r>
              <a:rPr spc="-40"/>
              <a:t> </a:t>
            </a:r>
            <a:r>
              <a:t>Future</a:t>
            </a:r>
            <a:r>
              <a:rPr spc="-34"/>
              <a:t> </a:t>
            </a:r>
            <a:r>
              <a:rPr spc="-20"/>
              <a:t>Work</a:t>
            </a:r>
          </a:p>
        </p:txBody>
      </p:sp>
      <p:sp>
        <p:nvSpPr>
          <p:cNvPr id="122" name="Rectangle 3"/>
          <p:cNvSpPr txBox="1"/>
          <p:nvPr/>
        </p:nvSpPr>
        <p:spPr>
          <a:xfrm>
            <a:off x="518675" y="1222390"/>
            <a:ext cx="9662161" cy="4247317"/>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p>
            <a:pPr>
              <a:buNone/>
            </a:pPr>
            <a:r>
              <a:rPr lang="en-US" b="1" dirty="0"/>
              <a:t>Conclusion</a:t>
            </a:r>
          </a:p>
          <a:p>
            <a:pPr>
              <a:buNone/>
            </a:pPr>
            <a:r>
              <a:rPr lang="en-US" dirty="0"/>
              <a:t>The bike price prediction model successfully demonstrates the power of ensemble-based machine learning algorithms, particularly </a:t>
            </a:r>
            <a:r>
              <a:rPr lang="en-US" b="1" dirty="0" err="1"/>
              <a:t>XGBoost</a:t>
            </a:r>
            <a:r>
              <a:rPr lang="en-US" dirty="0"/>
              <a:t>, in accurately forecasting the resale price of used bikes. By employing a well-curated dataset, effective feature engineering, and thorough evaluation, the model achieved high performance across multiple regression metrics, including </a:t>
            </a:r>
            <a:r>
              <a:rPr lang="en-US" b="1" dirty="0"/>
              <a:t>R²</a:t>
            </a:r>
            <a:r>
              <a:rPr lang="en-US" dirty="0"/>
              <a:t>, </a:t>
            </a:r>
            <a:r>
              <a:rPr lang="en-US" b="1" dirty="0"/>
              <a:t>MAE</a:t>
            </a:r>
            <a:r>
              <a:rPr lang="en-US" dirty="0"/>
              <a:t>, and </a:t>
            </a:r>
            <a:r>
              <a:rPr lang="en-US" b="1" dirty="0"/>
              <a:t>RMSE</a:t>
            </a:r>
            <a:r>
              <a:rPr lang="en-US" dirty="0"/>
              <a:t>. The integration of the model into a </a:t>
            </a:r>
            <a:r>
              <a:rPr lang="en-US" b="1" dirty="0"/>
              <a:t>Flask-based API</a:t>
            </a:r>
            <a:r>
              <a:rPr lang="en-US" dirty="0"/>
              <a:t> ensures its practicality and ease of use for real-time price predictions in the e-commerce domain.</a:t>
            </a:r>
          </a:p>
          <a:p>
            <a:pPr>
              <a:buNone/>
            </a:pPr>
            <a:endParaRPr lang="en-US" dirty="0"/>
          </a:p>
          <a:p>
            <a:pPr>
              <a:buNone/>
            </a:pPr>
            <a:r>
              <a:rPr lang="en-US" b="1" dirty="0"/>
              <a:t>Future Scope</a:t>
            </a:r>
          </a:p>
          <a:p>
            <a:pPr>
              <a:buFont typeface="+mj-lt"/>
              <a:buAutoNum type="arabicPeriod"/>
            </a:pPr>
            <a:r>
              <a:rPr lang="en-US" b="1" dirty="0"/>
              <a:t>Incorporating Additional Features</a:t>
            </a:r>
            <a:r>
              <a:rPr lang="en-US" dirty="0"/>
              <a:t>: Future work can expand the dataset by including additional variables such as seasonal trends, geographical pricing differences, and market demand, which could improve the model’s predictive power and account for dynamic pricing factors.</a:t>
            </a:r>
          </a:p>
          <a:p>
            <a:pPr>
              <a:buFont typeface="+mj-lt"/>
              <a:buAutoNum type="arabicPeriod"/>
            </a:pPr>
            <a:r>
              <a:rPr lang="en-US" b="1" dirty="0"/>
              <a:t>Exploring Deep Learning Models</a:t>
            </a:r>
            <a:r>
              <a:rPr lang="en-US" dirty="0"/>
              <a:t>: While ensemble models have proven effective, future research can explore the use of deep learning techniques, such as </a:t>
            </a:r>
            <a:r>
              <a:rPr lang="en-US" b="1" dirty="0"/>
              <a:t>neural networks</a:t>
            </a:r>
            <a:r>
              <a:rPr lang="en-US" dirty="0"/>
              <a:t>, to capture more complex relationships between features and potentially achieve even higher accuracy.</a:t>
            </a: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object 2"/>
          <p:cNvSpPr/>
          <p:nvPr/>
        </p:nvSpPr>
        <p:spPr>
          <a:xfrm>
            <a:off x="838200" y="377825"/>
            <a:ext cx="8970817" cy="1076498"/>
          </a:xfrm>
          <a:custGeom>
            <a:avLst/>
            <a:gdLst/>
            <a:ahLst/>
            <a:cxnLst>
              <a:cxn ang="0">
                <a:pos x="wd2" y="hd2"/>
              </a:cxn>
              <a:cxn ang="5400000">
                <a:pos x="wd2" y="hd2"/>
              </a:cxn>
              <a:cxn ang="10800000">
                <a:pos x="wd2" y="hd2"/>
              </a:cxn>
              <a:cxn ang="16200000">
                <a:pos x="wd2" y="hd2"/>
              </a:cxn>
            </a:cxnLst>
            <a:rect l="0" t="0" r="r" b="b"/>
            <a:pathLst>
              <a:path w="21600" h="21600" extrusionOk="0">
                <a:moveTo>
                  <a:pt x="21168" y="21600"/>
                </a:moveTo>
                <a:lnTo>
                  <a:pt x="432" y="21600"/>
                </a:lnTo>
                <a:lnTo>
                  <a:pt x="317" y="21471"/>
                </a:lnTo>
                <a:lnTo>
                  <a:pt x="214" y="21108"/>
                </a:lnTo>
                <a:lnTo>
                  <a:pt x="127" y="20546"/>
                </a:lnTo>
                <a:lnTo>
                  <a:pt x="59" y="19817"/>
                </a:lnTo>
                <a:lnTo>
                  <a:pt x="15" y="18957"/>
                </a:lnTo>
                <a:lnTo>
                  <a:pt x="0" y="18000"/>
                </a:lnTo>
                <a:lnTo>
                  <a:pt x="0" y="3600"/>
                </a:lnTo>
                <a:lnTo>
                  <a:pt x="15" y="2643"/>
                </a:lnTo>
                <a:lnTo>
                  <a:pt x="59" y="1783"/>
                </a:lnTo>
                <a:lnTo>
                  <a:pt x="127" y="1054"/>
                </a:lnTo>
                <a:lnTo>
                  <a:pt x="214" y="492"/>
                </a:lnTo>
                <a:lnTo>
                  <a:pt x="317" y="129"/>
                </a:lnTo>
                <a:lnTo>
                  <a:pt x="432" y="0"/>
                </a:lnTo>
                <a:lnTo>
                  <a:pt x="21168" y="0"/>
                </a:lnTo>
                <a:lnTo>
                  <a:pt x="21333" y="274"/>
                </a:lnTo>
                <a:lnTo>
                  <a:pt x="21473" y="1054"/>
                </a:lnTo>
                <a:lnTo>
                  <a:pt x="21567" y="2222"/>
                </a:lnTo>
                <a:lnTo>
                  <a:pt x="21600" y="3600"/>
                </a:lnTo>
                <a:lnTo>
                  <a:pt x="21600" y="18000"/>
                </a:lnTo>
                <a:lnTo>
                  <a:pt x="21585" y="18957"/>
                </a:lnTo>
                <a:lnTo>
                  <a:pt x="21541" y="19817"/>
                </a:lnTo>
                <a:lnTo>
                  <a:pt x="21473" y="20546"/>
                </a:lnTo>
                <a:lnTo>
                  <a:pt x="21386" y="21108"/>
                </a:lnTo>
                <a:lnTo>
                  <a:pt x="21283" y="21471"/>
                </a:lnTo>
                <a:lnTo>
                  <a:pt x="21168" y="21600"/>
                </a:lnTo>
                <a:close/>
              </a:path>
            </a:pathLst>
          </a:custGeom>
          <a:solidFill>
            <a:srgbClr val="5B9BD4"/>
          </a:solidFill>
          <a:ln w="12700">
            <a:miter lim="400000"/>
          </a:ln>
        </p:spPr>
        <p:txBody>
          <a:bodyPr lIns="45719" rIns="45719"/>
          <a:lstStyle/>
          <a:p>
            <a:endParaRPr/>
          </a:p>
        </p:txBody>
      </p:sp>
      <p:sp>
        <p:nvSpPr>
          <p:cNvPr id="125" name="object 3"/>
          <p:cNvSpPr txBox="1"/>
          <p:nvPr/>
        </p:nvSpPr>
        <p:spPr>
          <a:xfrm>
            <a:off x="963775" y="744726"/>
            <a:ext cx="955676" cy="24164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a:spcBef>
                <a:spcPts val="100"/>
              </a:spcBef>
              <a:defRPr spc="-10">
                <a:solidFill>
                  <a:srgbClr val="FFFFFF"/>
                </a:solidFill>
              </a:defRPr>
            </a:lvl1pPr>
          </a:lstStyle>
          <a:p>
            <a:r>
              <a:t>Reference</a:t>
            </a:r>
          </a:p>
        </p:txBody>
      </p:sp>
      <p:sp>
        <p:nvSpPr>
          <p:cNvPr id="126" name="Rectangle 1"/>
          <p:cNvSpPr txBox="1"/>
          <p:nvPr/>
        </p:nvSpPr>
        <p:spPr>
          <a:xfrm>
            <a:off x="883919" y="1461700"/>
            <a:ext cx="9433562" cy="507831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p>
            <a:pPr>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Patel et al., "Rainfall Prediction using Machine Learning Techniques: A Case Study of Indian Weather Data," </a:t>
            </a:r>
            <a:r>
              <a:rPr lang="en-US" i="1" dirty="0">
                <a:latin typeface="Calibri" panose="020F0502020204030204" pitchFamily="34" charset="0"/>
                <a:ea typeface="Calibri" panose="020F0502020204030204" pitchFamily="34" charset="0"/>
                <a:cs typeface="Calibri" panose="020F0502020204030204" pitchFamily="34" charset="0"/>
              </a:rPr>
              <a:t>Journal of Weather Forecasting</a:t>
            </a:r>
            <a:r>
              <a:rPr lang="en-US" dirty="0">
                <a:latin typeface="Calibri" panose="020F0502020204030204" pitchFamily="34" charset="0"/>
                <a:ea typeface="Calibri" panose="020F0502020204030204" pitchFamily="34" charset="0"/>
                <a:cs typeface="Calibri" panose="020F0502020204030204" pitchFamily="34" charset="0"/>
              </a:rPr>
              <a:t>, vol. 15, no. 3, pp. 123-135, 2020.</a:t>
            </a:r>
          </a:p>
          <a:p>
            <a:pPr>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Rahman et al., "Rainfall Forecasting Using Random Forest and Decision Tree Algorithms," </a:t>
            </a:r>
            <a:r>
              <a:rPr lang="en-US" i="1" dirty="0">
                <a:latin typeface="Calibri" panose="020F0502020204030204" pitchFamily="34" charset="0"/>
                <a:ea typeface="Calibri" panose="020F0502020204030204" pitchFamily="34" charset="0"/>
                <a:cs typeface="Calibri" panose="020F0502020204030204" pitchFamily="34" charset="0"/>
              </a:rPr>
              <a:t>International Journal of Climate Studies</a:t>
            </a:r>
            <a:r>
              <a:rPr lang="en-US" dirty="0">
                <a:latin typeface="Calibri" panose="020F0502020204030204" pitchFamily="34" charset="0"/>
                <a:ea typeface="Calibri" panose="020F0502020204030204" pitchFamily="34" charset="0"/>
                <a:cs typeface="Calibri" panose="020F0502020204030204" pitchFamily="34" charset="0"/>
              </a:rPr>
              <a:t>, vol. 18, no. 4, pp. 210-222, 2021.</a:t>
            </a:r>
          </a:p>
          <a:p>
            <a:pPr>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Singh et al., "Used Bike Price Prediction using Machine Learning," </a:t>
            </a:r>
            <a:r>
              <a:rPr lang="en-US" i="1" dirty="0">
                <a:latin typeface="Calibri" panose="020F0502020204030204" pitchFamily="34" charset="0"/>
                <a:ea typeface="Calibri" panose="020F0502020204030204" pitchFamily="34" charset="0"/>
                <a:cs typeface="Calibri" panose="020F0502020204030204" pitchFamily="34" charset="0"/>
              </a:rPr>
              <a:t>International Journal of Data Science and Machine Learning</a:t>
            </a:r>
            <a:r>
              <a:rPr lang="en-US" dirty="0">
                <a:latin typeface="Calibri" panose="020F0502020204030204" pitchFamily="34" charset="0"/>
                <a:ea typeface="Calibri" panose="020F0502020204030204" pitchFamily="34" charset="0"/>
                <a:cs typeface="Calibri" panose="020F0502020204030204" pitchFamily="34" charset="0"/>
              </a:rPr>
              <a:t>, vol. 12, no. 5, pp. 98-105, 2021.</a:t>
            </a:r>
          </a:p>
          <a:p>
            <a:pPr>
              <a:buFont typeface="+mj-lt"/>
              <a:buAutoNum type="arabicPeriod"/>
            </a:pPr>
            <a:r>
              <a:rPr lang="en-US" dirty="0">
                <a:latin typeface="Calibri" panose="020F0502020204030204" pitchFamily="34" charset="0"/>
                <a:ea typeface="Calibri" panose="020F0502020204030204" pitchFamily="34" charset="0"/>
                <a:cs typeface="Calibri" panose="020F0502020204030204" pitchFamily="34" charset="0"/>
              </a:rPr>
              <a:t>Kumar et al., "Prediction of Resale Prices of Used Cars using Machine Learning," </a:t>
            </a:r>
            <a:r>
              <a:rPr lang="en-US" i="1" dirty="0">
                <a:latin typeface="Calibri" panose="020F0502020204030204" pitchFamily="34" charset="0"/>
                <a:ea typeface="Calibri" panose="020F0502020204030204" pitchFamily="34" charset="0"/>
                <a:cs typeface="Calibri" panose="020F0502020204030204" pitchFamily="34" charset="0"/>
              </a:rPr>
              <a:t>Journal of Artificial Intelligence and Application</a:t>
            </a:r>
            <a:r>
              <a:rPr lang="en-US" dirty="0">
                <a:latin typeface="Calibri" panose="020F0502020204030204" pitchFamily="34" charset="0"/>
                <a:ea typeface="Calibri" panose="020F0502020204030204" pitchFamily="34" charset="0"/>
                <a:cs typeface="Calibri" panose="020F0502020204030204" pitchFamily="34" charset="0"/>
              </a:rPr>
              <a:t>, vol. 10, no. 2, pp. 55-70, 2019.</a:t>
            </a:r>
          </a:p>
          <a:p>
            <a:pPr>
              <a:buFont typeface="+mj-lt"/>
              <a:buAutoNum type="arabicPeriod"/>
            </a:pP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Gupta et al., "Machine Learning Approaches for Price Prediction of Used Vehicles," </a:t>
            </a:r>
            <a:r>
              <a:rPr kumimoji="0" lang="en-US" altLang="en-US" sz="18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International Journal of Machine Learning and Computing</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vol. 11, no. 1, pp. 47-53, 2020.</a:t>
            </a:r>
          </a:p>
          <a:p>
            <a:pPr>
              <a:buFont typeface="+mj-lt"/>
              <a:buAutoNum type="arabicPeriod"/>
            </a:pP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Ali et al., "Predicting the Market Value of Used Motorbikes," </a:t>
            </a:r>
            <a:r>
              <a:rPr kumimoji="0" lang="en-US" altLang="en-US" sz="18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Journal of Transportation and Vehicle Technologies</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vol. 19, no. 3, pp. 223-235, 2022.</a:t>
            </a:r>
          </a:p>
          <a:p>
            <a:pPr>
              <a:buFont typeface="+mj-lt"/>
              <a:buAutoNum type="arabicPeriod"/>
            </a:pP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Zhang et al., "Predicting Used Car Prices with Ensemble Models," </a:t>
            </a:r>
            <a:r>
              <a:rPr kumimoji="0" lang="en-US" altLang="en-US" sz="18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Journal of Data Science and Technology</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vol. 13, no. 4, pp. 175-184, 2021.</a:t>
            </a:r>
          </a:p>
          <a:p>
            <a:pPr>
              <a:buFont typeface="+mj-lt"/>
              <a:buAutoNum type="arabicPeriod"/>
            </a:pP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Lee et al., "A Hybrid Machine Learning Approach for Car Price Prediction," </a:t>
            </a:r>
            <a:r>
              <a:rPr kumimoji="0" lang="en-US" altLang="en-US" sz="18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Journal of Big Data Analytics</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vol. 14, no. 2, pp. 150-162, 2020.</a:t>
            </a:r>
          </a:p>
          <a:p>
            <a:pPr>
              <a:buFont typeface="+mj-lt"/>
              <a:buAutoNum type="arabicPeriod"/>
            </a:pP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Chen et al., "A Review of Machine Learning Algorithms for Predicting Resale Prices of Used Vehicles," </a:t>
            </a:r>
            <a:r>
              <a:rPr kumimoji="0" lang="en-US" altLang="en-US" sz="1800" b="0" i="1"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Journal of Intelligent Systems and Computing</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vol. 16, no. 5, pp. 101-113, 2021.</a:t>
            </a:r>
            <a:endParaRPr lang="en-US"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object 2"/>
          <p:cNvSpPr txBox="1">
            <a:spLocks noGrp="1"/>
          </p:cNvSpPr>
          <p:nvPr>
            <p:ph type="title"/>
          </p:nvPr>
        </p:nvSpPr>
        <p:spPr>
          <a:xfrm>
            <a:off x="4084688" y="3220963"/>
            <a:ext cx="3907792" cy="2951482"/>
          </a:xfrm>
          <a:prstGeom prst="rect">
            <a:avLst/>
          </a:prstGeom>
        </p:spPr>
        <p:txBody>
          <a:bodyPr/>
          <a:lstStyle/>
          <a:p>
            <a:pPr marL="845185" marR="5080" indent="-833120">
              <a:spcBef>
                <a:spcPts val="100"/>
              </a:spcBef>
              <a:defRPr sz="9600" spc="-700">
                <a:solidFill>
                  <a:srgbClr val="71A1D9"/>
                </a:solidFill>
                <a:latin typeface="Times New Roman"/>
                <a:ea typeface="Times New Roman"/>
                <a:cs typeface="Times New Roman"/>
                <a:sym typeface="Times New Roman"/>
              </a:defRPr>
            </a:pPr>
            <a:r>
              <a:t>THANK </a:t>
            </a:r>
            <a:r>
              <a:rPr spc="-1500"/>
              <a:t>Y</a:t>
            </a:r>
            <a:r>
              <a:rPr spc="-900"/>
              <a:t>OU</a:t>
            </a: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object 2"/>
          <p:cNvSpPr/>
          <p:nvPr/>
        </p:nvSpPr>
        <p:spPr>
          <a:xfrm>
            <a:off x="838199" y="373466"/>
            <a:ext cx="9315203" cy="1031355"/>
          </a:xfrm>
          <a:custGeom>
            <a:avLst/>
            <a:gdLst/>
            <a:ahLst/>
            <a:cxnLst>
              <a:cxn ang="0">
                <a:pos x="wd2" y="hd2"/>
              </a:cxn>
              <a:cxn ang="5400000">
                <a:pos x="wd2" y="hd2"/>
              </a:cxn>
              <a:cxn ang="10800000">
                <a:pos x="wd2" y="hd2"/>
              </a:cxn>
              <a:cxn ang="16200000">
                <a:pos x="wd2" y="hd2"/>
              </a:cxn>
            </a:cxnLst>
            <a:rect l="0" t="0" r="r" b="b"/>
            <a:pathLst>
              <a:path w="21600" h="21600" extrusionOk="0">
                <a:moveTo>
                  <a:pt x="21201" y="21600"/>
                </a:moveTo>
                <a:lnTo>
                  <a:pt x="399" y="21600"/>
                </a:lnTo>
                <a:lnTo>
                  <a:pt x="293" y="21471"/>
                </a:lnTo>
                <a:lnTo>
                  <a:pt x="197" y="21109"/>
                </a:lnTo>
                <a:lnTo>
                  <a:pt x="117" y="20546"/>
                </a:lnTo>
                <a:lnTo>
                  <a:pt x="54" y="19817"/>
                </a:lnTo>
                <a:lnTo>
                  <a:pt x="14" y="18957"/>
                </a:lnTo>
                <a:lnTo>
                  <a:pt x="0" y="18000"/>
                </a:lnTo>
                <a:lnTo>
                  <a:pt x="0" y="3600"/>
                </a:lnTo>
                <a:lnTo>
                  <a:pt x="14" y="2643"/>
                </a:lnTo>
                <a:lnTo>
                  <a:pt x="54" y="1783"/>
                </a:lnTo>
                <a:lnTo>
                  <a:pt x="117" y="1054"/>
                </a:lnTo>
                <a:lnTo>
                  <a:pt x="197" y="491"/>
                </a:lnTo>
                <a:lnTo>
                  <a:pt x="293" y="129"/>
                </a:lnTo>
                <a:lnTo>
                  <a:pt x="399" y="0"/>
                </a:lnTo>
                <a:lnTo>
                  <a:pt x="21201" y="0"/>
                </a:lnTo>
                <a:lnTo>
                  <a:pt x="21354" y="274"/>
                </a:lnTo>
                <a:lnTo>
                  <a:pt x="21483" y="1054"/>
                </a:lnTo>
                <a:lnTo>
                  <a:pt x="21570" y="2222"/>
                </a:lnTo>
                <a:lnTo>
                  <a:pt x="21600" y="3600"/>
                </a:lnTo>
                <a:lnTo>
                  <a:pt x="21600" y="18000"/>
                </a:lnTo>
                <a:lnTo>
                  <a:pt x="21586" y="18957"/>
                </a:lnTo>
                <a:lnTo>
                  <a:pt x="21546" y="19817"/>
                </a:lnTo>
                <a:lnTo>
                  <a:pt x="21483" y="20546"/>
                </a:lnTo>
                <a:lnTo>
                  <a:pt x="21403" y="21109"/>
                </a:lnTo>
                <a:lnTo>
                  <a:pt x="21307" y="21471"/>
                </a:lnTo>
                <a:lnTo>
                  <a:pt x="21201" y="21600"/>
                </a:lnTo>
                <a:close/>
              </a:path>
            </a:pathLst>
          </a:custGeom>
          <a:solidFill>
            <a:srgbClr val="599BD4"/>
          </a:solidFill>
          <a:ln w="12700">
            <a:miter lim="400000"/>
          </a:ln>
        </p:spPr>
        <p:txBody>
          <a:bodyPr lIns="45719" rIns="45719"/>
          <a:lstStyle/>
          <a:p>
            <a:endParaRPr/>
          </a:p>
        </p:txBody>
      </p:sp>
      <p:sp>
        <p:nvSpPr>
          <p:cNvPr id="79" name="object 3"/>
          <p:cNvSpPr txBox="1">
            <a:spLocks noGrp="1"/>
          </p:cNvSpPr>
          <p:nvPr>
            <p:ph type="title"/>
          </p:nvPr>
        </p:nvSpPr>
        <p:spPr>
          <a:xfrm>
            <a:off x="1037771" y="507280"/>
            <a:ext cx="2783207" cy="680722"/>
          </a:xfrm>
          <a:prstGeom prst="rect">
            <a:avLst/>
          </a:prstGeom>
        </p:spPr>
        <p:txBody>
          <a:bodyPr/>
          <a:lstStyle>
            <a:lvl1pPr indent="12700">
              <a:spcBef>
                <a:spcPts val="100"/>
              </a:spcBef>
              <a:defRPr sz="4300" spc="-100"/>
            </a:lvl1pPr>
          </a:lstStyle>
          <a:p>
            <a:r>
              <a:t>Introduction</a:t>
            </a:r>
          </a:p>
        </p:txBody>
      </p:sp>
      <p:sp>
        <p:nvSpPr>
          <p:cNvPr id="80" name="TextBox 4"/>
          <p:cNvSpPr txBox="1"/>
          <p:nvPr/>
        </p:nvSpPr>
        <p:spPr>
          <a:xfrm>
            <a:off x="960119" y="1905000"/>
            <a:ext cx="6690362" cy="28623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marL="285750" indent="-285750">
              <a:buSzPct val="100000"/>
              <a:buFont typeface="Arial"/>
              <a:buChar char="•"/>
            </a:pPr>
            <a:r>
              <a:rPr lang="en-US" dirty="0"/>
              <a:t>Bike price prediction is crucial for transparent resale transactions in the two-wheeler market.</a:t>
            </a:r>
          </a:p>
          <a:p>
            <a:pPr marL="285750" indent="-285750">
              <a:buSzPct val="100000"/>
              <a:buFont typeface="Arial"/>
              <a:buChar char="•"/>
            </a:pPr>
            <a:r>
              <a:rPr lang="en-US" dirty="0"/>
              <a:t>Traditional valuation methods are subjective and often lack consistency and accuracy.</a:t>
            </a:r>
          </a:p>
          <a:p>
            <a:pPr marL="285750" indent="-285750">
              <a:buSzPct val="100000"/>
              <a:buFont typeface="Arial"/>
              <a:buChar char="•"/>
            </a:pPr>
            <a:r>
              <a:rPr lang="en-US" dirty="0"/>
              <a:t>Machine learning offers a data-driven approach by analyzing historical bike listing data.</a:t>
            </a:r>
          </a:p>
          <a:p>
            <a:pPr marL="285750" indent="-285750">
              <a:buSzPct val="100000"/>
              <a:buFont typeface="Arial"/>
              <a:buChar char="•"/>
            </a:pPr>
            <a:r>
              <a:rPr lang="en-US" dirty="0"/>
              <a:t>This project applies </a:t>
            </a:r>
            <a:r>
              <a:rPr lang="en-US" dirty="0" err="1"/>
              <a:t>XGBoost</a:t>
            </a:r>
            <a:r>
              <a:rPr lang="en-US" dirty="0"/>
              <a:t> and other regression models to predict used bike prices.</a:t>
            </a:r>
          </a:p>
          <a:p>
            <a:pPr marL="285750" indent="-285750">
              <a:buSzPct val="100000"/>
              <a:buFont typeface="Arial"/>
              <a:buChar char="•"/>
            </a:pPr>
            <a:r>
              <a:rPr lang="en-US" dirty="0"/>
              <a:t>The objective is to enhance accuracy, scalability, and fairness in second-hand vehicle pricing.</a:t>
            </a:r>
            <a:endParaRPr dirty="0"/>
          </a:p>
        </p:txBody>
      </p:sp>
      <p:pic>
        <p:nvPicPr>
          <p:cNvPr id="6148" name="Picture 4" descr="How to Check Resale Value, Future Value ...">
            <a:extLst>
              <a:ext uri="{FF2B5EF4-FFF2-40B4-BE49-F238E27FC236}">
                <a16:creationId xmlns:a16="http://schemas.microsoft.com/office/drawing/2014/main" id="{22B32FF6-7595-E81C-858F-7800B747F2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46865" y="2155214"/>
            <a:ext cx="3153249" cy="236189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 name="object 2"/>
          <p:cNvSpPr txBox="1">
            <a:spLocks noGrp="1"/>
          </p:cNvSpPr>
          <p:nvPr>
            <p:ph type="title"/>
          </p:nvPr>
        </p:nvSpPr>
        <p:spPr>
          <a:xfrm>
            <a:off x="955936" y="356408"/>
            <a:ext cx="3711576" cy="1050212"/>
          </a:xfrm>
          <a:prstGeom prst="rect">
            <a:avLst/>
          </a:prstGeom>
        </p:spPr>
        <p:txBody>
          <a:bodyPr/>
          <a:lstStyle/>
          <a:p>
            <a:pPr indent="12700">
              <a:spcBef>
                <a:spcPts val="100"/>
              </a:spcBef>
              <a:defRPr sz="4200" spc="-100"/>
            </a:pPr>
            <a:r>
              <a:rPr dirty="0"/>
              <a:t>Literature</a:t>
            </a:r>
            <a:r>
              <a:rPr spc="-200" dirty="0"/>
              <a:t> </a:t>
            </a:r>
            <a:r>
              <a:rPr dirty="0"/>
              <a:t>Survey</a:t>
            </a:r>
          </a:p>
        </p:txBody>
      </p:sp>
      <p:sp>
        <p:nvSpPr>
          <p:cNvPr id="84" name="Rectangle 1"/>
          <p:cNvSpPr txBox="1"/>
          <p:nvPr/>
        </p:nvSpPr>
        <p:spPr>
          <a:xfrm>
            <a:off x="955936" y="1683619"/>
            <a:ext cx="9240116" cy="45243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nchor="ctr">
            <a:spAutoFit/>
          </a:bodyPr>
          <a:lstStyle/>
          <a:p>
            <a:pPr marL="285750" indent="-285750">
              <a:buFont typeface="Arial" panose="020B0604020202020204" pitchFamily="34" charset="0"/>
              <a:buChar char="•"/>
            </a:pPr>
            <a:r>
              <a:rPr lang="en-US" dirty="0"/>
              <a:t>Bike price prediction has been explored through various statistical and machine learning techniques. Traditional models like linear regression often struggle to capture the non-linear relationships between features such as brand, age, and mileage.</a:t>
            </a:r>
          </a:p>
          <a:p>
            <a:pPr marL="285750" indent="-285750">
              <a:buFont typeface="Arial" panose="020B0604020202020204" pitchFamily="34" charset="0"/>
              <a:buChar char="•"/>
            </a:pPr>
            <a:r>
              <a:rPr lang="en-US" dirty="0"/>
              <a:t>Ensemble methods, such as Random Forest and Gradient Boosting, have gained popularity due to their ability to handle complex, high-dimensional data and provide robust predictions. These models are especially effective in capturing intricate patterns in the data, leading to improved accuracy in price forecasting.</a:t>
            </a:r>
          </a:p>
          <a:p>
            <a:pPr marL="285750" indent="-285750">
              <a:buFont typeface="Arial" panose="020B0604020202020204" pitchFamily="34" charset="0"/>
              <a:buChar char="•"/>
            </a:pPr>
            <a:r>
              <a:rPr lang="en-US" dirty="0"/>
              <a:t>Studies have demonstrated that ensemble methods like </a:t>
            </a:r>
            <a:r>
              <a:rPr lang="en-US" b="1" dirty="0" err="1"/>
              <a:t>XGBoost</a:t>
            </a:r>
            <a:r>
              <a:rPr lang="en-US" dirty="0"/>
              <a:t> and </a:t>
            </a:r>
            <a:r>
              <a:rPr lang="en-US" b="1" dirty="0"/>
              <a:t>Random Forest</a:t>
            </a:r>
            <a:r>
              <a:rPr lang="en-US" dirty="0"/>
              <a:t> consistently outperform simpler models, particularly in real-world datasets with varied features and noise. These models also offer better interpretability and feature importance analysis, making them highly suitable for applications in e-commerce platforms where model transparency is essential.</a:t>
            </a:r>
          </a:p>
          <a:p>
            <a:pPr marL="285750" indent="-285750">
              <a:buFont typeface="Arial" panose="020B0604020202020204" pitchFamily="34" charset="0"/>
              <a:buChar char="•"/>
            </a:pPr>
            <a:r>
              <a:rPr lang="en-US" dirty="0"/>
              <a:t>Recent research emphasizes the importance of feature engineering, such as including additional factors like seasonal demand and regional preferences, to further enhance model performance. Ensemble-based classifiers have proven particularly effective in handling these complex relationships and delivering accurate price predictions.</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 name="object 2"/>
          <p:cNvSpPr txBox="1">
            <a:spLocks noGrp="1"/>
          </p:cNvSpPr>
          <p:nvPr>
            <p:ph type="title"/>
          </p:nvPr>
        </p:nvSpPr>
        <p:spPr>
          <a:xfrm>
            <a:off x="955936" y="356408"/>
            <a:ext cx="3711576" cy="1050212"/>
          </a:xfrm>
          <a:prstGeom prst="rect">
            <a:avLst/>
          </a:prstGeom>
        </p:spPr>
        <p:txBody>
          <a:bodyPr/>
          <a:lstStyle/>
          <a:p>
            <a:pPr indent="12700">
              <a:spcBef>
                <a:spcPts val="100"/>
              </a:spcBef>
              <a:defRPr sz="4200" spc="-100"/>
            </a:pPr>
            <a:r>
              <a:t>Literature</a:t>
            </a:r>
            <a:r>
              <a:rPr spc="-200"/>
              <a:t> </a:t>
            </a:r>
            <a:r>
              <a:t>Survey</a:t>
            </a:r>
          </a:p>
        </p:txBody>
      </p:sp>
      <p:sp>
        <p:nvSpPr>
          <p:cNvPr id="87" name="Rectangle 1"/>
          <p:cNvSpPr txBox="1"/>
          <p:nvPr/>
        </p:nvSpPr>
        <p:spPr>
          <a:xfrm>
            <a:off x="883919" y="1598711"/>
            <a:ext cx="9204962" cy="286232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ctr">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Handling Outliers and Missing Data: </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Several studies have emphasized the importance of preprocessing techniques, such as outlier removal and imputation of missing data, to improve the accuracy of price prediction models. Ensemble methods like Random Forest are particularly adept at handling missing values and outliers without significant degradation in performance, which is crucial when dealing with real-world datasets.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Impact of Hyperparameter Tuning: </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The effectiveness of machine learning models, particularly ensemble methods, significantly improves when proper hyperparameter tuning is applied. Research has shown that optimizing parameters such as the number of trees, learning rate, and depth of trees in Random Forest and </a:t>
            </a:r>
            <a:r>
              <a:rPr kumimoji="0" lang="en-US" altLang="en-US"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XGBoost</a:t>
            </a:r>
            <a:r>
              <a:rPr kumimoji="0" lang="en-US" altLang="en-US"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models can lead to substantial performance gains in predicting bike prices accurately.</a:t>
            </a: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object 2"/>
          <p:cNvSpPr/>
          <p:nvPr/>
        </p:nvSpPr>
        <p:spPr>
          <a:xfrm>
            <a:off x="838200" y="368317"/>
            <a:ext cx="8795286" cy="1319176"/>
          </a:xfrm>
          <a:custGeom>
            <a:avLst/>
            <a:gdLst/>
            <a:ahLst/>
            <a:cxnLst>
              <a:cxn ang="0">
                <a:pos x="wd2" y="hd2"/>
              </a:cxn>
              <a:cxn ang="5400000">
                <a:pos x="wd2" y="hd2"/>
              </a:cxn>
              <a:cxn ang="10800000">
                <a:pos x="wd2" y="hd2"/>
              </a:cxn>
              <a:cxn ang="16200000">
                <a:pos x="wd2" y="hd2"/>
              </a:cxn>
            </a:cxnLst>
            <a:rect l="0" t="0" r="r" b="b"/>
            <a:pathLst>
              <a:path w="21600" h="21600" extrusionOk="0">
                <a:moveTo>
                  <a:pt x="21060" y="21600"/>
                </a:moveTo>
                <a:lnTo>
                  <a:pt x="540" y="21600"/>
                </a:lnTo>
                <a:lnTo>
                  <a:pt x="431" y="21527"/>
                </a:lnTo>
                <a:lnTo>
                  <a:pt x="330" y="21317"/>
                </a:lnTo>
                <a:lnTo>
                  <a:pt x="238" y="20985"/>
                </a:lnTo>
                <a:lnTo>
                  <a:pt x="158" y="20546"/>
                </a:lnTo>
                <a:lnTo>
                  <a:pt x="92" y="20013"/>
                </a:lnTo>
                <a:lnTo>
                  <a:pt x="42" y="19401"/>
                </a:lnTo>
                <a:lnTo>
                  <a:pt x="11" y="18725"/>
                </a:lnTo>
                <a:lnTo>
                  <a:pt x="0" y="18000"/>
                </a:lnTo>
                <a:lnTo>
                  <a:pt x="0" y="3600"/>
                </a:lnTo>
                <a:lnTo>
                  <a:pt x="11" y="2875"/>
                </a:lnTo>
                <a:lnTo>
                  <a:pt x="42" y="2199"/>
                </a:lnTo>
                <a:lnTo>
                  <a:pt x="92" y="1587"/>
                </a:lnTo>
                <a:lnTo>
                  <a:pt x="158" y="1054"/>
                </a:lnTo>
                <a:lnTo>
                  <a:pt x="238" y="615"/>
                </a:lnTo>
                <a:lnTo>
                  <a:pt x="330" y="283"/>
                </a:lnTo>
                <a:lnTo>
                  <a:pt x="431" y="73"/>
                </a:lnTo>
                <a:lnTo>
                  <a:pt x="540" y="0"/>
                </a:lnTo>
                <a:lnTo>
                  <a:pt x="21060" y="0"/>
                </a:lnTo>
                <a:lnTo>
                  <a:pt x="21166" y="70"/>
                </a:lnTo>
                <a:lnTo>
                  <a:pt x="21267" y="274"/>
                </a:lnTo>
                <a:lnTo>
                  <a:pt x="21360" y="605"/>
                </a:lnTo>
                <a:lnTo>
                  <a:pt x="21442" y="1054"/>
                </a:lnTo>
                <a:lnTo>
                  <a:pt x="21509" y="1603"/>
                </a:lnTo>
                <a:lnTo>
                  <a:pt x="21559" y="2222"/>
                </a:lnTo>
                <a:lnTo>
                  <a:pt x="21590" y="2894"/>
                </a:lnTo>
                <a:lnTo>
                  <a:pt x="21600" y="3600"/>
                </a:lnTo>
                <a:lnTo>
                  <a:pt x="21600" y="18000"/>
                </a:lnTo>
                <a:lnTo>
                  <a:pt x="21589" y="18725"/>
                </a:lnTo>
                <a:lnTo>
                  <a:pt x="21558" y="19401"/>
                </a:lnTo>
                <a:lnTo>
                  <a:pt x="21508" y="20013"/>
                </a:lnTo>
                <a:lnTo>
                  <a:pt x="21442" y="20546"/>
                </a:lnTo>
                <a:lnTo>
                  <a:pt x="21362" y="20985"/>
                </a:lnTo>
                <a:lnTo>
                  <a:pt x="21270" y="21317"/>
                </a:lnTo>
                <a:lnTo>
                  <a:pt x="21169" y="21527"/>
                </a:lnTo>
                <a:lnTo>
                  <a:pt x="21060" y="21600"/>
                </a:lnTo>
                <a:close/>
              </a:path>
            </a:pathLst>
          </a:custGeom>
          <a:solidFill>
            <a:srgbClr val="599BD4"/>
          </a:solidFill>
          <a:ln w="12700">
            <a:miter lim="400000"/>
          </a:ln>
        </p:spPr>
        <p:txBody>
          <a:bodyPr lIns="45719" rIns="45719"/>
          <a:lstStyle/>
          <a:p>
            <a:endParaRPr/>
          </a:p>
        </p:txBody>
      </p:sp>
      <p:sp>
        <p:nvSpPr>
          <p:cNvPr id="90" name="object 3"/>
          <p:cNvSpPr txBox="1">
            <a:spLocks noGrp="1"/>
          </p:cNvSpPr>
          <p:nvPr>
            <p:ph type="title"/>
          </p:nvPr>
        </p:nvSpPr>
        <p:spPr>
          <a:xfrm>
            <a:off x="955936" y="356408"/>
            <a:ext cx="3711576" cy="1050212"/>
          </a:xfrm>
          <a:prstGeom prst="rect">
            <a:avLst/>
          </a:prstGeom>
        </p:spPr>
        <p:txBody>
          <a:bodyPr/>
          <a:lstStyle>
            <a:lvl1pPr indent="156210">
              <a:spcBef>
                <a:spcPts val="100"/>
              </a:spcBef>
              <a:defRPr spc="-99"/>
            </a:lvl1pPr>
          </a:lstStyle>
          <a:p>
            <a:r>
              <a:rPr dirty="0"/>
              <a:t>Objectives</a:t>
            </a:r>
          </a:p>
        </p:txBody>
      </p:sp>
      <p:sp>
        <p:nvSpPr>
          <p:cNvPr id="91" name="Rectangle 1"/>
          <p:cNvSpPr txBox="1"/>
          <p:nvPr/>
        </p:nvSpPr>
        <p:spPr>
          <a:xfrm>
            <a:off x="955936" y="1780702"/>
            <a:ext cx="10007032" cy="470898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nchor="ctr">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To Develop a Predictive Model</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Build a machine learning model capable of accurately predicting the resale price of used bikes based on features such as brand, age, mileage, and other relevant factors.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To Compare Different Algorithms</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Evaluate and compare the performance of various machine learning algorithms, including Linear Regression, Random Forest, Support Vector Regression, and </a:t>
            </a:r>
            <a:r>
              <a:rPr kumimoji="0" lang="en-US" altLang="en-US" sz="20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XGBoost</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in predicting bike prices.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To Enhance Model Accuracy</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Optimize the chosen model by applying feature engineering, tuning hyperparameters, and employing techniques such as cross-validation to improve prediction accuracy.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To Assess Model Performance</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Use performance metrics like R², MAE, and RMSE to assess the predictive power of each model and identify the most effective algorithm for this particular task.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To Build a User-Friendly Interface</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Develop an intuitive web interface that allows users to input relevant bike details and instantly receive the predicted resale price, making the model easily accessible for potential buyers and sellers.</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object 2"/>
          <p:cNvSpPr/>
          <p:nvPr/>
        </p:nvSpPr>
        <p:spPr>
          <a:xfrm>
            <a:off x="261256" y="365124"/>
            <a:ext cx="9688989" cy="873741"/>
          </a:xfrm>
          <a:custGeom>
            <a:avLst/>
            <a:gdLst/>
            <a:ahLst/>
            <a:cxnLst>
              <a:cxn ang="0">
                <a:pos x="wd2" y="hd2"/>
              </a:cxn>
              <a:cxn ang="5400000">
                <a:pos x="wd2" y="hd2"/>
              </a:cxn>
              <a:cxn ang="10800000">
                <a:pos x="wd2" y="hd2"/>
              </a:cxn>
              <a:cxn ang="16200000">
                <a:pos x="wd2" y="hd2"/>
              </a:cxn>
            </a:cxnLst>
            <a:rect l="0" t="0" r="r" b="b"/>
            <a:pathLst>
              <a:path w="21600" h="21600" extrusionOk="0">
                <a:moveTo>
                  <a:pt x="21168" y="21600"/>
                </a:moveTo>
                <a:lnTo>
                  <a:pt x="432" y="21600"/>
                </a:lnTo>
                <a:lnTo>
                  <a:pt x="333" y="21505"/>
                </a:lnTo>
                <a:lnTo>
                  <a:pt x="242" y="21234"/>
                </a:lnTo>
                <a:lnTo>
                  <a:pt x="162" y="20809"/>
                </a:lnTo>
                <a:lnTo>
                  <a:pt x="95" y="20252"/>
                </a:lnTo>
                <a:lnTo>
                  <a:pt x="44" y="19583"/>
                </a:lnTo>
                <a:lnTo>
                  <a:pt x="11" y="18825"/>
                </a:lnTo>
                <a:lnTo>
                  <a:pt x="0" y="18000"/>
                </a:lnTo>
                <a:lnTo>
                  <a:pt x="0" y="3600"/>
                </a:lnTo>
                <a:lnTo>
                  <a:pt x="11" y="2775"/>
                </a:lnTo>
                <a:lnTo>
                  <a:pt x="44" y="2017"/>
                </a:lnTo>
                <a:lnTo>
                  <a:pt x="95" y="1348"/>
                </a:lnTo>
                <a:lnTo>
                  <a:pt x="162" y="791"/>
                </a:lnTo>
                <a:lnTo>
                  <a:pt x="242" y="366"/>
                </a:lnTo>
                <a:lnTo>
                  <a:pt x="333" y="95"/>
                </a:lnTo>
                <a:lnTo>
                  <a:pt x="432" y="0"/>
                </a:lnTo>
                <a:lnTo>
                  <a:pt x="21168" y="0"/>
                </a:lnTo>
                <a:lnTo>
                  <a:pt x="21253" y="70"/>
                </a:lnTo>
                <a:lnTo>
                  <a:pt x="21333" y="274"/>
                </a:lnTo>
                <a:lnTo>
                  <a:pt x="21408" y="605"/>
                </a:lnTo>
                <a:lnTo>
                  <a:pt x="21473" y="1054"/>
                </a:lnTo>
                <a:lnTo>
                  <a:pt x="21527" y="1603"/>
                </a:lnTo>
                <a:lnTo>
                  <a:pt x="21567" y="2222"/>
                </a:lnTo>
                <a:lnTo>
                  <a:pt x="21592" y="2894"/>
                </a:lnTo>
                <a:lnTo>
                  <a:pt x="21600" y="3600"/>
                </a:lnTo>
                <a:lnTo>
                  <a:pt x="21600" y="18000"/>
                </a:lnTo>
                <a:lnTo>
                  <a:pt x="21589" y="18825"/>
                </a:lnTo>
                <a:lnTo>
                  <a:pt x="21556" y="19583"/>
                </a:lnTo>
                <a:lnTo>
                  <a:pt x="21505" y="20252"/>
                </a:lnTo>
                <a:lnTo>
                  <a:pt x="21438" y="20809"/>
                </a:lnTo>
                <a:lnTo>
                  <a:pt x="21358" y="21234"/>
                </a:lnTo>
                <a:lnTo>
                  <a:pt x="21267" y="21505"/>
                </a:lnTo>
                <a:lnTo>
                  <a:pt x="21168" y="21600"/>
                </a:lnTo>
                <a:close/>
              </a:path>
            </a:pathLst>
          </a:custGeom>
          <a:solidFill>
            <a:srgbClr val="5B9BD4"/>
          </a:solidFill>
          <a:ln w="12700">
            <a:miter lim="400000"/>
          </a:ln>
        </p:spPr>
        <p:txBody>
          <a:bodyPr lIns="45719" rIns="45719"/>
          <a:lstStyle/>
          <a:p>
            <a:endParaRPr/>
          </a:p>
        </p:txBody>
      </p:sp>
      <p:sp>
        <p:nvSpPr>
          <p:cNvPr id="94" name="object 3"/>
          <p:cNvSpPr txBox="1"/>
          <p:nvPr/>
        </p:nvSpPr>
        <p:spPr>
          <a:xfrm>
            <a:off x="396195" y="365124"/>
            <a:ext cx="9219754" cy="8463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indent="12700">
              <a:spcBef>
                <a:spcPts val="100"/>
              </a:spcBef>
              <a:defRPr spc="-10">
                <a:solidFill>
                  <a:srgbClr val="FFFFFF"/>
                </a:solidFill>
              </a:defRPr>
            </a:pPr>
            <a:r>
              <a:rPr sz="5500" dirty="0"/>
              <a:t>System</a:t>
            </a:r>
            <a:r>
              <a:rPr sz="5500" spc="-60" dirty="0"/>
              <a:t> </a:t>
            </a:r>
            <a:r>
              <a:rPr sz="5500" dirty="0"/>
              <a:t>Architecture</a:t>
            </a:r>
          </a:p>
        </p:txBody>
      </p:sp>
      <p:sp>
        <p:nvSpPr>
          <p:cNvPr id="97" name="Straight Connector 6"/>
          <p:cNvSpPr/>
          <p:nvPr/>
        </p:nvSpPr>
        <p:spPr>
          <a:xfrm>
            <a:off x="4038600" y="2030934"/>
            <a:ext cx="1905001" cy="1"/>
          </a:xfrm>
          <a:prstGeom prst="line">
            <a:avLst/>
          </a:prstGeom>
          <a:ln>
            <a:solidFill>
              <a:srgbClr val="000000"/>
            </a:solidFill>
          </a:ln>
        </p:spPr>
        <p:txBody>
          <a:bodyPr lIns="45719" rIns="45719"/>
          <a:lstStyle/>
          <a:p>
            <a:endParaRPr/>
          </a:p>
        </p:txBody>
      </p:sp>
      <p:sp>
        <p:nvSpPr>
          <p:cNvPr id="98" name="Straight Connector 8"/>
          <p:cNvSpPr/>
          <p:nvPr/>
        </p:nvSpPr>
        <p:spPr>
          <a:xfrm>
            <a:off x="2895600" y="5750764"/>
            <a:ext cx="1295401" cy="1"/>
          </a:xfrm>
          <a:prstGeom prst="line">
            <a:avLst/>
          </a:prstGeom>
          <a:ln>
            <a:solidFill>
              <a:srgbClr val="000000"/>
            </a:solidFill>
          </a:ln>
        </p:spPr>
        <p:txBody>
          <a:bodyPr lIns="45719" rIns="45719"/>
          <a:lstStyle/>
          <a:p>
            <a:endParaRPr/>
          </a:p>
        </p:txBody>
      </p:sp>
      <p:sp>
        <p:nvSpPr>
          <p:cNvPr id="99" name="Straight Connector 11"/>
          <p:cNvSpPr/>
          <p:nvPr/>
        </p:nvSpPr>
        <p:spPr>
          <a:xfrm>
            <a:off x="5638800" y="5750764"/>
            <a:ext cx="1524001" cy="1"/>
          </a:xfrm>
          <a:prstGeom prst="line">
            <a:avLst/>
          </a:prstGeom>
          <a:ln>
            <a:solidFill>
              <a:srgbClr val="000000"/>
            </a:solidFill>
          </a:ln>
        </p:spPr>
        <p:txBody>
          <a:bodyPr lIns="45719" rIns="45719"/>
          <a:lstStyle/>
          <a:p>
            <a:endParaRPr/>
          </a:p>
        </p:txBody>
      </p:sp>
      <p:pic>
        <p:nvPicPr>
          <p:cNvPr id="3" name="Picture 2">
            <a:extLst>
              <a:ext uri="{FF2B5EF4-FFF2-40B4-BE49-F238E27FC236}">
                <a16:creationId xmlns:a16="http://schemas.microsoft.com/office/drawing/2014/main" id="{D6F838C5-2057-0D3A-E817-95CA22350E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4769" y="1269489"/>
            <a:ext cx="6816213" cy="5223387"/>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object 2"/>
          <p:cNvSpPr/>
          <p:nvPr/>
        </p:nvSpPr>
        <p:spPr>
          <a:xfrm>
            <a:off x="838200" y="365124"/>
            <a:ext cx="8795286" cy="1055434"/>
          </a:xfrm>
          <a:custGeom>
            <a:avLst/>
            <a:gdLst/>
            <a:ahLst/>
            <a:cxnLst>
              <a:cxn ang="0">
                <a:pos x="wd2" y="hd2"/>
              </a:cxn>
              <a:cxn ang="5400000">
                <a:pos x="wd2" y="hd2"/>
              </a:cxn>
              <a:cxn ang="10800000">
                <a:pos x="wd2" y="hd2"/>
              </a:cxn>
              <a:cxn ang="16200000">
                <a:pos x="wd2" y="hd2"/>
              </a:cxn>
            </a:cxnLst>
            <a:rect l="0" t="0" r="r" b="b"/>
            <a:pathLst>
              <a:path w="21600" h="21600" extrusionOk="0">
                <a:moveTo>
                  <a:pt x="21168" y="21600"/>
                </a:moveTo>
                <a:lnTo>
                  <a:pt x="432" y="21600"/>
                </a:lnTo>
                <a:lnTo>
                  <a:pt x="317" y="21471"/>
                </a:lnTo>
                <a:lnTo>
                  <a:pt x="214" y="21108"/>
                </a:lnTo>
                <a:lnTo>
                  <a:pt x="127" y="20546"/>
                </a:lnTo>
                <a:lnTo>
                  <a:pt x="59" y="19817"/>
                </a:lnTo>
                <a:lnTo>
                  <a:pt x="15" y="18957"/>
                </a:lnTo>
                <a:lnTo>
                  <a:pt x="0" y="18000"/>
                </a:lnTo>
                <a:lnTo>
                  <a:pt x="0" y="3600"/>
                </a:lnTo>
                <a:lnTo>
                  <a:pt x="15" y="2643"/>
                </a:lnTo>
                <a:lnTo>
                  <a:pt x="59" y="1783"/>
                </a:lnTo>
                <a:lnTo>
                  <a:pt x="127" y="1054"/>
                </a:lnTo>
                <a:lnTo>
                  <a:pt x="214" y="492"/>
                </a:lnTo>
                <a:lnTo>
                  <a:pt x="317" y="129"/>
                </a:lnTo>
                <a:lnTo>
                  <a:pt x="432" y="0"/>
                </a:lnTo>
                <a:lnTo>
                  <a:pt x="21168" y="0"/>
                </a:lnTo>
                <a:lnTo>
                  <a:pt x="21333" y="274"/>
                </a:lnTo>
                <a:lnTo>
                  <a:pt x="21473" y="1054"/>
                </a:lnTo>
                <a:lnTo>
                  <a:pt x="21567" y="2222"/>
                </a:lnTo>
                <a:lnTo>
                  <a:pt x="21600" y="3600"/>
                </a:lnTo>
                <a:lnTo>
                  <a:pt x="21600" y="18000"/>
                </a:lnTo>
                <a:lnTo>
                  <a:pt x="21585" y="18957"/>
                </a:lnTo>
                <a:lnTo>
                  <a:pt x="21541" y="19817"/>
                </a:lnTo>
                <a:lnTo>
                  <a:pt x="21473" y="20546"/>
                </a:lnTo>
                <a:lnTo>
                  <a:pt x="21386" y="21108"/>
                </a:lnTo>
                <a:lnTo>
                  <a:pt x="21283" y="21471"/>
                </a:lnTo>
                <a:lnTo>
                  <a:pt x="21168" y="21600"/>
                </a:lnTo>
                <a:close/>
              </a:path>
            </a:pathLst>
          </a:custGeom>
          <a:solidFill>
            <a:srgbClr val="5B9BD4"/>
          </a:solidFill>
          <a:ln w="12700">
            <a:miter lim="400000"/>
          </a:ln>
        </p:spPr>
        <p:txBody>
          <a:bodyPr lIns="45719" rIns="45719"/>
          <a:lstStyle/>
          <a:p>
            <a:endParaRPr/>
          </a:p>
        </p:txBody>
      </p:sp>
      <p:sp>
        <p:nvSpPr>
          <p:cNvPr id="102" name="object 3"/>
          <p:cNvSpPr txBox="1"/>
          <p:nvPr/>
        </p:nvSpPr>
        <p:spPr>
          <a:xfrm>
            <a:off x="962748" y="734193"/>
            <a:ext cx="1274446" cy="2416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a:spcBef>
                <a:spcPts val="100"/>
              </a:spcBef>
              <a:defRPr spc="-10">
                <a:solidFill>
                  <a:srgbClr val="FFFFFF"/>
                </a:solidFill>
              </a:defRPr>
            </a:lvl1pPr>
          </a:lstStyle>
          <a:p>
            <a:r>
              <a:t>Methodology</a:t>
            </a:r>
          </a:p>
        </p:txBody>
      </p:sp>
      <p:sp>
        <p:nvSpPr>
          <p:cNvPr id="103" name="TextBox 4"/>
          <p:cNvSpPr txBox="1"/>
          <p:nvPr/>
        </p:nvSpPr>
        <p:spPr>
          <a:xfrm>
            <a:off x="962748" y="1691562"/>
            <a:ext cx="8795286" cy="4801314"/>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Dataset Collection</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A custom dataset was gathered from online used-bike resale platforms, including features such as brand, city, ownership type, kilometers driven, engine power, and bike age, with the target variable being the resale price.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Data Preprocessing</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The dataset was preprocessed by handling missing values (imputed with median or mode), encoding categorical features using </a:t>
            </a:r>
            <a:r>
              <a:rPr kumimoji="0" lang="en-US" altLang="en-US" sz="18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OneHotEncoder</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engineering the bike age feature, and scaling numerical features with </a:t>
            </a:r>
            <a:r>
              <a:rPr kumimoji="0" lang="en-US" altLang="en-US" sz="18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StandardScaler</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for improved model performance.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Feature and Target Construction</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The feature set included encoded categorical variables and scaled numerical features, with the target variable being the resale price. The data was split into 80% training and 20% testing for model evaluation.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Model Selection and Evaluation</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Several regression models (Linear Regression, Random Forest Regressor, and </a:t>
            </a:r>
            <a:r>
              <a:rPr kumimoji="0" lang="en-US" altLang="en-US" sz="18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XGBoost</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Regressor) were implemented and evaluated using 5-fold cross-validation. The models were compared based on performance metrics like MAE, RMSE, and R² score.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Model Deployment</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The </a:t>
            </a:r>
            <a:r>
              <a:rPr kumimoji="0" lang="en-US" altLang="en-US" sz="1800" b="0" i="0" u="none" strike="noStrike" cap="none" normalizeH="0" baseline="0" dirty="0" err="1">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XGBoost</a:t>
            </a:r>
            <a:r>
              <a:rPr kumimoji="0" lang="en-US" altLang="en-US" sz="18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rPr>
              <a:t> Regressor, which showed superior performance, was selected and trained with optimized hyperparameters. The trained model was deployed via a Flask-based API for real-time price predictions.</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object 2"/>
          <p:cNvSpPr txBox="1"/>
          <p:nvPr/>
        </p:nvSpPr>
        <p:spPr>
          <a:xfrm>
            <a:off x="276310" y="527441"/>
            <a:ext cx="1516382" cy="24164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a:spcBef>
                <a:spcPts val="100"/>
              </a:spcBef>
              <a:defRPr spc="-10">
                <a:solidFill>
                  <a:srgbClr val="FFFFFF"/>
                </a:solidFill>
              </a:defRPr>
            </a:lvl1pPr>
          </a:lstStyle>
          <a:p>
            <a:r>
              <a:t>Implementation</a:t>
            </a:r>
          </a:p>
        </p:txBody>
      </p:sp>
      <p:sp>
        <p:nvSpPr>
          <p:cNvPr id="107" name="TextBox 4"/>
          <p:cNvSpPr txBox="1"/>
          <p:nvPr/>
        </p:nvSpPr>
        <p:spPr>
          <a:xfrm>
            <a:off x="322030" y="1371599"/>
            <a:ext cx="4099561"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r>
              <a:rPr lang="en-IN" dirty="0"/>
              <a:t>	Random Forest Regressor</a:t>
            </a:r>
            <a:endParaRPr dirty="0"/>
          </a:p>
        </p:txBody>
      </p:sp>
      <p:pic>
        <p:nvPicPr>
          <p:cNvPr id="7" name="Picture 6">
            <a:extLst>
              <a:ext uri="{FF2B5EF4-FFF2-40B4-BE49-F238E27FC236}">
                <a16:creationId xmlns:a16="http://schemas.microsoft.com/office/drawing/2014/main" id="{7AD22E96-FB51-FE79-0472-2939F8BD756D}"/>
              </a:ext>
            </a:extLst>
          </p:cNvPr>
          <p:cNvPicPr>
            <a:picLocks noChangeAspect="1"/>
          </p:cNvPicPr>
          <p:nvPr/>
        </p:nvPicPr>
        <p:blipFill>
          <a:blip r:embed="rId2"/>
          <a:stretch>
            <a:fillRect/>
          </a:stretch>
        </p:blipFill>
        <p:spPr>
          <a:xfrm>
            <a:off x="1294730" y="1823422"/>
            <a:ext cx="9602540" cy="4410691"/>
          </a:xfrm>
          <a:prstGeom prst="rect">
            <a:avLst/>
          </a:prstGeom>
        </p:spPr>
      </p:pic>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object 2"/>
          <p:cNvSpPr txBox="1"/>
          <p:nvPr/>
        </p:nvSpPr>
        <p:spPr>
          <a:xfrm>
            <a:off x="276310" y="527441"/>
            <a:ext cx="1516382" cy="241648"/>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indent="12700">
              <a:spcBef>
                <a:spcPts val="100"/>
              </a:spcBef>
              <a:defRPr spc="-10">
                <a:solidFill>
                  <a:srgbClr val="FFFFFF"/>
                </a:solidFill>
              </a:defRPr>
            </a:lvl1pPr>
          </a:lstStyle>
          <a:p>
            <a:r>
              <a:t>Implementation</a:t>
            </a:r>
          </a:p>
        </p:txBody>
      </p:sp>
      <p:sp>
        <p:nvSpPr>
          <p:cNvPr id="111" name="TextBox 4"/>
          <p:cNvSpPr txBox="1"/>
          <p:nvPr/>
        </p:nvSpPr>
        <p:spPr>
          <a:xfrm>
            <a:off x="731519" y="1201035"/>
            <a:ext cx="3801152"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r>
              <a:rPr lang="en-US" dirty="0"/>
              <a:t>Preprocessing and pipeline:</a:t>
            </a:r>
            <a:endParaRPr dirty="0"/>
          </a:p>
        </p:txBody>
      </p:sp>
      <p:pic>
        <p:nvPicPr>
          <p:cNvPr id="3" name="Picture 2">
            <a:extLst>
              <a:ext uri="{FF2B5EF4-FFF2-40B4-BE49-F238E27FC236}">
                <a16:creationId xmlns:a16="http://schemas.microsoft.com/office/drawing/2014/main" id="{50152603-C2C4-4344-67D6-3722D784FD76}"/>
              </a:ext>
            </a:extLst>
          </p:cNvPr>
          <p:cNvPicPr>
            <a:picLocks noChangeAspect="1"/>
          </p:cNvPicPr>
          <p:nvPr/>
        </p:nvPicPr>
        <p:blipFill>
          <a:blip r:embed="rId2"/>
          <a:stretch>
            <a:fillRect/>
          </a:stretch>
        </p:blipFill>
        <p:spPr>
          <a:xfrm>
            <a:off x="554538" y="1966070"/>
            <a:ext cx="11273668" cy="4152579"/>
          </a:xfrm>
          <a:prstGeom prst="rect">
            <a:avLst/>
          </a:prstGeom>
        </p:spPr>
      </p:pic>
    </p:spTree>
  </p:cSld>
  <p:clrMapOvr>
    <a:masterClrMapping/>
  </p:clrMapOvr>
  <p:transition spd="med"/>
</p:sld>
</file>

<file path=ppt/theme/theme1.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Helvetica Neue"/>
        <a:ea typeface="Helvetica Neue"/>
        <a:cs typeface="Helvetica Neue"/>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Helvetica"/>
        <a:ea typeface="Helvetica"/>
        <a:cs typeface="Helvetica"/>
      </a:majorFont>
      <a:minorFont>
        <a:latin typeface="Helvetica Neue"/>
        <a:ea typeface="Helvetica Neue"/>
        <a:cs typeface="Helvetica Neue"/>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blurRad="38100" dist="23000" dir="5400000" rotWithShape="0">
            <a:srgbClr val="000000">
              <a:alpha val="35000"/>
            </a:srgbClr>
          </a:outerShdw>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0</TotalTime>
  <Words>1483</Words>
  <Application>Microsoft Office PowerPoint</Application>
  <PresentationFormat>Widescreen</PresentationFormat>
  <Paragraphs>59</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Helvetica</vt:lpstr>
      <vt:lpstr>Helvetica Neue</vt:lpstr>
      <vt:lpstr>Office Theme</vt:lpstr>
      <vt:lpstr>PowerPoint Presentation</vt:lpstr>
      <vt:lpstr>Introduction</vt:lpstr>
      <vt:lpstr>Literature Survey</vt:lpstr>
      <vt:lpstr>Literature Survey</vt:lpstr>
      <vt:lpstr>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Kishore Kaarthik</dc:creator>
  <cp:lastModifiedBy>Kishore Kaarthik</cp:lastModifiedBy>
  <cp:revision>1</cp:revision>
  <dcterms:modified xsi:type="dcterms:W3CDTF">2025-05-11T18:23:58Z</dcterms:modified>
</cp:coreProperties>
</file>