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5" r:id="rId4"/>
    <p:sldId id="277" r:id="rId5"/>
    <p:sldId id="278" r:id="rId6"/>
    <p:sldId id="279" r:id="rId7"/>
    <p:sldId id="296" r:id="rId8"/>
    <p:sldId id="297" r:id="rId9"/>
    <p:sldId id="288" r:id="rId10"/>
    <p:sldId id="281" r:id="rId11"/>
    <p:sldId id="293" r:id="rId12"/>
    <p:sldId id="290" r:id="rId13"/>
    <p:sldId id="291" r:id="rId14"/>
    <p:sldId id="295" r:id="rId15"/>
    <p:sldId id="292" r:id="rId16"/>
    <p:sldId id="289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3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12/20/2015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949037"/>
          </a:xfrm>
        </p:spPr>
        <p:txBody>
          <a:bodyPr/>
          <a:lstStyle/>
          <a:p>
            <a:r>
              <a:rPr lang="en-US" dirty="0" smtClean="0"/>
              <a:t>Hillary </a:t>
            </a:r>
            <a:r>
              <a:rPr lang="en-US" dirty="0"/>
              <a:t>Clinton’s Emails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</a:t>
            </a:r>
            <a:r>
              <a:rPr lang="en-US" dirty="0" err="1" smtClean="0"/>
              <a:t>Boying</a:t>
            </a:r>
            <a:r>
              <a:rPr lang="en-US" dirty="0" smtClean="0"/>
              <a:t> Xu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</a:t>
            </a:r>
            <a:r>
              <a:rPr lang="en-US" dirty="0"/>
              <a:t>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email sender and recipient </a:t>
            </a:r>
            <a:r>
              <a:rPr lang="en-US" dirty="0"/>
              <a:t>names vertices, and </a:t>
            </a:r>
            <a:r>
              <a:rPr lang="en-US" dirty="0" smtClean="0"/>
              <a:t>each email exchange an edge</a:t>
            </a:r>
          </a:p>
          <a:p>
            <a:r>
              <a:rPr lang="en-US" dirty="0" smtClean="0"/>
              <a:t>Used </a:t>
            </a:r>
            <a:r>
              <a:rPr lang="en-US" dirty="0" err="1"/>
              <a:t>igraph</a:t>
            </a:r>
            <a:r>
              <a:rPr lang="en-US" dirty="0"/>
              <a:t> package in R to draw the graph and analyze the </a:t>
            </a:r>
            <a:r>
              <a:rPr lang="en-US" dirty="0" smtClean="0"/>
              <a:t>network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r>
              <a:rPr lang="en-US" altLang="zh-CN" dirty="0" smtClean="0"/>
              <a:t>——Email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46" y="1828800"/>
            <a:ext cx="7668908" cy="4267200"/>
          </a:xfrm>
        </p:spPr>
      </p:pic>
    </p:spTree>
    <p:extLst>
      <p:ext uri="{BB962C8B-B14F-4D97-AF65-F5344CB8AC3E}">
        <p14:creationId xmlns:p14="http://schemas.microsoft.com/office/powerpoint/2010/main" val="22928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r>
              <a:rPr lang="en-US" altLang="zh-CN" dirty="0" smtClean="0"/>
              <a:t>——</a:t>
            </a:r>
            <a:r>
              <a:rPr lang="en-US" dirty="0" smtClean="0"/>
              <a:t>Email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0" cy="4114800"/>
          </a:xfrm>
        </p:spPr>
        <p:txBody>
          <a:bodyPr/>
          <a:lstStyle/>
          <a:p>
            <a:r>
              <a:rPr lang="en-US" dirty="0" smtClean="0"/>
              <a:t>The email graph in the previous slide indicates the social network of Hillary Clinton through emails</a:t>
            </a:r>
          </a:p>
          <a:p>
            <a:r>
              <a:rPr lang="en-US" dirty="0" smtClean="0"/>
              <a:t>468 vertices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Hillary Clinton had 467 email contacts</a:t>
            </a:r>
          </a:p>
          <a:p>
            <a:r>
              <a:rPr lang="en-US" dirty="0" smtClean="0"/>
              <a:t>23 cliques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There are 23 </a:t>
            </a:r>
            <a:r>
              <a:rPr lang="en-US" dirty="0" err="1" smtClean="0"/>
              <a:t>subnetworks</a:t>
            </a:r>
            <a:r>
              <a:rPr lang="en-US" dirty="0" smtClean="0"/>
              <a:t> in which all the people were connected to each other, making them a close group 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r>
              <a:rPr lang="en-US" altLang="zh-CN" dirty="0"/>
              <a:t>——</a:t>
            </a:r>
            <a:r>
              <a:rPr lang="en-US" dirty="0"/>
              <a:t>Email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Centrality indicates the importance of a node, and degree centrality for each person was simply identical to the number of their emails. 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1825626"/>
            <a:ext cx="4343400" cy="42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br>
              <a:rPr lang="en-US" dirty="0" smtClean="0"/>
            </a:br>
            <a:r>
              <a:rPr lang="en-US" altLang="zh-CN" dirty="0" smtClean="0"/>
              <a:t>——Email Graph About Terror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8534400" cy="4548375"/>
          </a:xfrm>
        </p:spPr>
      </p:pic>
    </p:spTree>
    <p:extLst>
      <p:ext uri="{BB962C8B-B14F-4D97-AF65-F5344CB8AC3E}">
        <p14:creationId xmlns:p14="http://schemas.microsoft.com/office/powerpoint/2010/main" val="31544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altLang="zh-CN" dirty="0"/>
              <a:t>——Email Graph About Terror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in the previous slide shows who </a:t>
            </a:r>
            <a:r>
              <a:rPr lang="en-US" dirty="0"/>
              <a:t>were exchanging ideas about terrorism with Hillary Clinton.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edges between two people indicates the number of emails in which they were discussing about terrorism. </a:t>
            </a:r>
            <a:endParaRPr lang="en-US" dirty="0" smtClean="0"/>
          </a:p>
          <a:p>
            <a:r>
              <a:rPr lang="en-US" dirty="0" smtClean="0"/>
              <a:t>Apparently </a:t>
            </a:r>
            <a:r>
              <a:rPr lang="en-US" dirty="0"/>
              <a:t>Sidney </a:t>
            </a:r>
            <a:r>
              <a:rPr lang="en-US" dirty="0" smtClean="0"/>
              <a:t>Blumenthal, </a:t>
            </a:r>
            <a:r>
              <a:rPr lang="en-US" dirty="0"/>
              <a:t>a journalist and former aide to Hillary </a:t>
            </a:r>
            <a:r>
              <a:rPr lang="en-US" dirty="0" smtClean="0"/>
              <a:t>Clinton, and </a:t>
            </a:r>
            <a:r>
              <a:rPr lang="en-US" dirty="0"/>
              <a:t>Jake </a:t>
            </a:r>
            <a:r>
              <a:rPr lang="en-US" dirty="0" smtClean="0"/>
              <a:t>Sullivan, </a:t>
            </a:r>
            <a:r>
              <a:rPr lang="en-US" dirty="0"/>
              <a:t>an American policymaker and the top foreign policy advisor to </a:t>
            </a:r>
            <a:r>
              <a:rPr lang="en-US" dirty="0" smtClean="0"/>
              <a:t>Hillary Clinton, had the most edges among all the nodes in this network. 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Sidney Blumenthal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Jake Sullivan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people exchanging emails with Hillary Clinton were working for her, this have been shown from the frequency bar charts and the network measurements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Using terror as the key words, I found the people who were discussing about it and the most relevant words, like Obama, president, diplomacy, </a:t>
            </a:r>
            <a:r>
              <a:rPr lang="en-US" dirty="0" err="1"/>
              <a:t>Mcchrystal</a:t>
            </a:r>
            <a:r>
              <a:rPr lang="en-US" dirty="0"/>
              <a:t>, security, military and a couple of countries. 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her time as the United States Secretary of State, Hillary Clinton used personal email accounts to conduct Secretary of State affairs, which caused a lot of controversy throughout 2015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number of </a:t>
            </a:r>
            <a:r>
              <a:rPr lang="en-US" dirty="0"/>
              <a:t>Freedom of </a:t>
            </a:r>
            <a:r>
              <a:rPr lang="en-US" dirty="0" smtClean="0"/>
              <a:t>Information lawsuits were filed.</a:t>
            </a:r>
            <a:endParaRPr lang="en-US" dirty="0"/>
          </a:p>
          <a:p>
            <a:r>
              <a:rPr lang="en-US" dirty="0"/>
              <a:t>On Monday, August 31, the State Department released nearly 7,000 pages of Clinton's heavily redacted emails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want to answer the following questions:</a:t>
            </a:r>
          </a:p>
          <a:p>
            <a:r>
              <a:rPr lang="en-US" dirty="0" smtClean="0"/>
              <a:t>Which countries were of great concern?</a:t>
            </a:r>
            <a:endParaRPr lang="en-US" dirty="0" smtClean="0"/>
          </a:p>
          <a:p>
            <a:r>
              <a:rPr lang="en-US" dirty="0"/>
              <a:t>What topics did the State Department care most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Who were the close </a:t>
            </a:r>
            <a:r>
              <a:rPr lang="en-US" dirty="0" smtClean="0"/>
              <a:t>links </a:t>
            </a:r>
            <a:r>
              <a:rPr lang="en-US" dirty="0"/>
              <a:t>to Hillary Clinton regarding email exchanges?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Source: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/>
              <a:t>4</a:t>
            </a:r>
            <a:r>
              <a:rPr lang="en-US" dirty="0" smtClean="0"/>
              <a:t> Data Sets: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Persons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Aliases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EmailReceivers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of countries that were mentioned most frequently</a:t>
            </a:r>
            <a:endParaRPr lang="en-US" dirty="0" smtClean="0"/>
          </a:p>
          <a:p>
            <a:r>
              <a:rPr lang="en-US" dirty="0" smtClean="0"/>
              <a:t>Text Mining of email contents</a:t>
            </a:r>
          </a:p>
          <a:p>
            <a:r>
              <a:rPr lang="en-US" dirty="0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91" y="1828800"/>
            <a:ext cx="7776218" cy="4267200"/>
          </a:xfrm>
        </p:spPr>
      </p:pic>
    </p:spTree>
    <p:extLst>
      <p:ext uri="{BB962C8B-B14F-4D97-AF65-F5344CB8AC3E}">
        <p14:creationId xmlns:p14="http://schemas.microsoft.com/office/powerpoint/2010/main" val="108585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slide shows the world map on which the countries mentioned in Hillary Clinton’s emails. </a:t>
            </a:r>
          </a:p>
          <a:p>
            <a:r>
              <a:rPr lang="en-US" dirty="0" smtClean="0"/>
              <a:t>The color varied from pale yellow to crimson, the darker the country, the more frequently mentioned in the emails.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0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all the uppercase letters to lowercase letters</a:t>
            </a:r>
          </a:p>
          <a:p>
            <a:r>
              <a:rPr lang="en-US" dirty="0" smtClean="0"/>
              <a:t>Convert all the documents to plain texts</a:t>
            </a:r>
          </a:p>
          <a:p>
            <a:r>
              <a:rPr lang="en-US" dirty="0" smtClean="0"/>
              <a:t>Remove punctuations, numbers, stop-words and some other meaningless words from the texts</a:t>
            </a:r>
          </a:p>
          <a:p>
            <a:r>
              <a:rPr lang="en-US" dirty="0" smtClean="0"/>
              <a:t>Transform the documents to term matrix</a:t>
            </a:r>
          </a:p>
          <a:p>
            <a:r>
              <a:rPr lang="en-US" dirty="0" smtClean="0"/>
              <a:t>Word cloud of emails filtered by “terror”</a:t>
            </a:r>
          </a:p>
          <a:p>
            <a:r>
              <a:rPr lang="en-US" dirty="0" smtClean="0"/>
              <a:t>Find out the most frequent terms associated with key words</a:t>
            </a:r>
          </a:p>
          <a:p>
            <a:r>
              <a:rPr lang="en-US" dirty="0" smtClean="0"/>
              <a:t>Find out topics with great importance using topic modeling and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r>
              <a:rPr lang="en-US" altLang="zh-CN" dirty="0" smtClean="0"/>
              <a:t>——Terror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word cloud picture reveals the most frequent words in the emails which contains the term “terror”. The size of a word reflects its importance. Some city and country names were mentioned frequently, such as Benghazi, Afghanistan, Iran and Israel. 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5625"/>
            <a:ext cx="4800600" cy="4270375"/>
          </a:xfrm>
        </p:spPr>
      </p:pic>
    </p:spTree>
    <p:extLst>
      <p:ext uri="{BB962C8B-B14F-4D97-AF65-F5344CB8AC3E}">
        <p14:creationId xmlns:p14="http://schemas.microsoft.com/office/powerpoint/2010/main" val="202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517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幼圆</vt:lpstr>
      <vt:lpstr>Arial</vt:lpstr>
      <vt:lpstr>Candara</vt:lpstr>
      <vt:lpstr>Consolas</vt:lpstr>
      <vt:lpstr>Lucida Console</vt:lpstr>
      <vt:lpstr>Wingdings</vt:lpstr>
      <vt:lpstr>Tech Computer 16x9</vt:lpstr>
      <vt:lpstr>Hillary Clinton’s Emails</vt:lpstr>
      <vt:lpstr>Background</vt:lpstr>
      <vt:lpstr>Goals</vt:lpstr>
      <vt:lpstr>Data</vt:lpstr>
      <vt:lpstr>Approach</vt:lpstr>
      <vt:lpstr>World Map</vt:lpstr>
      <vt:lpstr>World Map</vt:lpstr>
      <vt:lpstr>Text Mining</vt:lpstr>
      <vt:lpstr>Word Cloud——Terror</vt:lpstr>
      <vt:lpstr>Social Network Analysis</vt:lpstr>
      <vt:lpstr>Social Network Analysis——Email Graph</vt:lpstr>
      <vt:lpstr>Social Network Analysis——Email Graph</vt:lpstr>
      <vt:lpstr>Social Network Analysis——Email Graph</vt:lpstr>
      <vt:lpstr>Social Network Analysis ——Email Graph About Terror</vt:lpstr>
      <vt:lpstr>Social Network Analysis ——Email Graph About Terror</vt:lpstr>
      <vt:lpstr>Findings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2015-12-07T14:03:16Z</dcterms:created>
  <dcterms:modified xsi:type="dcterms:W3CDTF">2015-12-20T18:21:36Z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