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5" r:id="rId1"/>
  </p:sldMasterIdLst>
  <p:notesMasterIdLst>
    <p:notesMasterId r:id="rId42"/>
  </p:notesMasterIdLst>
  <p:sldIdLst>
    <p:sldId id="256" r:id="rId2"/>
    <p:sldId id="257" r:id="rId3"/>
    <p:sldId id="319" r:id="rId4"/>
    <p:sldId id="320" r:id="rId5"/>
    <p:sldId id="321" r:id="rId6"/>
    <p:sldId id="305" r:id="rId7"/>
    <p:sldId id="313" r:id="rId8"/>
    <p:sldId id="322" r:id="rId9"/>
    <p:sldId id="323" r:id="rId10"/>
    <p:sldId id="324" r:id="rId11"/>
    <p:sldId id="325" r:id="rId12"/>
    <p:sldId id="306" r:id="rId13"/>
    <p:sldId id="314" r:id="rId14"/>
    <p:sldId id="326" r:id="rId15"/>
    <p:sldId id="327" r:id="rId16"/>
    <p:sldId id="328" r:id="rId17"/>
    <p:sldId id="340" r:id="rId18"/>
    <p:sldId id="329" r:id="rId19"/>
    <p:sldId id="330" r:id="rId20"/>
    <p:sldId id="307" r:id="rId21"/>
    <p:sldId id="315" r:id="rId22"/>
    <p:sldId id="331" r:id="rId23"/>
    <p:sldId id="344" r:id="rId24"/>
    <p:sldId id="332" r:id="rId25"/>
    <p:sldId id="345" r:id="rId26"/>
    <p:sldId id="308" r:id="rId27"/>
    <p:sldId id="316" r:id="rId28"/>
    <p:sldId id="334" r:id="rId29"/>
    <p:sldId id="335" r:id="rId30"/>
    <p:sldId id="336" r:id="rId31"/>
    <p:sldId id="337" r:id="rId32"/>
    <p:sldId id="342" r:id="rId33"/>
    <p:sldId id="343" r:id="rId34"/>
    <p:sldId id="339" r:id="rId35"/>
    <p:sldId id="309" r:id="rId36"/>
    <p:sldId id="341" r:id="rId37"/>
    <p:sldId id="333" r:id="rId38"/>
    <p:sldId id="338" r:id="rId39"/>
    <p:sldId id="346" r:id="rId40"/>
    <p:sldId id="347" r:id="rId41"/>
  </p:sldIdLst>
  <p:sldSz cx="9144000" cy="5143500" type="screen16x9"/>
  <p:notesSz cx="6858000" cy="9144000"/>
  <p:embeddedFontLst>
    <p:embeddedFont>
      <p:font typeface="Arial Unicode MS" panose="020B0604020202020204" pitchFamily="34" charset="-128"/>
      <p:regular r:id="rId43"/>
    </p:embeddedFont>
    <p:embeddedFont>
      <p:font typeface="Century Gothic" panose="020B0502020202020204"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
      <p:font typeface="Figtree Black" panose="020B0604020202020204" charset="0"/>
      <p:bold r:id="rId52"/>
      <p:boldItalic r:id="rId53"/>
    </p:embeddedFont>
    <p:embeddedFont>
      <p:font typeface="Hanken Grotesk" panose="020B0604020202020204" charset="0"/>
      <p:regular r:id="rId54"/>
      <p:bold r:id="rId55"/>
      <p:italic r:id="rId56"/>
      <p:boldItalic r:id="rId57"/>
    </p:embeddedFont>
    <p:embeddedFont>
      <p:font typeface="Wingdings 3" panose="05040102010807070707" pitchFamily="18" charset="2"/>
      <p:regular r:id="rId5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C1555-8F05-706C-6AB1-AAF42F4E4A7F}" v="361" dt="2024-11-26T14:03:35.659"/>
  </p1510:revLst>
</p1510:revInfo>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618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94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7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6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dirty="0"/>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181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616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dirty="0"/>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582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dirty="0"/>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2489" b="0" i="0" kern="1200" cap="small" dirty="0">
                <a:solidFill>
                  <a:schemeClr val="bg2">
                    <a:lumMod val="40000"/>
                    <a:lumOff val="60000"/>
                  </a:schemeClr>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
        <p:nvSpPr>
          <p:cNvPr id="15" name="TextBox 14"/>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Tree>
    <p:extLst>
      <p:ext uri="{BB962C8B-B14F-4D97-AF65-F5344CB8AC3E}">
        <p14:creationId xmlns:p14="http://schemas.microsoft.com/office/powerpoint/2010/main" val="119936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190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3643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4889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813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3507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349225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7592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04438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extLst>
      <p:ext uri="{BB962C8B-B14F-4D97-AF65-F5344CB8AC3E}">
        <p14:creationId xmlns:p14="http://schemas.microsoft.com/office/powerpoint/2010/main" val="2674586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75697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776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570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0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295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063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4267" b="0"/>
            </a:lvl1pPr>
          </a:lstStyle>
          <a:p>
            <a:r>
              <a:rPr lang="en-US" dirty="0"/>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8481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dirty="0"/>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981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AAD347D-5ACD-4C99-B74B-A9C85AD731AF}" type="datetimeFigureOut">
              <a:rPr lang="en-US" dirty="0"/>
              <a:t>11/26/2024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14664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9.xml"/><Relationship Id="rId5" Type="http://schemas.openxmlformats.org/officeDocument/2006/relationships/hyperlink" Target="https://peerj.com/preprints/3190.pdf#pdfjs.action=download" TargetMode="Externa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prstGeom prst="rect">
            <a:avLst/>
          </a:prstGeom>
        </p:spPr>
        <p:txBody>
          <a:bodyPr spcFirstLastPara="1" wrap="square" lIns="91425" tIns="91425" rIns="91425" bIns="91425" anchor="b" anchorCtr="0">
            <a:noAutofit/>
          </a:bodyPr>
          <a:lstStyle/>
          <a:p>
            <a:pPr>
              <a:spcBef>
                <a:spcPts val="0"/>
              </a:spcBef>
            </a:pPr>
            <a:r>
              <a:rPr lang="en" sz="3600" dirty="0"/>
              <a:t>ENERGY CONSUMPTION AND PREDICTION Project</a:t>
            </a:r>
            <a:endParaRPr lang="en-US" sz="3600" dirty="0"/>
          </a:p>
        </p:txBody>
      </p:sp>
      <p:sp>
        <p:nvSpPr>
          <p:cNvPr id="290" name="Google Shape;290;p33"/>
          <p:cNvSpPr txBox="1">
            <a:spLocks noGrp="1"/>
          </p:cNvSpPr>
          <p:nvPr>
            <p:ph type="subTitle" idx="1"/>
          </p:nvPr>
        </p:nvSpPr>
        <p:spPr>
          <a:prstGeom prst="rect">
            <a:avLst/>
          </a:prstGeom>
        </p:spPr>
        <p:txBody>
          <a:bodyPr spcFirstLastPara="1" wrap="square" lIns="91425" tIns="91425" rIns="91425" bIns="91425" anchor="t" anchorCtr="0">
            <a:noAutofit/>
          </a:bodyPr>
          <a:lstStyle/>
          <a:p>
            <a:pPr algn="l">
              <a:spcBef>
                <a:spcPts val="0"/>
              </a:spcBef>
            </a:pPr>
            <a:r>
              <a:rPr lang="en" dirty="0">
                <a:latin typeface="Hanken Grotesk"/>
                <a:ea typeface="Hanken Grotesk"/>
                <a:cs typeface="Hanken Grotesk"/>
              </a:rPr>
              <a:t>Mithil </a:t>
            </a:r>
            <a:r>
              <a:rPr lang="en" dirty="0" err="1">
                <a:latin typeface="Hanken Grotesk"/>
                <a:ea typeface="Hanken Grotesk"/>
                <a:cs typeface="Hanken Grotesk"/>
              </a:rPr>
              <a:t>Yaganti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Visualization and Key Insights </a:t>
            </a:r>
            <a:r>
              <a:rPr lang="en-IN"/>
              <a:t>:</a:t>
            </a:r>
            <a:endParaRPr/>
          </a:p>
        </p:txBody>
      </p:sp>
      <p:sp>
        <p:nvSpPr>
          <p:cNvPr id="8" name="TextBox 7">
            <a:extLst>
              <a:ext uri="{FF2B5EF4-FFF2-40B4-BE49-F238E27FC236}">
                <a16:creationId xmlns:a16="http://schemas.microsoft.com/office/drawing/2014/main" id="{34EF3286-8FC6-F7AC-B580-74A341642636}"/>
              </a:ext>
            </a:extLst>
          </p:cNvPr>
          <p:cNvSpPr txBox="1"/>
          <p:nvPr/>
        </p:nvSpPr>
        <p:spPr>
          <a:xfrm>
            <a:off x="604911" y="1329397"/>
            <a:ext cx="736099" cy="369332"/>
          </a:xfrm>
          <a:prstGeom prst="rect">
            <a:avLst/>
          </a:prstGeom>
          <a:noFill/>
        </p:spPr>
        <p:txBody>
          <a:bodyPr wrap="none" rtlCol="0">
            <a:spAutoFit/>
          </a:bodyPr>
          <a:lstStyle/>
          <a:p>
            <a:r>
              <a:rPr lang="en-US"/>
              <a:t>        </a:t>
            </a:r>
            <a:endParaRPr lang="en-IN"/>
          </a:p>
        </p:txBody>
      </p:sp>
      <p:sp>
        <p:nvSpPr>
          <p:cNvPr id="9" name="Rectangle 5">
            <a:extLst>
              <a:ext uri="{FF2B5EF4-FFF2-40B4-BE49-F238E27FC236}">
                <a16:creationId xmlns:a16="http://schemas.microsoft.com/office/drawing/2014/main" id="{E7F4C6E6-BF30-B89C-B2E5-9E1C68453EAD}"/>
              </a:ext>
            </a:extLst>
          </p:cNvPr>
          <p:cNvSpPr>
            <a:spLocks noChangeArrowheads="1"/>
          </p:cNvSpPr>
          <p:nvPr/>
        </p:nvSpPr>
        <p:spPr bwMode="auto">
          <a:xfrm>
            <a:off x="344659" y="1073745"/>
            <a:ext cx="6242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kumimoji="0" lang="en-US" sz="1600" b="0" i="0" u="none" strike="noStrike" cap="none" normalizeH="0" baseline="0" dirty="0">
                <a:ln>
                  <a:noFill/>
                </a:ln>
                <a:effectLst/>
                <a:ea typeface="+mn-lt"/>
                <a:cs typeface="+mn-lt"/>
              </a:rPr>
              <a:t>Visualizations </a:t>
            </a:r>
            <a:r>
              <a:rPr lang="en-US" sz="1600" dirty="0">
                <a:ea typeface="+mn-lt"/>
                <a:cs typeface="+mn-lt"/>
              </a:rPr>
              <a:t>like </a:t>
            </a:r>
            <a:r>
              <a:rPr kumimoji="0" lang="en-US" sz="1600" b="0" i="0" u="none" strike="noStrike" cap="none" normalizeH="0" baseline="0" dirty="0">
                <a:ln>
                  <a:noFill/>
                </a:ln>
                <a:effectLst/>
                <a:ea typeface="+mn-lt"/>
                <a:cs typeface="+mn-lt"/>
              </a:rPr>
              <a:t>histograms and boxplots</a:t>
            </a:r>
            <a:r>
              <a:rPr lang="en-US" sz="1600" dirty="0">
                <a:ea typeface="+mn-lt"/>
                <a:cs typeface="+mn-lt"/>
              </a:rPr>
              <a:t> </a:t>
            </a:r>
            <a:r>
              <a:rPr kumimoji="0" lang="en-US" sz="1600" b="0" i="0" u="none" strike="noStrike" cap="none" normalizeH="0" baseline="0" dirty="0">
                <a:ln>
                  <a:noFill/>
                </a:ln>
                <a:effectLst/>
                <a:ea typeface="+mn-lt"/>
                <a:cs typeface="+mn-lt"/>
              </a:rPr>
              <a:t>were </a:t>
            </a:r>
            <a:r>
              <a:rPr lang="en-US" sz="1600" dirty="0">
                <a:ea typeface="+mn-lt"/>
                <a:cs typeface="+mn-lt"/>
              </a:rPr>
              <a:t>employed </a:t>
            </a:r>
            <a:r>
              <a:rPr kumimoji="0" lang="en-US" sz="1600" b="0" i="0" u="none" strike="noStrike" cap="none" normalizeH="0" baseline="0" dirty="0">
                <a:ln>
                  <a:noFill/>
                </a:ln>
                <a:effectLst/>
                <a:ea typeface="+mn-lt"/>
                <a:cs typeface="+mn-lt"/>
              </a:rPr>
              <a:t>to </a:t>
            </a:r>
            <a:r>
              <a:rPr lang="en-US" sz="1600" dirty="0">
                <a:ea typeface="+mn-lt"/>
                <a:cs typeface="+mn-lt"/>
              </a:rPr>
              <a:t>study </a:t>
            </a:r>
            <a:r>
              <a:rPr kumimoji="0" lang="en-US" sz="1600" b="0" i="0" u="none" strike="noStrike" cap="none" normalizeH="0" baseline="0" dirty="0">
                <a:ln>
                  <a:noFill/>
                </a:ln>
                <a:effectLst/>
                <a:ea typeface="+mn-lt"/>
                <a:cs typeface="+mn-lt"/>
              </a:rPr>
              <a:t>power consumption</a:t>
            </a:r>
            <a:r>
              <a:rPr lang="en-US" sz="1600" dirty="0">
                <a:ea typeface="+mn-lt"/>
                <a:cs typeface="+mn-lt"/>
              </a:rPr>
              <a:t> patterns</a:t>
            </a:r>
            <a:r>
              <a:rPr kumimoji="0" lang="en-US" sz="1600" b="0" i="0" u="none" strike="noStrike" cap="none" normalizeH="0" baseline="0" dirty="0">
                <a:ln>
                  <a:noFill/>
                </a:ln>
                <a:effectLst/>
                <a:ea typeface="+mn-lt"/>
                <a:cs typeface="+mn-lt"/>
              </a:rPr>
              <a:t>, while a correlation heatmap </a:t>
            </a:r>
            <a:r>
              <a:rPr lang="en-US" sz="1600" dirty="0">
                <a:ea typeface="+mn-lt"/>
                <a:cs typeface="+mn-lt"/>
              </a:rPr>
              <a:t>revealed relationships between features. Time-based features were introduced by converting 'Date' and 'Time' into a datetime format and extracting details like hour, day, and month for a more detailed analysis.</a:t>
            </a:r>
            <a:endParaRPr lang="en-US" dirty="0">
              <a:ea typeface="+mn-lt"/>
              <a:cs typeface="+mn-lt"/>
            </a:endParaRPr>
          </a:p>
          <a:p>
            <a:pPr defTabSz="914400"/>
            <a:r>
              <a:rPr lang="en-US" sz="1600" dirty="0">
                <a:ea typeface="+mn-lt"/>
                <a:cs typeface="+mn-lt"/>
              </a:rPr>
              <a:t>During exploration, it was observed that 'Sub_metering_3' had the most missing values, which were addressed by imputing with the mean, median, or zero. These strategies resulted in a cleaner dataset, enabling better analysis.</a:t>
            </a:r>
            <a:endParaRPr lang="en-US" dirty="0">
              <a:ea typeface="+mn-lt"/>
              <a:cs typeface="+mn-lt"/>
            </a:endParaRPr>
          </a:p>
          <a:p>
            <a:pPr defTabSz="914400"/>
            <a:r>
              <a:rPr lang="en-US" sz="1600" b="1" dirty="0">
                <a:ea typeface="+mn-lt"/>
                <a:cs typeface="+mn-lt"/>
              </a:rPr>
              <a:t>Recommendations</a:t>
            </a:r>
            <a:r>
              <a:rPr lang="en-US" sz="1600" dirty="0">
                <a:ea typeface="+mn-lt"/>
                <a:cs typeface="+mn-lt"/>
              </a:rPr>
              <a:t> include leveraging time-series models that incorporate the new datetime features for improved forecasting accuracy and further refining the dataset by removing outliers and noise to enhance prediction reliability.</a:t>
            </a:r>
            <a:endParaRPr lang="en-US" dirty="0">
              <a:ea typeface="+mn-lt"/>
              <a:cs typeface="+mn-lt"/>
            </a:endParaRPr>
          </a:p>
          <a:p>
            <a:pPr marL="0" marR="0" lvl="0" indent="0" algn="l" defTabSz="914400">
              <a:lnSpc>
                <a:spcPct val="100000"/>
              </a:lnSpc>
              <a:spcBef>
                <a:spcPct val="0"/>
              </a:spcBef>
              <a:spcAft>
                <a:spcPct val="0"/>
              </a:spcAft>
              <a:buClrTx/>
              <a:buSzTx/>
              <a:buFontTx/>
              <a:buNone/>
              <a:tabLst/>
            </a:pPr>
            <a:endParaRPr lang="en-US" sz="1600" b="0" i="0" u="none" strike="noStrike" cap="none" normalizeH="0" baseline="0" dirty="0">
              <a:ln>
                <a:noFill/>
              </a:ln>
              <a:effectLst/>
              <a:latin typeface="Century Gothic"/>
            </a:endParaRPr>
          </a:p>
        </p:txBody>
      </p:sp>
    </p:spTree>
    <p:extLst>
      <p:ext uri="{BB962C8B-B14F-4D97-AF65-F5344CB8AC3E}">
        <p14:creationId xmlns:p14="http://schemas.microsoft.com/office/powerpoint/2010/main" val="211921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255713" y="17115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a:t>Analysis:</a:t>
            </a:r>
            <a:endParaRPr sz="240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2926648852"/>
              </p:ext>
            </p:extLst>
          </p:nvPr>
        </p:nvGraphicFramePr>
        <p:xfrm>
          <a:off x="418613" y="687577"/>
          <a:ext cx="8306773" cy="4285971"/>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dirty="0">
                          <a:solidFill>
                            <a:schemeClr val="tx1"/>
                          </a:solidFill>
                        </a:rPr>
                        <a:t>Functions</a:t>
                      </a:r>
                    </a:p>
                  </a:txBody>
                  <a:tcPr/>
                </a:tc>
                <a:tc>
                  <a:txBody>
                    <a:bodyPr/>
                    <a:lstStyle/>
                    <a:p>
                      <a:pPr algn="ctr"/>
                      <a:r>
                        <a:rPr lang="en-IN" b="1" dirty="0">
                          <a:solidFill>
                            <a:schemeClr val="tx1"/>
                          </a:solidFill>
                        </a:rPr>
                        <a:t>Use case</a:t>
                      </a:r>
                    </a:p>
                  </a:txBody>
                  <a:tcPr/>
                </a:tc>
                <a:tc>
                  <a:txBody>
                    <a:bodyPr/>
                    <a:lstStyle/>
                    <a:p>
                      <a:pPr algn="ctr"/>
                      <a:r>
                        <a:rPr lang="en-IN" b="1" dirty="0">
                          <a:solidFill>
                            <a:schemeClr val="tx1"/>
                          </a:solidFill>
                        </a:rPr>
                        <a:t>Observations</a:t>
                      </a:r>
                    </a:p>
                  </a:txBody>
                  <a:tcPr/>
                </a:tc>
                <a:extLst>
                  <a:ext uri="{0D108BD9-81ED-4DB2-BD59-A6C34878D82A}">
                    <a16:rowId xmlns:a16="http://schemas.microsoft.com/office/drawing/2014/main" val="823585788"/>
                  </a:ext>
                </a:extLst>
              </a:tr>
              <a:tr h="355811">
                <a:tc>
                  <a:txBody>
                    <a:bodyPr/>
                    <a:lstStyle/>
                    <a:p>
                      <a:r>
                        <a:rPr lang="en-IN" sz="900" err="1">
                          <a:solidFill>
                            <a:schemeClr val="tx1"/>
                          </a:solidFill>
                        </a:rPr>
                        <a:t>df.head</a:t>
                      </a:r>
                      <a:r>
                        <a:rPr lang="en-IN" sz="900" dirty="0">
                          <a:solidFill>
                            <a:schemeClr val="tx1"/>
                          </a:solidFill>
                        </a:rPr>
                        <a:t>()</a:t>
                      </a:r>
                    </a:p>
                  </a:txBody>
                  <a:tcPr/>
                </a:tc>
                <a:tc>
                  <a:txBody>
                    <a:bodyPr/>
                    <a:lstStyle/>
                    <a:p>
                      <a:r>
                        <a:rPr lang="en-US" sz="900" dirty="0">
                          <a:solidFill>
                            <a:schemeClr val="tx1"/>
                          </a:solidFill>
                        </a:rPr>
                        <a:t>Displays the first 5 rows of the dataset to preview its structure and values.</a:t>
                      </a:r>
                      <a:endParaRPr lang="en-IN" sz="900" dirty="0">
                        <a:solidFill>
                          <a:schemeClr val="tx1"/>
                        </a:solidFill>
                      </a:endParaRPr>
                    </a:p>
                  </a:txBody>
                  <a:tcPr/>
                </a:tc>
                <a:tc>
                  <a:txBody>
                    <a:bodyPr/>
                    <a:lstStyle/>
                    <a:p>
                      <a:r>
                        <a:rPr lang="en-IN" sz="900" dirty="0">
                          <a:solidFill>
                            <a:schemeClr val="tx1"/>
                          </a:solidFill>
                        </a:rPr>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err="1">
                          <a:solidFill>
                            <a:schemeClr val="tx1"/>
                          </a:solidFill>
                        </a:rPr>
                        <a:t>df.tail</a:t>
                      </a:r>
                      <a:r>
                        <a:rPr lang="en-IN" sz="900" dirty="0">
                          <a:solidFill>
                            <a:schemeClr val="tx1"/>
                          </a:solidFill>
                        </a:rPr>
                        <a:t>()</a:t>
                      </a:r>
                    </a:p>
                  </a:txBody>
                  <a:tcPr/>
                </a:tc>
                <a:tc>
                  <a:txBody>
                    <a:bodyPr/>
                    <a:lstStyle/>
                    <a:p>
                      <a:r>
                        <a:rPr lang="en-US" sz="900" dirty="0">
                          <a:solidFill>
                            <a:schemeClr val="tx1"/>
                          </a:solidFill>
                        </a:rPr>
                        <a:t>Displays the last 5 rows of the dataset to inspect the end of the data.</a:t>
                      </a:r>
                      <a:endParaRPr lang="en-IN" sz="900" dirty="0">
                        <a:solidFill>
                          <a:schemeClr val="tx1"/>
                        </a:solidFill>
                      </a:endParaRPr>
                    </a:p>
                  </a:txBody>
                  <a:tcPr/>
                </a:tc>
                <a:tc>
                  <a:txBody>
                    <a:bodyPr/>
                    <a:lstStyle/>
                    <a:p>
                      <a:r>
                        <a:rPr lang="en-IN" sz="900" dirty="0">
                          <a:solidFill>
                            <a:schemeClr val="tx1"/>
                          </a:solidFill>
                        </a:rPr>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rPr>
                        <a:t>df.shape</a:t>
                      </a:r>
                      <a:endParaRPr lang="en-IN" sz="900">
                        <a:solidFill>
                          <a:schemeClr val="tx1"/>
                        </a:solidFill>
                      </a:endParaRPr>
                    </a:p>
                  </a:txBody>
                  <a:tcPr/>
                </a:tc>
                <a:tc>
                  <a:txBody>
                    <a:bodyPr/>
                    <a:lstStyle/>
                    <a:p>
                      <a:r>
                        <a:rPr lang="en-US" sz="900" dirty="0">
                          <a:solidFill>
                            <a:schemeClr val="tx1"/>
                          </a:solidFill>
                        </a:rPr>
                        <a:t>Returns the number of rows and columns in the dataset.</a:t>
                      </a:r>
                      <a:endParaRPr lang="en-IN" sz="900" dirty="0">
                        <a:solidFill>
                          <a:schemeClr val="tx1"/>
                        </a:solidFill>
                      </a:endParaRPr>
                    </a:p>
                  </a:txBody>
                  <a:tcPr/>
                </a:tc>
                <a:tc>
                  <a:txBody>
                    <a:bodyPr/>
                    <a:lstStyle/>
                    <a:p>
                      <a:r>
                        <a:rPr lang="en-IN" sz="900" dirty="0">
                          <a:solidFill>
                            <a:schemeClr val="tx1"/>
                          </a:solidFill>
                        </a:rPr>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1"/>
                          </a:solidFill>
                        </a:rPr>
                        <a:t>df.info()</a:t>
                      </a:r>
                    </a:p>
                  </a:txBody>
                  <a:tcPr/>
                </a:tc>
                <a:tc>
                  <a:txBody>
                    <a:bodyPr/>
                    <a:lstStyle/>
                    <a:p>
                      <a:r>
                        <a:rPr lang="en-US" sz="900" dirty="0">
                          <a:solidFill>
                            <a:schemeClr val="tx1"/>
                          </a:solidFill>
                        </a:rPr>
                        <a:t>Provides a summary of the dataset, including data types and non-null counts.</a:t>
                      </a:r>
                      <a:endParaRPr lang="en-IN" sz="900" dirty="0">
                        <a:solidFill>
                          <a:schemeClr val="tx1"/>
                        </a:solidFill>
                      </a:endParaRPr>
                    </a:p>
                  </a:txBody>
                  <a:tcPr/>
                </a:tc>
                <a:tc>
                  <a:txBody>
                    <a:bodyPr/>
                    <a:lstStyle/>
                    <a:p>
                      <a:r>
                        <a:rPr lang="en-IN" sz="900" dirty="0">
                          <a:solidFill>
                            <a:schemeClr val="tx1"/>
                          </a:solidFill>
                        </a:rPr>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rPr>
                        <a:t>df.describe</a:t>
                      </a:r>
                      <a:r>
                        <a:rPr lang="en-IN" sz="900" dirty="0">
                          <a:solidFill>
                            <a:schemeClr val="tx1"/>
                          </a:solidFill>
                        </a:rPr>
                        <a:t>()</a:t>
                      </a:r>
                    </a:p>
                  </a:txBody>
                  <a:tcPr/>
                </a:tc>
                <a:tc>
                  <a:txBody>
                    <a:bodyPr/>
                    <a:lstStyle/>
                    <a:p>
                      <a:r>
                        <a:rPr lang="en-US" sz="900" dirty="0">
                          <a:solidFill>
                            <a:schemeClr val="tx1"/>
                          </a:solidFill>
                        </a:rPr>
                        <a:t>Generates summary statistics (mean, std, min, max, etc.) for numeric columns.</a:t>
                      </a:r>
                      <a:endParaRPr lang="en-IN" sz="900" dirty="0">
                        <a:solidFill>
                          <a:schemeClr val="tx1"/>
                        </a:solidFill>
                      </a:endParaRPr>
                    </a:p>
                  </a:txBody>
                  <a:tcPr/>
                </a:tc>
                <a:tc>
                  <a:txBody>
                    <a:bodyPr/>
                    <a:lstStyle/>
                    <a:p>
                      <a:r>
                        <a:rPr lang="en-IN" sz="900" dirty="0">
                          <a:solidFill>
                            <a:schemeClr val="tx1"/>
                          </a:solidFill>
                        </a:rPr>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rPr>
                        <a:t>df.isnull</a:t>
                      </a:r>
                      <a:r>
                        <a:rPr lang="en-IN" sz="900" dirty="0">
                          <a:solidFill>
                            <a:schemeClr val="tx1"/>
                          </a:solidFill>
                        </a:rPr>
                        <a:t>().sum()</a:t>
                      </a:r>
                    </a:p>
                  </a:txBody>
                  <a:tcPr/>
                </a:tc>
                <a:tc>
                  <a:txBody>
                    <a:bodyPr/>
                    <a:lstStyle/>
                    <a:p>
                      <a:r>
                        <a:rPr lang="en-US" sz="900" dirty="0">
                          <a:solidFill>
                            <a:schemeClr val="tx1"/>
                          </a:solidFill>
                        </a:rPr>
                        <a:t>Identifies the number of missing values in each column.</a:t>
                      </a:r>
                      <a:endParaRPr lang="en-IN" sz="900" dirty="0">
                        <a:solidFill>
                          <a:schemeClr val="tx1"/>
                        </a:solidFill>
                      </a:endParaRPr>
                    </a:p>
                  </a:txBody>
                  <a:tcPr/>
                </a:tc>
                <a:tc>
                  <a:txBody>
                    <a:bodyPr/>
                    <a:lstStyle/>
                    <a:p>
                      <a:r>
                        <a:rPr lang="en-IN" sz="900" dirty="0">
                          <a:solidFill>
                            <a:schemeClr val="tx1"/>
                          </a:solidFill>
                        </a:rPr>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err="1">
                          <a:solidFill>
                            <a:schemeClr val="tx1"/>
                          </a:solidFill>
                          <a:effectLst/>
                          <a:latin typeface="Arial"/>
                          <a:ea typeface="Arial"/>
                          <a:cs typeface="Arial"/>
                          <a:sym typeface="Arial"/>
                        </a:rPr>
                        <a:t>df.fillna</a:t>
                      </a:r>
                      <a:r>
                        <a:rPr lang="en-IN" sz="900" b="0" i="0" u="none" strike="noStrike" cap="none" dirty="0">
                          <a:solidFill>
                            <a:schemeClr val="tx1"/>
                          </a:solidFill>
                          <a:effectLst/>
                          <a:latin typeface="Arial"/>
                          <a:ea typeface="Arial"/>
                          <a:cs typeface="Arial"/>
                          <a:sym typeface="Arial"/>
                        </a:rPr>
                        <a:t>(0)</a:t>
                      </a:r>
                      <a:endParaRPr lang="en-IN" sz="900" dirty="0">
                        <a:solidFill>
                          <a:schemeClr val="tx1"/>
                        </a:solidFill>
                      </a:endParaRPr>
                    </a:p>
                  </a:txBody>
                  <a:tcPr/>
                </a:tc>
                <a:tc>
                  <a:txBody>
                    <a:bodyPr/>
                    <a:lstStyle/>
                    <a:p>
                      <a:r>
                        <a:rPr lang="en-IN" sz="900" dirty="0">
                          <a:solidFill>
                            <a:schemeClr val="tx1"/>
                          </a:solidFill>
                        </a:rPr>
                        <a:t>Fill the null value with 0’s.</a:t>
                      </a:r>
                    </a:p>
                  </a:txBody>
                  <a:tcPr/>
                </a:tc>
                <a:tc>
                  <a:txBody>
                    <a:bodyPr/>
                    <a:lstStyle/>
                    <a:p>
                      <a:r>
                        <a:rPr lang="en-IN" sz="900" dirty="0">
                          <a:solidFill>
                            <a:schemeClr val="tx1"/>
                          </a:solidFill>
                        </a:rPr>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dirty="0">
                          <a:solidFill>
                            <a:srgbClr val="FFFFFF"/>
                          </a:solidFill>
                        </a:rPr>
                      </a:br>
                      <a:r>
                        <a:rPr lang="en-US" sz="900" b="0" i="0" u="none" strike="noStrike" cap="none" err="1">
                          <a:solidFill>
                            <a:schemeClr val="tx1"/>
                          </a:solidFill>
                          <a:effectLst/>
                          <a:latin typeface="Arial"/>
                          <a:ea typeface="Arial"/>
                          <a:cs typeface="Arial"/>
                          <a:sym typeface="Arial"/>
                        </a:rPr>
                        <a:t>df.fillna</a:t>
                      </a:r>
                      <a:r>
                        <a:rPr lang="en-US" sz="900" b="0" i="0" u="none" strike="noStrike" cap="none" dirty="0">
                          <a:solidFill>
                            <a:schemeClr val="tx1"/>
                          </a:solidFill>
                          <a:effectLst/>
                          <a:latin typeface="Arial"/>
                          <a:ea typeface="Arial"/>
                          <a:cs typeface="Arial"/>
                          <a:sym typeface="Arial"/>
                        </a:rPr>
                        <a:t>(</a:t>
                      </a:r>
                      <a:r>
                        <a:rPr lang="en-US" sz="900" b="0" i="0" u="none" strike="noStrike" cap="none" err="1">
                          <a:solidFill>
                            <a:schemeClr val="tx1"/>
                          </a:solidFill>
                          <a:effectLst/>
                          <a:latin typeface="Arial"/>
                          <a:ea typeface="Arial"/>
                          <a:cs typeface="Arial"/>
                          <a:sym typeface="Arial"/>
                        </a:rPr>
                        <a:t>df</a:t>
                      </a:r>
                      <a:r>
                        <a:rPr lang="en-US" sz="900" b="0" i="0" u="none" strike="noStrike" cap="none" dirty="0">
                          <a:solidFill>
                            <a:schemeClr val="tx1"/>
                          </a:solidFill>
                          <a:effectLst/>
                          <a:latin typeface="Arial"/>
                          <a:ea typeface="Arial"/>
                          <a:cs typeface="Arial"/>
                          <a:sym typeface="Arial"/>
                        </a:rPr>
                        <a:t>['Sub_metering_3'].mean())</a:t>
                      </a:r>
                      <a:endParaRPr lang="en-IN" sz="900" dirty="0">
                        <a:solidFill>
                          <a:schemeClr val="tx1"/>
                        </a:solidFill>
                      </a:endParaRPr>
                    </a:p>
                  </a:txBody>
                  <a:tcPr/>
                </a:tc>
                <a:tc>
                  <a:txBody>
                    <a:bodyPr/>
                    <a:lstStyle/>
                    <a:p>
                      <a:r>
                        <a:rPr lang="en-US" sz="900" dirty="0">
                          <a:solidFill>
                            <a:schemeClr val="tx1"/>
                          </a:solidFill>
                        </a:rPr>
                        <a:t>Fills the null values with the mean of the column.</a:t>
                      </a:r>
                      <a:endParaRPr lang="en-IN" sz="900" dirty="0">
                        <a:solidFill>
                          <a:schemeClr val="tx1"/>
                        </a:solidFill>
                      </a:endParaRPr>
                    </a:p>
                  </a:txBody>
                  <a:tcPr/>
                </a:tc>
                <a:tc>
                  <a:txBody>
                    <a:bodyPr/>
                    <a:lstStyle/>
                    <a:p>
                      <a:r>
                        <a:rPr lang="en-IN" sz="900" dirty="0">
                          <a:solidFill>
                            <a:schemeClr val="tx1"/>
                          </a:solidFill>
                        </a:rPr>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dirty="0">
                          <a:solidFill>
                            <a:srgbClr val="FFFFFF"/>
                          </a:solidFill>
                        </a:rPr>
                      </a:br>
                      <a:r>
                        <a:rPr lang="sv-SE" sz="900" b="0" i="0" u="none" strike="noStrike" cap="none" err="1">
                          <a:solidFill>
                            <a:schemeClr val="tx1"/>
                          </a:solidFill>
                          <a:effectLst/>
                          <a:latin typeface="Arial"/>
                          <a:ea typeface="Arial"/>
                          <a:cs typeface="Arial"/>
                          <a:sym typeface="Arial"/>
                        </a:rPr>
                        <a:t>df.fillna</a:t>
                      </a:r>
                      <a:r>
                        <a:rPr lang="sv-SE" sz="900" b="0" i="0" u="none" strike="noStrike" cap="none" dirty="0">
                          <a:solidFill>
                            <a:schemeClr val="tx1"/>
                          </a:solidFill>
                          <a:effectLst/>
                          <a:latin typeface="Arial"/>
                          <a:ea typeface="Arial"/>
                          <a:cs typeface="Arial"/>
                          <a:sym typeface="Arial"/>
                        </a:rPr>
                        <a:t>(</a:t>
                      </a:r>
                      <a:r>
                        <a:rPr lang="sv-SE" sz="900" b="0" i="0" u="none" strike="noStrike" cap="none" err="1">
                          <a:solidFill>
                            <a:schemeClr val="tx1"/>
                          </a:solidFill>
                          <a:effectLst/>
                          <a:latin typeface="Arial"/>
                          <a:ea typeface="Arial"/>
                          <a:cs typeface="Arial"/>
                          <a:sym typeface="Arial"/>
                        </a:rPr>
                        <a:t>df</a:t>
                      </a:r>
                      <a:r>
                        <a:rPr lang="sv-SE" sz="900" b="0" i="0" u="none" strike="noStrike" cap="none" dirty="0">
                          <a:solidFill>
                            <a:schemeClr val="tx1"/>
                          </a:solidFill>
                          <a:effectLst/>
                          <a:latin typeface="Arial"/>
                          <a:ea typeface="Arial"/>
                          <a:cs typeface="Arial"/>
                          <a:sym typeface="Arial"/>
                        </a:rPr>
                        <a:t>['Sub_metering_3'].median())</a:t>
                      </a:r>
                      <a:endParaRPr lang="en-IN" sz="900" dirty="0">
                        <a:solidFill>
                          <a:schemeClr val="tx1"/>
                        </a:solidFill>
                      </a:endParaRPr>
                    </a:p>
                  </a:txBody>
                  <a:tcPr/>
                </a:tc>
                <a:tc>
                  <a:txBody>
                    <a:bodyPr/>
                    <a:lstStyle/>
                    <a:p>
                      <a:r>
                        <a:rPr lang="en-US" sz="900" dirty="0">
                          <a:solidFill>
                            <a:schemeClr val="tx1"/>
                          </a:solidFill>
                        </a:rPr>
                        <a:t>Fills the null values with the median of the column.</a:t>
                      </a:r>
                      <a:endParaRPr lang="en-IN"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1"/>
                          </a:solidFill>
                        </a:rPr>
                        <a:t>After filling with the median it outputs some sample of data.</a:t>
                      </a:r>
                    </a:p>
                    <a:p>
                      <a:endParaRPr lang="en-IN" sz="900" dirty="0">
                        <a:solidFill>
                          <a:schemeClr val="tx1"/>
                        </a:solidFill>
                      </a:endParaRPr>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rPr>
                        <a:t>df.unique</a:t>
                      </a:r>
                      <a:r>
                        <a:rPr lang="en-IN" sz="900" dirty="0">
                          <a:solidFill>
                            <a:schemeClr val="tx1"/>
                          </a:solidFill>
                        </a:rPr>
                        <a:t>()</a:t>
                      </a:r>
                    </a:p>
                    <a:p>
                      <a:endParaRPr lang="en-IN"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tx1"/>
                          </a:solidFill>
                        </a:rPr>
                        <a:t>Lists the unique values in a column.</a:t>
                      </a:r>
                      <a:endParaRPr lang="en-IN" sz="900" dirty="0">
                        <a:solidFill>
                          <a:schemeClr val="tx1"/>
                        </a:solidFill>
                      </a:endParaRPr>
                    </a:p>
                    <a:p>
                      <a:endParaRPr lang="en-IN"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1"/>
                          </a:solidFill>
                        </a:rPr>
                        <a:t>It displays number of unique values in each column</a:t>
                      </a:r>
                    </a:p>
                    <a:p>
                      <a:endParaRPr lang="en-IN" sz="900" dirty="0">
                        <a:solidFill>
                          <a:schemeClr val="tx1"/>
                        </a:solidFill>
                      </a:endParaRPr>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2:</a:t>
            </a:r>
            <a:br>
              <a:rPr lang="en-IN" sz="5400" u="sng">
                <a:solidFill>
                  <a:schemeClr val="dk1"/>
                </a:solidFill>
                <a:latin typeface="Figtree Black"/>
                <a:ea typeface="Figtree Black"/>
                <a:cs typeface="Figtree Black"/>
                <a:sym typeface="Figtree Black"/>
              </a:rPr>
            </a:br>
            <a:endParaRPr/>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8" name="Subtitle 7">
            <a:extLst>
              <a:ext uri="{FF2B5EF4-FFF2-40B4-BE49-F238E27FC236}">
                <a16:creationId xmlns:a16="http://schemas.microsoft.com/office/drawing/2014/main" id="{30B0271B-D7D9-CCD4-06FB-61ADB6A6920F}"/>
              </a:ext>
            </a:extLst>
          </p:cNvPr>
          <p:cNvSpPr>
            <a:spLocks noGrp="1"/>
          </p:cNvSpPr>
          <p:nvPr>
            <p:ph type="subTitle" idx="1"/>
          </p:nvPr>
        </p:nvSpPr>
        <p:spPr/>
        <p:txBody>
          <a:bodyPr/>
          <a:lstStyle/>
          <a:p>
            <a:pPr marL="0" indent="0">
              <a:buNone/>
            </a:pPr>
            <a:endParaRPr lang="en-IN"/>
          </a:p>
          <a:p>
            <a:pPr marL="0" indent="0">
              <a:buNone/>
            </a:pPr>
            <a:endParaRPr lang="en-IN"/>
          </a:p>
        </p:txBody>
      </p:sp>
      <p:sp>
        <p:nvSpPr>
          <p:cNvPr id="11" name="Rectangle 6">
            <a:extLst>
              <a:ext uri="{FF2B5EF4-FFF2-40B4-BE49-F238E27FC236}">
                <a16:creationId xmlns:a16="http://schemas.microsoft.com/office/drawing/2014/main" id="{DD9D18CB-AB82-DEBB-EB0D-46A21CAECF58}"/>
              </a:ext>
            </a:extLst>
          </p:cNvPr>
          <p:cNvSpPr>
            <a:spLocks noChangeArrowheads="1"/>
          </p:cNvSpPr>
          <p:nvPr/>
        </p:nvSpPr>
        <p:spPr bwMode="auto">
          <a:xfrm>
            <a:off x="724890" y="1150256"/>
            <a:ext cx="630404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lang="en-US" b="1" dirty="0">
                <a:ea typeface="+mn-lt"/>
                <a:cs typeface="+mn-lt"/>
              </a:rPr>
              <a:t>Objective:</a:t>
            </a:r>
            <a:r>
              <a:rPr lang="en-US" dirty="0">
                <a:ea typeface="+mn-lt"/>
                <a:cs typeface="+mn-lt"/>
              </a:rPr>
              <a:t> Prepare the dataset for power consumption forecasting.</a:t>
            </a:r>
            <a:endParaRPr lang="en-US" dirty="0"/>
          </a:p>
          <a:p>
            <a:pPr lvl="0" algn="l" defTabSz="914400">
              <a:lnSpc>
                <a:spcPct val="100000"/>
              </a:lnSpc>
              <a:buNone/>
              <a:tabLst/>
            </a:pPr>
            <a:r>
              <a:rPr lang="en-US" b="1" dirty="0">
                <a:ea typeface="+mn-lt"/>
                <a:cs typeface="+mn-lt"/>
              </a:rPr>
              <a:t>Key Steps:</a:t>
            </a:r>
          </a:p>
          <a:p>
            <a:pPr marL="285750" indent="-285750" defTabSz="914400">
              <a:buFont typeface="Arial"/>
              <a:buChar char="•"/>
            </a:pPr>
            <a:r>
              <a:rPr kumimoji="0" lang="en-US" sz="1800" b="0" i="0" u="none" strike="noStrike" cap="none" normalizeH="0" baseline="0" dirty="0">
                <a:ln>
                  <a:noFill/>
                </a:ln>
                <a:effectLst/>
                <a:ea typeface="+mn-lt"/>
                <a:cs typeface="+mn-lt"/>
              </a:rPr>
              <a:t>Identified missing values and non-numeric </a:t>
            </a:r>
            <a:r>
              <a:rPr lang="en-US" dirty="0">
                <a:ea typeface="+mn-lt"/>
                <a:cs typeface="+mn-lt"/>
              </a:rPr>
              <a:t>entries in the dataset</a:t>
            </a:r>
            <a:r>
              <a:rPr kumimoji="0" lang="en-US" sz="1800" b="0" i="0" u="none" strike="noStrike" cap="none" normalizeH="0" baseline="0" dirty="0">
                <a:ln>
                  <a:noFill/>
                </a:ln>
                <a:effectLst/>
                <a:ea typeface="+mn-lt"/>
                <a:cs typeface="+mn-lt"/>
              </a:rPr>
              <a:t>.</a:t>
            </a:r>
            <a:endParaRPr lang="en-US" dirty="0">
              <a:ea typeface="+mn-lt"/>
              <a:cs typeface="+mn-lt"/>
            </a:endParaRPr>
          </a:p>
          <a:p>
            <a:pPr marL="285750" indent="-285750" defTabSz="914400">
              <a:buFont typeface="Arial"/>
              <a:buChar char="•"/>
            </a:pPr>
            <a:r>
              <a:rPr lang="en-US" dirty="0">
                <a:ea typeface="+mn-lt"/>
                <a:cs typeface="+mn-lt"/>
              </a:rPr>
              <a:t>Handled </a:t>
            </a:r>
            <a:r>
              <a:rPr kumimoji="0" lang="en-US" sz="1800" b="0" i="0" u="none" strike="noStrike" cap="none" normalizeH="0" baseline="0" dirty="0">
                <a:ln>
                  <a:noFill/>
                </a:ln>
                <a:effectLst/>
                <a:ea typeface="+mn-lt"/>
                <a:cs typeface="+mn-lt"/>
              </a:rPr>
              <a:t>missing </a:t>
            </a:r>
            <a:r>
              <a:rPr lang="en-US" dirty="0">
                <a:ea typeface="+mn-lt"/>
                <a:cs typeface="+mn-lt"/>
              </a:rPr>
              <a:t>data </a:t>
            </a:r>
            <a:r>
              <a:rPr kumimoji="0" lang="en-US" sz="1800" b="0" i="0" u="none" strike="noStrike" cap="none" normalizeH="0" baseline="0" dirty="0">
                <a:ln>
                  <a:noFill/>
                </a:ln>
                <a:effectLst/>
                <a:ea typeface="+mn-lt"/>
                <a:cs typeface="+mn-lt"/>
              </a:rPr>
              <a:t>by converting non-numeric </a:t>
            </a:r>
            <a:r>
              <a:rPr lang="en-US" dirty="0">
                <a:ea typeface="+mn-lt"/>
                <a:cs typeface="+mn-lt"/>
              </a:rPr>
              <a:t>values </a:t>
            </a:r>
            <a:r>
              <a:rPr kumimoji="0" lang="en-US" sz="1800" b="0" i="0" u="none" strike="noStrike" cap="none" normalizeH="0" baseline="0" dirty="0">
                <a:ln>
                  <a:noFill/>
                </a:ln>
                <a:effectLst/>
                <a:ea typeface="+mn-lt"/>
                <a:cs typeface="+mn-lt"/>
              </a:rPr>
              <a:t>to </a:t>
            </a:r>
            <a:r>
              <a:rPr kumimoji="0" lang="en-US" sz="1800" b="0" i="0" u="none" strike="noStrike" cap="none" normalizeH="0" baseline="0" dirty="0" err="1">
                <a:ln>
                  <a:noFill/>
                </a:ln>
                <a:effectLst/>
                <a:ea typeface="+mn-lt"/>
                <a:cs typeface="+mn-lt"/>
              </a:rPr>
              <a:t>NaN</a:t>
            </a:r>
            <a:r>
              <a:rPr kumimoji="0" lang="en-US" sz="1800" b="0" i="0" u="none" strike="noStrike" cap="none" normalizeH="0" baseline="0" dirty="0">
                <a:ln>
                  <a:noFill/>
                </a:ln>
                <a:effectLst/>
                <a:ea typeface="+mn-lt"/>
                <a:cs typeface="+mn-lt"/>
              </a:rPr>
              <a:t> and filling </a:t>
            </a:r>
            <a:r>
              <a:rPr lang="en-US" dirty="0">
                <a:ea typeface="+mn-lt"/>
                <a:cs typeface="+mn-lt"/>
              </a:rPr>
              <a:t>gaps </a:t>
            </a:r>
            <a:r>
              <a:rPr kumimoji="0" lang="en-US" sz="1800" b="0" i="0" u="none" strike="noStrike" cap="none" normalizeH="0" baseline="0" dirty="0">
                <a:ln>
                  <a:noFill/>
                </a:ln>
                <a:effectLst/>
                <a:ea typeface="+mn-lt"/>
                <a:cs typeface="+mn-lt"/>
              </a:rPr>
              <a:t>with 0.</a:t>
            </a:r>
            <a:endParaRPr lang="en-US" dirty="0">
              <a:ea typeface="+mn-lt"/>
              <a:cs typeface="+mn-lt"/>
            </a:endParaRPr>
          </a:p>
          <a:p>
            <a:pPr lvl="0" indent="0" algn="l" defTabSz="914400">
              <a:lnSpc>
                <a:spcPct val="100000"/>
              </a:lnSpc>
              <a:tabLst/>
            </a:pPr>
            <a:r>
              <a:rPr lang="en-US" b="1" dirty="0">
                <a:ea typeface="+mn-lt"/>
                <a:cs typeface="+mn-lt"/>
              </a:rPr>
              <a:t>Outcome:</a:t>
            </a:r>
          </a:p>
          <a:p>
            <a:pPr defTabSz="914400"/>
            <a:r>
              <a:rPr lang="en-US" dirty="0">
                <a:ea typeface="+mn-lt"/>
                <a:cs typeface="+mn-lt"/>
              </a:rPr>
              <a:t>The dataset was successfully cleaned, making it ready for detailed analysis and feature engineering.</a:t>
            </a:r>
          </a:p>
          <a:p>
            <a:pPr marL="0" marR="0" lvl="0" indent="0" algn="l" defTabSz="914400">
              <a:lnSpc>
                <a:spcPct val="100000"/>
              </a:lnSpc>
              <a:spcBef>
                <a:spcPct val="0"/>
              </a:spcBef>
              <a:spcAft>
                <a:spcPct val="0"/>
              </a:spcAft>
              <a:buClrTx/>
              <a:buSzTx/>
              <a:tabLst/>
            </a:pPr>
            <a:endParaRPr lang="en-US" sz="1800" b="0" i="0" u="none" strike="noStrike" cap="none" normalizeH="0" baseline="0" dirty="0">
              <a:ln>
                <a:noFill/>
              </a:ln>
              <a:solidFill>
                <a:schemeClr val="tx1"/>
              </a:solidFill>
              <a:effectLst/>
              <a:latin typeface="Century Gothic"/>
            </a:endParaRPr>
          </a:p>
        </p:txBody>
      </p:sp>
    </p:spTree>
    <p:extLst>
      <p:ext uri="{BB962C8B-B14F-4D97-AF65-F5344CB8AC3E}">
        <p14:creationId xmlns:p14="http://schemas.microsoft.com/office/powerpoint/2010/main" val="378255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603979" y="1642592"/>
            <a:ext cx="3130115" cy="1968442"/>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Holiday identification</a:t>
            </a:r>
            <a:r>
              <a:rPr lang="en"/>
              <a:t>:</a:t>
            </a:r>
            <a:endParaRPr/>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877663"/>
            <a:ext cx="498443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t>Objective: Determine whether a day is a holiday</a:t>
            </a:r>
          </a:p>
          <a:p>
            <a:pPr marL="0" marR="0" lvl="0" indent="0" algn="l" defTabSz="914400" rtl="0" eaLnBrk="0" fontAlgn="base" latinLnBrk="0" hangingPunct="0">
              <a:lnSpc>
                <a:spcPct val="100000"/>
              </a:lnSpc>
              <a:spcBef>
                <a:spcPct val="0"/>
              </a:spcBef>
              <a:spcAft>
                <a:spcPct val="0"/>
              </a:spcAft>
              <a:buClrTx/>
              <a:buSzTx/>
              <a:buNone/>
              <a:tabLst/>
            </a:pPr>
            <a:r>
              <a:rPr lang="en-IN" sz="2000" dirty="0"/>
              <a:t>Method:</a:t>
            </a:r>
          </a:p>
          <a:p>
            <a:pPr defTabSz="914400" eaLnBrk="0" fontAlgn="base" hangingPunct="0">
              <a:spcBef>
                <a:spcPct val="0"/>
              </a:spcBef>
              <a:spcAft>
                <a:spcPct val="0"/>
              </a:spcAft>
              <a:buClrTx/>
              <a:buSzTx/>
              <a:buFont typeface="Arial" panose="020B0604020202020204" pitchFamily="34" charset="0"/>
              <a:buChar char="•"/>
            </a:pPr>
            <a:r>
              <a:rPr lang="en-US" sz="1400" dirty="0"/>
              <a:t>Introduced a 'Holiday' column, where 1 represents a holiday and 0 indicates a non-holiday.</a:t>
            </a:r>
          </a:p>
          <a:p>
            <a:pPr marL="0" indent="0" defTabSz="914400" eaLnBrk="0" fontAlgn="base" hangingPunct="0">
              <a:spcBef>
                <a:spcPct val="0"/>
              </a:spcBef>
              <a:spcAft>
                <a:spcPct val="0"/>
              </a:spcAft>
              <a:buClrTx/>
              <a:buSzTx/>
              <a:buNone/>
            </a:pPr>
            <a:r>
              <a:rPr lang="en-IN" sz="2000" dirty="0"/>
              <a:t>Observations:</a:t>
            </a:r>
          </a:p>
          <a:p>
            <a:pPr defTabSz="914400" eaLnBrk="0" fontAlgn="base" hangingPunct="0">
              <a:buClrTx/>
              <a:buSzTx/>
              <a:buFont typeface="Wingdings 3" panose="020B0604020202020204" pitchFamily="34" charset="0"/>
              <a:buChar char="●"/>
            </a:pPr>
            <a:r>
              <a:rPr lang="en-US" sz="1400" dirty="0">
                <a:ea typeface="+mj-lt"/>
                <a:cs typeface="+mj-lt"/>
              </a:rPr>
              <a:t>All data points in the dataset are currently labeled as holidays (value 1), limiting the scope for analysis.</a:t>
            </a:r>
            <a:endParaRPr lang="en-US" altLang="en-US" sz="1400" dirty="0">
              <a:latin typeface="Arial" panose="020B0604020202020204" pitchFamily="34" charset="0"/>
              <a:cs typeface="Arial"/>
            </a:endParaRPr>
          </a:p>
          <a:p>
            <a:pPr defTabSz="914400">
              <a:buClrTx/>
              <a:buSzTx/>
              <a:buFont typeface="Wingdings 3" panose="020B0604020202020204" pitchFamily="34" charset="0"/>
              <a:buChar char="●"/>
            </a:pPr>
            <a:r>
              <a:rPr lang="en-US" sz="1400">
                <a:ea typeface="+mj-lt"/>
                <a:cs typeface="+mj-lt"/>
              </a:rPr>
              <a:t>To enable proper comparisons, additional non-holiday data (labeled as value 0) is required.</a:t>
            </a:r>
            <a:endParaRPr lang="en-US"/>
          </a:p>
          <a:p>
            <a:pPr defTabSz="914400">
              <a:spcBef>
                <a:spcPct val="0"/>
              </a:spcBef>
              <a:spcAft>
                <a:spcPct val="0"/>
              </a:spcAft>
              <a:buClrTx/>
              <a:buSzTx/>
              <a:buFont typeface="Arial" panose="020B0604020202020204" pitchFamily="34" charset="0"/>
              <a:buChar char="•"/>
            </a:pPr>
            <a:endParaRPr lang="en-US" altLang="en-US" sz="140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7498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a:t>
            </a:r>
            <a:r>
              <a:rPr lang="en-IN" err="1"/>
              <a:t>DateTime</a:t>
            </a:r>
            <a:r>
              <a:rPr lang="en"/>
              <a:t>:</a:t>
            </a:r>
            <a:endParaRPr/>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55466" y="1526054"/>
            <a:ext cx="80330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Objective</a:t>
            </a:r>
            <a:r>
              <a:rPr kumimoji="0" lang="en-US" altLang="en-US" sz="2000" b="0" i="0" u="none" strike="noStrike" cap="none" normalizeH="0" baseline="0">
                <a:ln>
                  <a:noFill/>
                </a:ln>
                <a:solidFill>
                  <a:schemeClr val="tx1"/>
                </a:solidFill>
                <a:effectLst/>
                <a:latin typeface="Arial" panose="020B0604020202020204" pitchFamily="34" charset="0"/>
              </a:rPr>
              <a:t>: Convert Date and Time columns into a single </a:t>
            </a:r>
            <a:r>
              <a:rPr kumimoji="0" lang="en-US" altLang="en-US" sz="2000" b="0" i="0" u="none" strike="noStrike" cap="none" normalizeH="0" baseline="0" err="1">
                <a:ln>
                  <a:noFill/>
                </a:ln>
                <a:solidFill>
                  <a:schemeClr val="tx1"/>
                </a:solidFill>
                <a:effectLst/>
                <a:latin typeface="Arial" panose="020B0604020202020204" pitchFamily="34" charset="0"/>
              </a:rPr>
              <a:t>DateTime</a:t>
            </a:r>
            <a:r>
              <a:rPr kumimoji="0" lang="en-US" altLang="en-US" sz="2000" b="0" i="0" u="none" strike="noStrike" cap="none" normalizeH="0" baseline="0">
                <a:ln>
                  <a:noFill/>
                </a:ln>
                <a:solidFill>
                  <a:schemeClr val="tx1"/>
                </a:solidFill>
                <a:effectLst/>
                <a:latin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Method</a:t>
            </a:r>
            <a:r>
              <a:rPr kumimoji="0" lang="en-US" altLang="en-US" sz="20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Combined 'Date' and 'Time' into '</a:t>
            </a:r>
            <a:r>
              <a:rPr kumimoji="0" lang="en-US" altLang="en-US" sz="2000" b="0" i="0" u="none" strike="noStrike" cap="none" normalizeH="0" baseline="0" err="1">
                <a:ln>
                  <a:noFill/>
                </a:ln>
                <a:solidFill>
                  <a:schemeClr val="tx1"/>
                </a:solidFill>
                <a:effectLst/>
                <a:latin typeface="Arial" panose="020B0604020202020204" pitchFamily="34" charset="0"/>
              </a:rPr>
              <a:t>DateTime</a:t>
            </a:r>
            <a:r>
              <a:rPr kumimoji="0" lang="en-US" altLang="en-US" sz="2000" b="0" i="0" u="none" strike="noStrike" cap="none" normalizeH="0" baseline="0">
                <a:ln>
                  <a:noFill/>
                </a:ln>
                <a:solidFill>
                  <a:schemeClr val="tx1"/>
                </a:solidFill>
                <a:effectLst/>
                <a:latin typeface="Arial" panose="020B0604020202020204" pitchFamily="34" charset="0"/>
              </a:rPr>
              <a:t>' using </a:t>
            </a:r>
            <a:r>
              <a:rPr kumimoji="0" lang="en-US" altLang="en-US" sz="2000" b="0" i="0" u="none" strike="noStrike" cap="none" normalizeH="0" baseline="0" err="1">
                <a:ln>
                  <a:noFill/>
                </a:ln>
                <a:solidFill>
                  <a:schemeClr val="tx1"/>
                </a:solidFill>
                <a:effectLst/>
                <a:latin typeface="Arial Unicode MS"/>
              </a:rPr>
              <a:t>pd.to_datetime</a:t>
            </a:r>
            <a:r>
              <a:rPr kumimoji="0" lang="en-US" altLang="en-US" sz="2000" b="0" i="0" u="none" strike="noStrike" cap="none" normalizeH="0" baseline="0">
                <a:ln>
                  <a:noFill/>
                </a:ln>
                <a:solidFill>
                  <a:schemeClr val="tx1"/>
                </a:solidFill>
                <a:effectLst/>
                <a:latin typeface="Arial Unicode MS"/>
              </a:rPr>
              <a:t>()</a:t>
            </a:r>
            <a:r>
              <a:rPr kumimoji="0" lang="en-US" altLang="en-US" sz="2000" b="0" i="0" u="none" strike="noStrike" cap="none" normalizeH="0" baseline="0">
                <a:ln>
                  <a:noFill/>
                </a:ln>
                <a:solidFill>
                  <a:schemeClr val="tx1"/>
                </a:solidFill>
                <a:effectLst/>
              </a:rPr>
              <a:t>.</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Outcome</a:t>
            </a:r>
            <a:r>
              <a:rPr kumimoji="0" lang="en-US" altLang="en-US" sz="2000" b="0" i="0" u="none" strike="noStrike" cap="none" normalizeH="0" baseline="0">
                <a:ln>
                  <a:noFill/>
                </a:ln>
                <a:solidFill>
                  <a:schemeClr val="tx1"/>
                </a:solidFill>
                <a:effectLst/>
                <a:latin typeface="Arial" panose="020B0604020202020204" pitchFamily="34" charset="0"/>
              </a:rPr>
              <a:t>: The '</a:t>
            </a:r>
            <a:r>
              <a:rPr kumimoji="0" lang="en-US" altLang="en-US" sz="2000" b="0" i="0" u="none" strike="noStrike" cap="none" normalizeH="0" baseline="0" err="1">
                <a:ln>
                  <a:noFill/>
                </a:ln>
                <a:solidFill>
                  <a:schemeClr val="tx1"/>
                </a:solidFill>
                <a:effectLst/>
                <a:latin typeface="Arial" panose="020B0604020202020204" pitchFamily="34" charset="0"/>
              </a:rPr>
              <a:t>DateTime</a:t>
            </a:r>
            <a:r>
              <a:rPr kumimoji="0" lang="en-US" altLang="en-US" sz="2000" b="0" i="0" u="none" strike="noStrike" cap="none" normalizeH="0" baseline="0">
                <a:ln>
                  <a:noFill/>
                </a:ln>
                <a:solidFill>
                  <a:schemeClr val="tx1"/>
                </a:solidFill>
                <a:effectLst/>
                <a:latin typeface="Arial" panose="020B0604020202020204" pitchFamily="34" charset="0"/>
              </a:rPr>
              <a:t>' column is now in the standard format (YYYY-MM-DD HH:MM:SS) for time-based analysis. </a:t>
            </a:r>
          </a:p>
        </p:txBody>
      </p:sp>
    </p:spTree>
    <p:extLst>
      <p:ext uri="{BB962C8B-B14F-4D97-AF65-F5344CB8AC3E}">
        <p14:creationId xmlns:p14="http://schemas.microsoft.com/office/powerpoint/2010/main" val="140067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Sunlight</a:t>
            </a:r>
            <a:r>
              <a:rPr lang="en"/>
              <a:t>:</a:t>
            </a:r>
            <a:endParaRPr/>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542490" y="1382451"/>
            <a:ext cx="409047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buClrTx/>
              <a:buSzTx/>
              <a:buFont typeface="Wingdings 3"/>
              <a:buChar char="●"/>
            </a:pPr>
            <a:r>
              <a:rPr kumimoji="0" lang="en-US" sz="1400" b="1" i="0" u="none" strike="noStrike" cap="none" normalizeH="0" baseline="0" dirty="0">
                <a:ln>
                  <a:noFill/>
                </a:ln>
                <a:effectLst/>
                <a:ea typeface="+mj-lt"/>
                <a:cs typeface="+mj-lt"/>
              </a:rPr>
              <a:t>Objective:</a:t>
            </a:r>
            <a:r>
              <a:rPr kumimoji="0" lang="en-US" sz="1400" b="0" i="0" u="none" strike="noStrike" cap="none" normalizeH="0" baseline="0" dirty="0">
                <a:ln>
                  <a:noFill/>
                </a:ln>
                <a:effectLst/>
                <a:ea typeface="+mj-lt"/>
                <a:cs typeface="+mj-lt"/>
              </a:rPr>
              <a:t> </a:t>
            </a:r>
            <a:r>
              <a:rPr lang="en-US" sz="1400" dirty="0">
                <a:ea typeface="+mj-lt"/>
                <a:cs typeface="+mj-lt"/>
              </a:rPr>
              <a:t>Determine </a:t>
            </a:r>
            <a:r>
              <a:rPr kumimoji="0" lang="en-US" sz="1400" b="0" i="0" u="none" strike="noStrike" cap="none" normalizeH="0" baseline="0" dirty="0">
                <a:ln>
                  <a:noFill/>
                </a:ln>
                <a:effectLst/>
                <a:ea typeface="+mj-lt"/>
                <a:cs typeface="+mj-lt"/>
              </a:rPr>
              <a:t>whether </a:t>
            </a:r>
            <a:r>
              <a:rPr lang="en-US" sz="1400" dirty="0">
                <a:ea typeface="+mj-lt"/>
                <a:cs typeface="+mj-lt"/>
              </a:rPr>
              <a:t>a given time falls within </a:t>
            </a:r>
            <a:r>
              <a:rPr kumimoji="0" lang="en-US" sz="1400" b="0" i="0" u="none" strike="noStrike" cap="none" normalizeH="0" baseline="0" dirty="0">
                <a:ln>
                  <a:noFill/>
                </a:ln>
                <a:effectLst/>
                <a:ea typeface="+mj-lt"/>
                <a:cs typeface="+mj-lt"/>
              </a:rPr>
              <a:t>daylight </a:t>
            </a:r>
            <a:r>
              <a:rPr lang="en-US" sz="1400" dirty="0">
                <a:ea typeface="+mj-lt"/>
                <a:cs typeface="+mj-lt"/>
              </a:rPr>
              <a:t>hours </a:t>
            </a:r>
            <a:r>
              <a:rPr kumimoji="0" lang="en-US" sz="1400" b="0" i="0" u="none" strike="noStrike" cap="none" normalizeH="0" baseline="0" dirty="0">
                <a:ln>
                  <a:noFill/>
                </a:ln>
                <a:effectLst/>
                <a:ea typeface="+mj-lt"/>
                <a:cs typeface="+mj-lt"/>
              </a:rPr>
              <a:t>(</a:t>
            </a:r>
            <a:r>
              <a:rPr lang="en-US" sz="1400" dirty="0">
                <a:ea typeface="+mj-lt"/>
                <a:cs typeface="+mj-lt"/>
              </a:rPr>
              <a:t>6:00 </a:t>
            </a:r>
            <a:r>
              <a:rPr kumimoji="0" lang="en-US" sz="1400" b="0" i="0" u="none" strike="noStrike" cap="none" normalizeH="0" baseline="0" dirty="0">
                <a:ln>
                  <a:noFill/>
                </a:ln>
                <a:effectLst/>
                <a:ea typeface="+mj-lt"/>
                <a:cs typeface="+mj-lt"/>
              </a:rPr>
              <a:t>AM to </a:t>
            </a:r>
            <a:r>
              <a:rPr lang="en-US" sz="1400" dirty="0">
                <a:ea typeface="+mj-lt"/>
                <a:cs typeface="+mj-lt"/>
              </a:rPr>
              <a:t>6:00 </a:t>
            </a:r>
            <a:r>
              <a:rPr kumimoji="0" lang="en-US" sz="1400" b="0" i="0" u="none" strike="noStrike" cap="none" normalizeH="0" baseline="0" dirty="0">
                <a:ln>
                  <a:noFill/>
                </a:ln>
                <a:effectLst/>
                <a:ea typeface="+mj-lt"/>
                <a:cs typeface="+mj-lt"/>
              </a:rPr>
              <a:t>PM).</a:t>
            </a:r>
            <a:endParaRPr lang="en-US" sz="1400" dirty="0">
              <a:ea typeface="+mj-lt"/>
              <a:cs typeface="+mj-lt"/>
            </a:endParaRPr>
          </a:p>
          <a:p>
            <a:pPr lvl="0" algn="l" defTabSz="914400">
              <a:lnSpc>
                <a:spcPct val="100000"/>
              </a:lnSpc>
              <a:buClrTx/>
              <a:buSzTx/>
              <a:buFont typeface="Wingdings 3"/>
              <a:buChar char="●"/>
              <a:tabLst/>
            </a:pPr>
            <a:r>
              <a:rPr kumimoji="0" lang="en-US" sz="1400" b="1" i="0" u="none" strike="noStrike" cap="none" normalizeH="0" baseline="0" dirty="0">
                <a:ln>
                  <a:noFill/>
                </a:ln>
                <a:effectLst/>
                <a:ea typeface="+mj-lt"/>
                <a:cs typeface="+mj-lt"/>
              </a:rPr>
              <a:t>Method:</a:t>
            </a:r>
            <a:endParaRPr lang="en-US" sz="1400" b="1" dirty="0">
              <a:ea typeface="+mj-lt"/>
              <a:cs typeface="+mj-lt"/>
            </a:endParaRPr>
          </a:p>
          <a:p>
            <a:pPr defTabSz="914400">
              <a:buClr>
                <a:srgbClr val="8AD0D6"/>
              </a:buClr>
              <a:buSzTx/>
              <a:buFont typeface="Wingdings 3"/>
              <a:buChar char="●"/>
            </a:pPr>
            <a:r>
              <a:rPr lang="en-US" sz="1400" dirty="0">
                <a:ea typeface="+mj-lt"/>
                <a:cs typeface="+mj-lt"/>
              </a:rPr>
              <a:t>Developed </a:t>
            </a:r>
            <a:r>
              <a:rPr kumimoji="0" lang="en-US" sz="1400" b="0" i="0" u="none" strike="noStrike" cap="none" normalizeH="0" baseline="0" dirty="0">
                <a:ln>
                  <a:noFill/>
                </a:ln>
                <a:effectLst/>
                <a:ea typeface="+mj-lt"/>
                <a:cs typeface="+mj-lt"/>
              </a:rPr>
              <a:t>a function</a:t>
            </a:r>
            <a:r>
              <a:rPr lang="en-US" sz="1400" dirty="0">
                <a:ea typeface="+mj-lt"/>
                <a:cs typeface="+mj-lt"/>
              </a:rPr>
              <a:t>,</a:t>
            </a:r>
            <a:r>
              <a:rPr kumimoji="0" lang="en-US" sz="1400" b="0" i="0" u="none" strike="noStrike" cap="none" normalizeH="0" baseline="0" dirty="0">
                <a:ln>
                  <a:noFill/>
                </a:ln>
                <a:effectLst/>
                <a:ea typeface="+mj-lt"/>
                <a:cs typeface="+mj-lt"/>
              </a:rPr>
              <a:t> </a:t>
            </a:r>
            <a:r>
              <a:rPr kumimoji="0" lang="en-US" sz="1400" b="0" i="0" u="none" strike="noStrike" cap="none" normalizeH="0" baseline="0" err="1">
                <a:ln>
                  <a:noFill/>
                </a:ln>
                <a:effectLst/>
                <a:latin typeface="Consolas"/>
              </a:rPr>
              <a:t>is_light</a:t>
            </a:r>
            <a:r>
              <a:rPr kumimoji="0" lang="en-US" sz="1400" b="0" i="0" u="none" strike="noStrike" cap="none" normalizeH="0" baseline="0" dirty="0">
                <a:ln>
                  <a:noFill/>
                </a:ln>
                <a:effectLst/>
                <a:latin typeface="Consolas"/>
              </a:rPr>
              <a:t>(hour</a:t>
            </a:r>
            <a:r>
              <a:rPr lang="en-US" sz="1400" dirty="0">
                <a:latin typeface="Consolas"/>
              </a:rPr>
              <a:t>)</a:t>
            </a:r>
            <a:r>
              <a:rPr lang="en-US" sz="1400" dirty="0">
                <a:ea typeface="+mj-lt"/>
                <a:cs typeface="+mj-lt"/>
              </a:rPr>
              <a:t>, </a:t>
            </a:r>
            <a:r>
              <a:rPr kumimoji="0" lang="en-US" sz="1400" b="0" i="0" u="none" strike="noStrike" cap="none" normalizeH="0" baseline="0" dirty="0">
                <a:ln>
                  <a:noFill/>
                </a:ln>
                <a:effectLst/>
                <a:ea typeface="+mj-lt"/>
                <a:cs typeface="+mj-lt"/>
              </a:rPr>
              <a:t>to check if the hour </a:t>
            </a:r>
            <a:r>
              <a:rPr lang="en-US" sz="1400" dirty="0">
                <a:ea typeface="+mj-lt"/>
                <a:cs typeface="+mj-lt"/>
              </a:rPr>
              <a:t>lies </a:t>
            </a:r>
            <a:r>
              <a:rPr kumimoji="0" lang="en-US" sz="1400" b="0" i="0" u="none" strike="noStrike" cap="none" normalizeH="0" baseline="0" dirty="0">
                <a:ln>
                  <a:noFill/>
                </a:ln>
                <a:effectLst/>
                <a:ea typeface="+mj-lt"/>
                <a:cs typeface="+mj-lt"/>
              </a:rPr>
              <a:t>within </a:t>
            </a:r>
            <a:r>
              <a:rPr lang="en-US" sz="1400" dirty="0">
                <a:ea typeface="+mj-lt"/>
                <a:cs typeface="+mj-lt"/>
              </a:rPr>
              <a:t>the </a:t>
            </a:r>
            <a:r>
              <a:rPr kumimoji="0" lang="en-US" sz="1400" b="0" i="0" u="none" strike="noStrike" cap="none" normalizeH="0" baseline="0" dirty="0">
                <a:ln>
                  <a:noFill/>
                </a:ln>
                <a:effectLst/>
                <a:ea typeface="+mj-lt"/>
                <a:cs typeface="+mj-lt"/>
              </a:rPr>
              <a:t>daylight </a:t>
            </a:r>
            <a:r>
              <a:rPr lang="en-US" sz="1400" dirty="0">
                <a:ea typeface="+mj-lt"/>
                <a:cs typeface="+mj-lt"/>
              </a:rPr>
              <a:t>range </a:t>
            </a:r>
            <a:r>
              <a:rPr kumimoji="0" lang="en-US" sz="1400" b="0" i="0" u="none" strike="noStrike" cap="none" normalizeH="0" baseline="0" dirty="0">
                <a:ln>
                  <a:noFill/>
                </a:ln>
                <a:effectLst/>
                <a:ea typeface="+mj-lt"/>
                <a:cs typeface="+mj-lt"/>
              </a:rPr>
              <a:t>(6 AM to 6 PM).</a:t>
            </a:r>
            <a:endParaRPr lang="en-US" sz="1400" dirty="0">
              <a:ea typeface="+mj-lt"/>
              <a:cs typeface="+mj-lt"/>
            </a:endParaRPr>
          </a:p>
          <a:p>
            <a:pPr defTabSz="914400">
              <a:buClr>
                <a:srgbClr val="8AD0D6"/>
              </a:buClr>
              <a:buSzTx/>
              <a:buFont typeface="Wingdings 3"/>
              <a:buChar char="●"/>
            </a:pPr>
            <a:r>
              <a:rPr kumimoji="0" lang="en-US" sz="1400" b="0" i="0" u="none" strike="noStrike" cap="none" normalizeH="0" baseline="0" dirty="0">
                <a:ln>
                  <a:noFill/>
                </a:ln>
                <a:effectLst/>
                <a:ea typeface="+mj-lt"/>
                <a:cs typeface="+mj-lt"/>
              </a:rPr>
              <a:t>Added a </a:t>
            </a:r>
            <a:r>
              <a:rPr lang="en-US" sz="1400" dirty="0">
                <a:ea typeface="+mj-lt"/>
                <a:cs typeface="+mj-lt"/>
              </a:rPr>
              <a:t>new column, </a:t>
            </a:r>
            <a:r>
              <a:rPr kumimoji="0" lang="en-US" sz="1400" b="0" i="0" u="none" strike="noStrike" cap="none" normalizeH="0" baseline="0" dirty="0">
                <a:ln>
                  <a:noFill/>
                </a:ln>
                <a:effectLst/>
                <a:latin typeface="Consolas"/>
              </a:rPr>
              <a:t>'light</a:t>
            </a:r>
            <a:r>
              <a:rPr lang="en-US" sz="1400" dirty="0">
                <a:latin typeface="Consolas"/>
              </a:rPr>
              <a:t>'</a:t>
            </a:r>
            <a:r>
              <a:rPr lang="en-US" sz="1400" dirty="0">
                <a:ea typeface="+mj-lt"/>
                <a:cs typeface="+mj-lt"/>
              </a:rPr>
              <a:t>, </a:t>
            </a:r>
            <a:r>
              <a:rPr kumimoji="0" lang="en-US" sz="1400" b="0" i="0" u="none" strike="noStrike" cap="none" normalizeH="0" baseline="0" dirty="0">
                <a:ln>
                  <a:noFill/>
                </a:ln>
                <a:effectLst/>
                <a:ea typeface="+mj-lt"/>
                <a:cs typeface="+mj-lt"/>
              </a:rPr>
              <a:t>to </a:t>
            </a:r>
            <a:r>
              <a:rPr lang="en-US" sz="1400" dirty="0">
                <a:ea typeface="+mj-lt"/>
                <a:cs typeface="+mj-lt"/>
              </a:rPr>
              <a:t>indicate </a:t>
            </a:r>
            <a:r>
              <a:rPr kumimoji="0" lang="en-US" sz="1400" b="0" i="0" u="none" strike="noStrike" cap="none" normalizeH="0" baseline="0" dirty="0">
                <a:ln>
                  <a:noFill/>
                </a:ln>
                <a:effectLst/>
                <a:ea typeface="+mj-lt"/>
                <a:cs typeface="+mj-lt"/>
              </a:rPr>
              <a:t>daylight status (1 for daylight, 0 for non-daylight).</a:t>
            </a:r>
            <a:endParaRPr lang="en-US" sz="1400" dirty="0">
              <a:ea typeface="+mj-lt"/>
              <a:cs typeface="+mj-lt"/>
            </a:endParaRPr>
          </a:p>
          <a:p>
            <a:pPr defTabSz="914400">
              <a:buClr>
                <a:srgbClr val="8AD0D6"/>
              </a:buClr>
              <a:buSzTx/>
              <a:buFont typeface="Wingdings 3"/>
              <a:buChar char="●"/>
            </a:pPr>
            <a:r>
              <a:rPr kumimoji="0" lang="en-US" sz="1400" b="1" i="0" u="none" strike="noStrike" cap="none" normalizeH="0" baseline="0" dirty="0">
                <a:ln>
                  <a:noFill/>
                </a:ln>
                <a:effectLst/>
                <a:ea typeface="+mj-lt"/>
                <a:cs typeface="+mj-lt"/>
              </a:rPr>
              <a:t>Outcome:</a:t>
            </a:r>
            <a:endParaRPr lang="en-US" sz="1400" b="1" dirty="0">
              <a:ea typeface="+mj-lt"/>
              <a:cs typeface="+mj-lt"/>
            </a:endParaRPr>
          </a:p>
          <a:p>
            <a:pPr defTabSz="914400">
              <a:buClr>
                <a:srgbClr val="8AD0D6"/>
              </a:buClr>
              <a:buSzTx/>
              <a:buFont typeface="Wingdings 3"/>
              <a:buChar char="●"/>
            </a:pPr>
            <a:r>
              <a:rPr kumimoji="0" lang="en-US" sz="1400" b="0" i="0" u="none" strike="noStrike" cap="none" normalizeH="0" baseline="0" dirty="0">
                <a:ln>
                  <a:noFill/>
                </a:ln>
                <a:effectLst/>
                <a:ea typeface="+mj-lt"/>
                <a:cs typeface="+mj-lt"/>
              </a:rPr>
              <a:t>All records in the sample fall within daylight hours, </a:t>
            </a:r>
            <a:r>
              <a:rPr lang="en-US" sz="1400" dirty="0">
                <a:ea typeface="+mj-lt"/>
                <a:cs typeface="+mj-lt"/>
              </a:rPr>
              <a:t>resulting in </a:t>
            </a:r>
            <a:r>
              <a:rPr kumimoji="0" lang="en-US" sz="1400" b="0" i="0" u="none" strike="noStrike" cap="none" normalizeH="0" baseline="0" dirty="0">
                <a:ln>
                  <a:noFill/>
                </a:ln>
                <a:effectLst/>
                <a:ea typeface="+mj-lt"/>
                <a:cs typeface="+mj-lt"/>
              </a:rPr>
              <a:t>the </a:t>
            </a:r>
            <a:r>
              <a:rPr kumimoji="0" lang="en-US" sz="1400" b="0" i="0" u="none" strike="noStrike" cap="none" normalizeH="0" baseline="0" dirty="0">
                <a:ln>
                  <a:noFill/>
                </a:ln>
                <a:effectLst/>
                <a:latin typeface="Consolas"/>
              </a:rPr>
              <a:t>'light'</a:t>
            </a:r>
            <a:r>
              <a:rPr kumimoji="0" lang="en-US" sz="1400" b="0" i="0" u="none" strike="noStrike" cap="none" normalizeH="0" baseline="0" dirty="0">
                <a:ln>
                  <a:noFill/>
                </a:ln>
                <a:effectLst/>
                <a:ea typeface="+mj-lt"/>
                <a:cs typeface="+mj-lt"/>
              </a:rPr>
              <a:t> column </a:t>
            </a:r>
            <a:r>
              <a:rPr lang="en-US" sz="1400" dirty="0">
                <a:ea typeface="+mj-lt"/>
                <a:cs typeface="+mj-lt"/>
              </a:rPr>
              <a:t>being </a:t>
            </a:r>
            <a:r>
              <a:rPr kumimoji="0" lang="en-US" sz="1400" b="0" i="0" u="none" strike="noStrike" cap="none" normalizeH="0" baseline="0" dirty="0">
                <a:ln>
                  <a:noFill/>
                </a:ln>
                <a:effectLst/>
                <a:ea typeface="+mj-lt"/>
                <a:cs typeface="+mj-lt"/>
              </a:rPr>
              <a:t>marked as 1</a:t>
            </a:r>
            <a:r>
              <a:rPr lang="en-US" sz="1400" dirty="0">
                <a:ea typeface="+mj-lt"/>
                <a:cs typeface="+mj-lt"/>
              </a:rPr>
              <a:t> for all entries</a:t>
            </a:r>
            <a:r>
              <a:rPr kumimoji="0" lang="en-US" sz="1400" b="0" i="0" u="none" strike="noStrike" cap="none" normalizeH="0" baseline="0" dirty="0">
                <a:ln>
                  <a:noFill/>
                </a:ln>
                <a:effectLst/>
                <a:ea typeface="+mj-lt"/>
                <a:cs typeface="+mj-lt"/>
              </a:rPr>
              <a:t>.</a:t>
            </a:r>
            <a:endParaRPr lang="en-US" sz="1400" dirty="0">
              <a:ea typeface="+mj-lt"/>
              <a:cs typeface="+mj-lt"/>
            </a:endParaRPr>
          </a:p>
          <a:p>
            <a:pPr marL="0" marR="0" lvl="0" indent="0" algn="l" defTabSz="914400">
              <a:lnSpc>
                <a:spcPct val="100000"/>
              </a:lnSpc>
              <a:spcBef>
                <a:spcPct val="0"/>
              </a:spcBef>
              <a:spcAft>
                <a:spcPct val="0"/>
              </a:spcAft>
              <a:buClrTx/>
              <a:buSzTx/>
              <a:buFontTx/>
              <a:buChar char="•"/>
              <a:tabLst/>
            </a:pPr>
            <a:endParaRPr lang="en-US" altLang="en-US" sz="1600" b="0" i="0" u="none" strike="noStrike" cap="none" normalizeH="0" baseline="0" dirty="0">
              <a:ln>
                <a:noFill/>
              </a:ln>
              <a:effectLst/>
              <a:latin typeface="Arial" panose="020B0604020202020204" pitchFamily="34" charset="0"/>
              <a:cs typeface="Arial"/>
            </a:endParaRP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tretch>
            <a:fillRect/>
          </a:stretch>
        </p:blipFill>
        <p:spPr>
          <a:xfrm>
            <a:off x="4632960" y="1677485"/>
            <a:ext cx="4049109" cy="2553032"/>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Plots:</a:t>
            </a:r>
            <a:endParaRPr/>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Graphical Insights into Power Consumption</a:t>
            </a:r>
            <a:r>
              <a:rPr lang="en"/>
              <a:t>:</a:t>
            </a:r>
            <a:endParaRPr/>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13317"/>
            <a:ext cx="811085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buClrTx/>
              <a:buSzTx/>
              <a:buFont typeface="Wingdings 3"/>
              <a:buChar char="●"/>
              <a:tabLst/>
            </a:pPr>
            <a:r>
              <a:rPr kumimoji="0" lang="en-US" sz="1600" b="1" i="0" u="none" strike="noStrike" cap="none" normalizeH="0" baseline="0" dirty="0">
                <a:ln>
                  <a:noFill/>
                </a:ln>
                <a:effectLst/>
                <a:ea typeface="+mj-lt"/>
                <a:cs typeface="+mj-lt"/>
              </a:rPr>
              <a:t>Global Active Power Over Time:</a:t>
            </a:r>
            <a:endParaRPr lang="en-US" b="1"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Graph:</a:t>
            </a:r>
            <a:r>
              <a:rPr kumimoji="0" lang="en-US" sz="1600" b="0" i="0" u="none" strike="noStrike" cap="none" normalizeH="0" baseline="0" dirty="0">
                <a:ln>
                  <a:noFill/>
                </a:ln>
                <a:effectLst/>
                <a:ea typeface="+mj-lt"/>
                <a:cs typeface="+mj-lt"/>
              </a:rPr>
              <a:t> Line plot </a:t>
            </a:r>
            <a:r>
              <a:rPr lang="en-US" sz="1600" dirty="0">
                <a:ea typeface="+mj-lt"/>
                <a:cs typeface="+mj-lt"/>
              </a:rPr>
              <a:t>showing </a:t>
            </a:r>
            <a:r>
              <a:rPr kumimoji="0" lang="en-US" sz="1600" b="0" u="none" strike="noStrike" cap="none" normalizeH="0" baseline="0" dirty="0">
                <a:ln>
                  <a:noFill/>
                </a:ln>
                <a:effectLst/>
                <a:ea typeface="+mj-lt"/>
                <a:cs typeface="+mj-lt"/>
              </a:rPr>
              <a:t>Global</a:t>
            </a:r>
            <a:r>
              <a:rPr lang="en-US" sz="1600" dirty="0">
                <a:ea typeface="+mj-lt"/>
                <a:cs typeface="+mj-lt"/>
              </a:rPr>
              <a:t> Active Power against </a:t>
            </a:r>
            <a:r>
              <a:rPr kumimoji="0" lang="en-US" sz="1600" b="0" u="none" strike="noStrike" cap="none" normalizeH="0" baseline="0" dirty="0" err="1">
                <a:ln>
                  <a:noFill/>
                </a:ln>
                <a:effectLst/>
                <a:ea typeface="+mj-lt"/>
                <a:cs typeface="+mj-lt"/>
              </a:rPr>
              <a:t>DateTime</a:t>
            </a:r>
            <a:r>
              <a:rPr kumimoji="0" lang="en-US" sz="1600" b="0" i="0" u="none" strike="noStrike" cap="none" normalizeH="0" baseline="0" dirty="0">
                <a:ln>
                  <a:noFill/>
                </a:ln>
                <a:effectLst/>
                <a:ea typeface="+mj-lt"/>
                <a:cs typeface="+mj-lt"/>
              </a:rPr>
              <a:t>.</a:t>
            </a:r>
            <a:endParaRPr lang="en-US"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Insight:</a:t>
            </a:r>
            <a:r>
              <a:rPr kumimoji="0" lang="en-US" sz="1600" b="0" i="0" u="none" strike="noStrike" cap="none" normalizeH="0" baseline="0" dirty="0">
                <a:ln>
                  <a:noFill/>
                </a:ln>
                <a:effectLst/>
                <a:ea typeface="+mj-lt"/>
                <a:cs typeface="+mj-lt"/>
              </a:rPr>
              <a:t> Power consumption </a:t>
            </a:r>
            <a:r>
              <a:rPr lang="en-US" sz="1600" dirty="0">
                <a:ea typeface="+mj-lt"/>
                <a:cs typeface="+mj-lt"/>
              </a:rPr>
              <a:t>fluctuates </a:t>
            </a:r>
            <a:r>
              <a:rPr kumimoji="0" lang="en-US" sz="1600" b="0" i="0" u="none" strike="noStrike" cap="none" normalizeH="0" baseline="0" dirty="0">
                <a:ln>
                  <a:noFill/>
                </a:ln>
                <a:effectLst/>
                <a:ea typeface="+mj-lt"/>
                <a:cs typeface="+mj-lt"/>
              </a:rPr>
              <a:t>significantly over time, </a:t>
            </a:r>
            <a:r>
              <a:rPr lang="en-US" sz="1600" dirty="0">
                <a:ea typeface="+mj-lt"/>
                <a:cs typeface="+mj-lt"/>
              </a:rPr>
              <a:t>indicating variable </a:t>
            </a:r>
            <a:r>
              <a:rPr kumimoji="0" lang="en-US" sz="1600" b="0" i="0" u="none" strike="noStrike" cap="none" normalizeH="0" baseline="0" dirty="0">
                <a:ln>
                  <a:noFill/>
                </a:ln>
                <a:effectLst/>
                <a:ea typeface="+mj-lt"/>
                <a:cs typeface="+mj-lt"/>
              </a:rPr>
              <a:t>usage trends.</a:t>
            </a:r>
            <a:endParaRPr lang="en-US" dirty="0">
              <a:ea typeface="+mj-lt"/>
              <a:cs typeface="+mj-lt"/>
            </a:endParaRPr>
          </a:p>
          <a:p>
            <a:pPr lvl="0" algn="l" defTabSz="914400">
              <a:lnSpc>
                <a:spcPct val="100000"/>
              </a:lnSpc>
              <a:buClr>
                <a:srgbClr val="8AD0D6"/>
              </a:buClr>
              <a:buSzTx/>
              <a:buFont typeface="Wingdings 3"/>
              <a:buChar char="●"/>
              <a:tabLst/>
            </a:pPr>
            <a:r>
              <a:rPr kumimoji="0" lang="en-US" sz="1600" b="1" i="0" u="none" strike="noStrike" cap="none" normalizeH="0" baseline="0" dirty="0">
                <a:ln>
                  <a:noFill/>
                </a:ln>
                <a:effectLst/>
                <a:ea typeface="+mj-lt"/>
                <a:cs typeface="+mj-lt"/>
              </a:rPr>
              <a:t>Global Intensity vs. Global Active Power:</a:t>
            </a:r>
            <a:endParaRPr lang="en-US" b="1"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Graph:</a:t>
            </a:r>
            <a:r>
              <a:rPr kumimoji="0" lang="en-US" sz="1600" b="0" i="0" u="none" strike="noStrike" cap="none" normalizeH="0" baseline="0" dirty="0">
                <a:ln>
                  <a:noFill/>
                </a:ln>
                <a:effectLst/>
                <a:ea typeface="+mj-lt"/>
                <a:cs typeface="+mj-lt"/>
              </a:rPr>
              <a:t> Scatter plot </a:t>
            </a:r>
            <a:r>
              <a:rPr lang="en-US" sz="1600" dirty="0">
                <a:ea typeface="+mj-lt"/>
                <a:cs typeface="+mj-lt"/>
              </a:rPr>
              <a:t>depicting </a:t>
            </a:r>
            <a:r>
              <a:rPr kumimoji="0" lang="en-US" sz="1600" b="0" u="none" strike="noStrike" cap="none" normalizeH="0" baseline="0" dirty="0">
                <a:ln>
                  <a:noFill/>
                </a:ln>
                <a:effectLst/>
                <a:ea typeface="+mj-lt"/>
                <a:cs typeface="+mj-lt"/>
              </a:rPr>
              <a:t>Global</a:t>
            </a:r>
            <a:r>
              <a:rPr lang="en-US" sz="1600" dirty="0">
                <a:ea typeface="+mj-lt"/>
                <a:cs typeface="+mj-lt"/>
              </a:rPr>
              <a:t> Intensity versus </a:t>
            </a:r>
            <a:r>
              <a:rPr kumimoji="0" lang="en-US" sz="1600" b="0" u="none" strike="noStrike" cap="none" normalizeH="0" baseline="0" dirty="0">
                <a:ln>
                  <a:noFill/>
                </a:ln>
                <a:effectLst/>
                <a:ea typeface="+mj-lt"/>
                <a:cs typeface="+mj-lt"/>
              </a:rPr>
              <a:t>Global</a:t>
            </a:r>
            <a:r>
              <a:rPr lang="en-US" sz="1600" dirty="0">
                <a:ea typeface="+mj-lt"/>
                <a:cs typeface="+mj-lt"/>
              </a:rPr>
              <a:t> Active Power</a:t>
            </a:r>
            <a:r>
              <a:rPr kumimoji="0" lang="en-US" sz="1600" b="0" i="0" u="none" strike="noStrike" cap="none" normalizeH="0" baseline="0" dirty="0">
                <a:ln>
                  <a:noFill/>
                </a:ln>
                <a:effectLst/>
                <a:ea typeface="+mj-lt"/>
                <a:cs typeface="+mj-lt"/>
              </a:rPr>
              <a:t>.</a:t>
            </a:r>
            <a:endParaRPr lang="en-US"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Insight:</a:t>
            </a:r>
            <a:r>
              <a:rPr kumimoji="0" lang="en-US" sz="1600" b="0" i="0" u="none" strike="noStrike" cap="none" normalizeH="0" baseline="0" dirty="0">
                <a:ln>
                  <a:noFill/>
                </a:ln>
                <a:effectLst/>
                <a:ea typeface="+mj-lt"/>
                <a:cs typeface="+mj-lt"/>
              </a:rPr>
              <a:t> </a:t>
            </a:r>
            <a:r>
              <a:rPr lang="en-US" sz="1600" dirty="0">
                <a:ea typeface="+mj-lt"/>
                <a:cs typeface="+mj-lt"/>
              </a:rPr>
              <a:t>A positive </a:t>
            </a:r>
            <a:r>
              <a:rPr kumimoji="0" lang="en-US" sz="1600" b="0" i="0" u="none" strike="noStrike" cap="none" normalizeH="0" baseline="0" dirty="0">
                <a:ln>
                  <a:noFill/>
                </a:ln>
                <a:effectLst/>
                <a:ea typeface="+mj-lt"/>
                <a:cs typeface="+mj-lt"/>
              </a:rPr>
              <a:t>correlation</a:t>
            </a:r>
            <a:r>
              <a:rPr lang="en-US" sz="1600" dirty="0">
                <a:ea typeface="+mj-lt"/>
                <a:cs typeface="+mj-lt"/>
              </a:rPr>
              <a:t> is observed</a:t>
            </a:r>
            <a:r>
              <a:rPr kumimoji="0" lang="en-US" sz="1600" b="0" i="0" u="none" strike="noStrike" cap="none" normalizeH="0" baseline="0" dirty="0">
                <a:ln>
                  <a:noFill/>
                </a:ln>
                <a:effectLst/>
                <a:ea typeface="+mj-lt"/>
                <a:cs typeface="+mj-lt"/>
              </a:rPr>
              <a:t>—higher intensity </a:t>
            </a:r>
            <a:r>
              <a:rPr lang="en-US" sz="1600" dirty="0">
                <a:ea typeface="+mj-lt"/>
                <a:cs typeface="+mj-lt"/>
              </a:rPr>
              <a:t>values are associated with </a:t>
            </a:r>
            <a:r>
              <a:rPr kumimoji="0" lang="en-US" sz="1600" b="0" i="0" u="none" strike="noStrike" cap="none" normalizeH="0" baseline="0" dirty="0">
                <a:ln>
                  <a:noFill/>
                </a:ln>
                <a:effectLst/>
                <a:ea typeface="+mj-lt"/>
                <a:cs typeface="+mj-lt"/>
              </a:rPr>
              <a:t>increased power consumption.</a:t>
            </a:r>
            <a:endParaRPr lang="en-US" dirty="0">
              <a:ea typeface="+mj-lt"/>
              <a:cs typeface="+mj-lt"/>
            </a:endParaRPr>
          </a:p>
          <a:p>
            <a:pPr lvl="0" algn="l" defTabSz="914400">
              <a:lnSpc>
                <a:spcPct val="100000"/>
              </a:lnSpc>
              <a:buClr>
                <a:srgbClr val="8AD0D6"/>
              </a:buClr>
              <a:buSzTx/>
              <a:buFont typeface="Wingdings 3"/>
              <a:buChar char="●"/>
              <a:tabLst/>
            </a:pPr>
            <a:r>
              <a:rPr kumimoji="0" lang="en-US" sz="1600" b="1" i="0" u="none" strike="noStrike" cap="none" normalizeH="0" baseline="0" dirty="0">
                <a:ln>
                  <a:noFill/>
                </a:ln>
                <a:effectLst/>
                <a:ea typeface="+mj-lt"/>
                <a:cs typeface="+mj-lt"/>
              </a:rPr>
              <a:t>Distribution of Voltage:</a:t>
            </a:r>
            <a:endParaRPr lang="en-US" b="1"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Graph:</a:t>
            </a:r>
            <a:r>
              <a:rPr kumimoji="0" lang="en-US" sz="1600" b="0" i="0" u="none" strike="noStrike" cap="none" normalizeH="0" baseline="0" dirty="0">
                <a:ln>
                  <a:noFill/>
                </a:ln>
                <a:effectLst/>
                <a:ea typeface="+mj-lt"/>
                <a:cs typeface="+mj-lt"/>
              </a:rPr>
              <a:t> Histogram of </a:t>
            </a:r>
            <a:r>
              <a:rPr kumimoji="0" lang="en-US" sz="1600" b="0" u="none" strike="noStrike" cap="none" normalizeH="0" baseline="0" dirty="0">
                <a:ln>
                  <a:noFill/>
                </a:ln>
                <a:effectLst/>
                <a:ea typeface="+mj-lt"/>
                <a:cs typeface="+mj-lt"/>
              </a:rPr>
              <a:t>Voltage</a:t>
            </a:r>
            <a:r>
              <a:rPr lang="en-US" sz="1600" dirty="0">
                <a:ea typeface="+mj-lt"/>
                <a:cs typeface="+mj-lt"/>
              </a:rPr>
              <a:t> distribution</a:t>
            </a:r>
            <a:r>
              <a:rPr kumimoji="0" lang="en-US" sz="1600" b="0" i="0" u="none" strike="noStrike" cap="none" normalizeH="0" baseline="0" dirty="0">
                <a:ln>
                  <a:noFill/>
                </a:ln>
                <a:effectLst/>
                <a:ea typeface="+mj-lt"/>
                <a:cs typeface="+mj-lt"/>
              </a:rPr>
              <a:t>.</a:t>
            </a:r>
            <a:endParaRPr lang="en-US"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ea typeface="+mj-lt"/>
                <a:cs typeface="+mj-lt"/>
              </a:rPr>
              <a:t>Insight:</a:t>
            </a:r>
            <a:r>
              <a:rPr kumimoji="0" lang="en-US" sz="1600" b="0" i="0" u="none" strike="noStrike" cap="none" normalizeH="0" baseline="0" dirty="0">
                <a:ln>
                  <a:noFill/>
                </a:ln>
                <a:effectLst/>
                <a:ea typeface="+mj-lt"/>
                <a:cs typeface="+mj-lt"/>
              </a:rPr>
              <a:t> Voltage </a:t>
            </a:r>
            <a:r>
              <a:rPr lang="en-US" sz="1600" dirty="0">
                <a:ea typeface="+mj-lt"/>
                <a:cs typeface="+mj-lt"/>
              </a:rPr>
              <a:t>is approximately normally distributed</a:t>
            </a:r>
            <a:r>
              <a:rPr kumimoji="0" lang="en-US" sz="1600" b="0" i="0" u="none" strike="noStrike" cap="none" normalizeH="0" baseline="0" dirty="0">
                <a:ln>
                  <a:noFill/>
                </a:ln>
                <a:effectLst/>
                <a:ea typeface="+mj-lt"/>
                <a:cs typeface="+mj-lt"/>
              </a:rPr>
              <a:t>, centered around 235–245 volts, with occasional </a:t>
            </a:r>
            <a:r>
              <a:rPr lang="en-US" sz="1600" dirty="0">
                <a:ea typeface="+mj-lt"/>
                <a:cs typeface="+mj-lt"/>
              </a:rPr>
              <a:t>outliers or </a:t>
            </a:r>
            <a:r>
              <a:rPr kumimoji="0" lang="en-US" sz="1600" b="0" i="0" u="none" strike="noStrike" cap="none" normalizeH="0" baseline="0" dirty="0">
                <a:ln>
                  <a:noFill/>
                </a:ln>
                <a:effectLst/>
                <a:ea typeface="+mj-lt"/>
                <a:cs typeface="+mj-lt"/>
              </a:rPr>
              <a:t>anomalies.</a:t>
            </a:r>
            <a:endParaRPr lang="en-US" dirty="0">
              <a:ea typeface="+mj-lt"/>
              <a:cs typeface="+mj-lt"/>
            </a:endParaRPr>
          </a:p>
          <a:p>
            <a:pPr defTabSz="914400">
              <a:buClr>
                <a:srgbClr val="8AD0D6"/>
              </a:buClr>
              <a:buSzTx/>
              <a:buFont typeface="Wingdings 3"/>
              <a:buChar char="●"/>
            </a:pPr>
            <a:endParaRPr lang="en-US" altLang="en-US" sz="1600" b="0" i="0" u="none" strike="noStrike" cap="none" normalizeH="0" baseline="0" dirty="0">
              <a:ln>
                <a:noFill/>
              </a:ln>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Analysis and Recommendations:</a:t>
            </a:r>
            <a:endParaRPr/>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812788"/>
            <a:ext cx="836961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defTabSz="914400">
              <a:lnSpc>
                <a:spcPct val="100000"/>
              </a:lnSpc>
              <a:buClrTx/>
              <a:buSzTx/>
              <a:buFont typeface="Wingdings 3"/>
              <a:buChar char="●"/>
              <a:tabLst/>
            </a:pPr>
            <a:r>
              <a:rPr kumimoji="0" lang="en-US" sz="1400" b="1" i="0" u="none" strike="noStrike" cap="none" normalizeH="0" baseline="0" dirty="0">
                <a:ln>
                  <a:noFill/>
                </a:ln>
                <a:effectLst/>
                <a:ea typeface="+mj-lt"/>
                <a:cs typeface="+mj-lt"/>
              </a:rPr>
              <a:t>Average Power Consumption Insights:</a:t>
            </a:r>
            <a:endParaRPr lang="en-US" sz="1400" b="1" dirty="0">
              <a:ea typeface="+mj-lt"/>
              <a:cs typeface="+mj-lt"/>
            </a:endParaRPr>
          </a:p>
          <a:p>
            <a:pPr lvl="0"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Holiday vs. Non-Holiday:</a:t>
            </a:r>
            <a:endParaRPr lang="en-US" sz="1400" b="1" dirty="0">
              <a:ea typeface="+mj-lt"/>
              <a:cs typeface="+mj-lt"/>
            </a:endParaRPr>
          </a:p>
          <a:p>
            <a:pPr lvl="1" algn="l" defTabSz="914400">
              <a:buClr>
                <a:srgbClr val="8AD0D6"/>
              </a:buClr>
              <a:buSzTx/>
              <a:buFont typeface="Wingdings 3"/>
              <a:buChar char="○"/>
            </a:pPr>
            <a:r>
              <a:rPr kumimoji="0" lang="en-US" sz="1400" b="1" i="0" u="none" strike="noStrike" cap="none" normalizeH="0" baseline="0" dirty="0">
                <a:ln>
                  <a:noFill/>
                </a:ln>
                <a:effectLst/>
                <a:ea typeface="+mj-lt"/>
                <a:cs typeface="+mj-lt"/>
              </a:rPr>
              <a:t>Graph:</a:t>
            </a:r>
            <a:r>
              <a:rPr kumimoji="0" lang="en-US" sz="1400" b="0" i="0" u="none" strike="noStrike" cap="none" normalizeH="0" baseline="0" dirty="0">
                <a:ln>
                  <a:noFill/>
                </a:ln>
                <a:effectLst/>
                <a:ea typeface="+mj-lt"/>
                <a:cs typeface="+mj-lt"/>
              </a:rPr>
              <a:t> Bar plot </a:t>
            </a:r>
            <a:r>
              <a:rPr lang="en-US" sz="1400" dirty="0">
                <a:ea typeface="+mj-lt"/>
                <a:cs typeface="+mj-lt"/>
              </a:rPr>
              <a:t>comparing the </a:t>
            </a:r>
            <a:r>
              <a:rPr kumimoji="0" lang="en-US" sz="1400" b="0" i="0" u="none" strike="noStrike" cap="none" normalizeH="0" baseline="0" dirty="0">
                <a:ln>
                  <a:noFill/>
                </a:ln>
                <a:effectLst/>
                <a:ea typeface="+mj-lt"/>
                <a:cs typeface="+mj-lt"/>
              </a:rPr>
              <a:t>average </a:t>
            </a:r>
            <a:r>
              <a:rPr kumimoji="0" lang="en-US" sz="1400" b="0" u="none" strike="noStrike" cap="none" normalizeH="0" baseline="0" dirty="0">
                <a:ln>
                  <a:noFill/>
                </a:ln>
                <a:effectLst/>
                <a:ea typeface="+mj-lt"/>
                <a:cs typeface="+mj-lt"/>
              </a:rPr>
              <a:t>Global</a:t>
            </a:r>
            <a:r>
              <a:rPr lang="en-US" sz="1400" dirty="0">
                <a:ea typeface="+mj-lt"/>
                <a:cs typeface="+mj-lt"/>
              </a:rPr>
              <a:t> Active Power on holidays and non-holidays</a:t>
            </a:r>
            <a:r>
              <a:rPr kumimoji="0" lang="en-US" sz="1400" b="0" i="0" u="none" strike="noStrike" cap="none" normalizeH="0" baseline="0" dirty="0">
                <a:ln>
                  <a:noFill/>
                </a:ln>
                <a:effectLst/>
                <a:ea typeface="+mj-lt"/>
                <a:cs typeface="+mj-lt"/>
              </a:rPr>
              <a:t>.</a:t>
            </a:r>
            <a:endParaRPr lang="en-US" sz="1400" dirty="0">
              <a:ea typeface="+mj-lt"/>
              <a:cs typeface="+mj-lt"/>
            </a:endParaRPr>
          </a:p>
          <a:p>
            <a:pPr lvl="1" algn="l" defTabSz="914400">
              <a:buClr>
                <a:srgbClr val="8AD0D6"/>
              </a:buClr>
              <a:buSzTx/>
              <a:buFont typeface="Wingdings 3"/>
              <a:buChar char="○"/>
            </a:pPr>
            <a:r>
              <a:rPr kumimoji="0" lang="en-US" sz="1400" b="1" i="0" u="none" strike="noStrike" cap="none" normalizeH="0" baseline="0" dirty="0">
                <a:ln>
                  <a:noFill/>
                </a:ln>
                <a:effectLst/>
                <a:ea typeface="+mj-lt"/>
                <a:cs typeface="+mj-lt"/>
              </a:rPr>
              <a:t>Insight:</a:t>
            </a:r>
            <a:r>
              <a:rPr kumimoji="0" lang="en-US" sz="1400" b="0" i="0" u="none" strike="noStrike" cap="none" normalizeH="0" baseline="0" dirty="0">
                <a:ln>
                  <a:noFill/>
                </a:ln>
                <a:effectLst/>
                <a:ea typeface="+mj-lt"/>
                <a:cs typeface="+mj-lt"/>
              </a:rPr>
              <a:t> </a:t>
            </a:r>
            <a:r>
              <a:rPr lang="en-US" sz="1400" dirty="0">
                <a:ea typeface="+mj-lt"/>
                <a:cs typeface="+mj-lt"/>
              </a:rPr>
              <a:t>Power </a:t>
            </a:r>
            <a:r>
              <a:rPr kumimoji="0" lang="en-US" sz="1400" b="0" i="0" u="none" strike="noStrike" cap="none" normalizeH="0" baseline="0" dirty="0">
                <a:ln>
                  <a:noFill/>
                </a:ln>
                <a:effectLst/>
                <a:ea typeface="+mj-lt"/>
                <a:cs typeface="+mj-lt"/>
              </a:rPr>
              <a:t>consumption </a:t>
            </a:r>
            <a:r>
              <a:rPr lang="en-US" sz="1400" dirty="0">
                <a:ea typeface="+mj-lt"/>
                <a:cs typeface="+mj-lt"/>
              </a:rPr>
              <a:t>is higher </a:t>
            </a:r>
            <a:r>
              <a:rPr kumimoji="0" lang="en-US" sz="1400" b="0" i="0" u="none" strike="noStrike" cap="none" normalizeH="0" baseline="0" dirty="0">
                <a:ln>
                  <a:noFill/>
                </a:ln>
                <a:effectLst/>
                <a:ea typeface="+mj-lt"/>
                <a:cs typeface="+mj-lt"/>
              </a:rPr>
              <a:t>on holidays</a:t>
            </a:r>
            <a:r>
              <a:rPr lang="en-US" sz="1400" dirty="0">
                <a:ea typeface="+mj-lt"/>
                <a:cs typeface="+mj-lt"/>
              </a:rPr>
              <a:t> compared to non-holidays</a:t>
            </a:r>
            <a:r>
              <a:rPr kumimoji="0" lang="en-US" sz="1400" b="0" i="0" u="none" strike="noStrike" cap="none" normalizeH="0" baseline="0" dirty="0">
                <a:ln>
                  <a:noFill/>
                </a:ln>
                <a:effectLst/>
                <a:ea typeface="+mj-lt"/>
                <a:cs typeface="+mj-lt"/>
              </a:rPr>
              <a:t>.</a:t>
            </a:r>
            <a:endParaRPr lang="en-US" sz="1400" dirty="0">
              <a:ea typeface="+mj-lt"/>
              <a:cs typeface="+mj-lt"/>
            </a:endParaRPr>
          </a:p>
          <a:p>
            <a:pPr lvl="0"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Daylight vs. Non-Daylight:</a:t>
            </a:r>
            <a:endParaRPr lang="en-US" sz="1400" b="1" dirty="0">
              <a:ea typeface="+mj-lt"/>
              <a:cs typeface="+mj-lt"/>
            </a:endParaRPr>
          </a:p>
          <a:p>
            <a:pPr lvl="1" algn="l" defTabSz="914400">
              <a:buClr>
                <a:srgbClr val="8AD0D6"/>
              </a:buClr>
              <a:buSzTx/>
              <a:buFont typeface="Wingdings 3"/>
              <a:buChar char="○"/>
            </a:pPr>
            <a:r>
              <a:rPr kumimoji="0" lang="en-US" sz="1400" b="1" i="0" u="none" strike="noStrike" cap="none" normalizeH="0" baseline="0" dirty="0">
                <a:ln>
                  <a:noFill/>
                </a:ln>
                <a:effectLst/>
                <a:ea typeface="+mj-lt"/>
                <a:cs typeface="+mj-lt"/>
              </a:rPr>
              <a:t>Graph:</a:t>
            </a:r>
            <a:r>
              <a:rPr kumimoji="0" lang="en-US" sz="1400" b="0" i="0" u="none" strike="noStrike" cap="none" normalizeH="0" baseline="0" dirty="0">
                <a:ln>
                  <a:noFill/>
                </a:ln>
                <a:effectLst/>
                <a:ea typeface="+mj-lt"/>
                <a:cs typeface="+mj-lt"/>
              </a:rPr>
              <a:t> Bar plot </a:t>
            </a:r>
            <a:r>
              <a:rPr lang="en-US" sz="1400" dirty="0">
                <a:ea typeface="+mj-lt"/>
                <a:cs typeface="+mj-lt"/>
              </a:rPr>
              <a:t>comparing the </a:t>
            </a:r>
            <a:r>
              <a:rPr kumimoji="0" lang="en-US" sz="1400" b="0" i="0" u="none" strike="noStrike" cap="none" normalizeH="0" baseline="0" dirty="0">
                <a:ln>
                  <a:noFill/>
                </a:ln>
                <a:effectLst/>
                <a:ea typeface="+mj-lt"/>
                <a:cs typeface="+mj-lt"/>
              </a:rPr>
              <a:t>average </a:t>
            </a:r>
            <a:r>
              <a:rPr kumimoji="0" lang="en-US" sz="1400" b="0" u="none" strike="noStrike" cap="none" normalizeH="0" baseline="0" dirty="0">
                <a:ln>
                  <a:noFill/>
                </a:ln>
                <a:effectLst/>
                <a:ea typeface="+mj-lt"/>
                <a:cs typeface="+mj-lt"/>
              </a:rPr>
              <a:t>Global</a:t>
            </a:r>
            <a:r>
              <a:rPr lang="en-US" sz="1400" dirty="0">
                <a:ea typeface="+mj-lt"/>
                <a:cs typeface="+mj-lt"/>
              </a:rPr>
              <a:t> Active Power during daylight (6 AM to 6 PM) and non-daylight hours</a:t>
            </a:r>
            <a:r>
              <a:rPr kumimoji="0" lang="en-US" sz="1400" b="0" i="0" u="none" strike="noStrike" cap="none" normalizeH="0" baseline="0" dirty="0">
                <a:ln>
                  <a:noFill/>
                </a:ln>
                <a:effectLst/>
                <a:ea typeface="+mj-lt"/>
                <a:cs typeface="+mj-lt"/>
              </a:rPr>
              <a:t>.</a:t>
            </a:r>
            <a:endParaRPr lang="en-US" sz="1400" dirty="0">
              <a:ea typeface="+mj-lt"/>
              <a:cs typeface="+mj-lt"/>
            </a:endParaRPr>
          </a:p>
          <a:p>
            <a:pPr lvl="1"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Insight:</a:t>
            </a:r>
            <a:r>
              <a:rPr kumimoji="0" lang="en-US" sz="1400" b="0" i="0" u="none" strike="noStrike" cap="none" normalizeH="0" baseline="0" dirty="0">
                <a:ln>
                  <a:noFill/>
                </a:ln>
                <a:effectLst/>
                <a:ea typeface="+mj-lt"/>
                <a:cs typeface="+mj-lt"/>
              </a:rPr>
              <a:t> Power consumption peaks during daylight hours</a:t>
            </a:r>
            <a:r>
              <a:rPr lang="en-US" sz="1400" dirty="0">
                <a:ea typeface="+mj-lt"/>
                <a:cs typeface="+mj-lt"/>
              </a:rPr>
              <a:t>.</a:t>
            </a:r>
            <a:endParaRPr lang="en-US" sz="1400"/>
          </a:p>
          <a:p>
            <a:pPr lvl="1"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Conclusions and Recommendations:</a:t>
            </a:r>
            <a:endParaRPr lang="en-US" sz="1400" b="1" dirty="0">
              <a:ea typeface="+mj-lt"/>
              <a:cs typeface="+mj-lt"/>
            </a:endParaRPr>
          </a:p>
          <a:p>
            <a:pPr lvl="0"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Summary:</a:t>
            </a:r>
            <a:endParaRPr lang="en-US" sz="1400" b="1" dirty="0">
              <a:ea typeface="+mj-lt"/>
              <a:cs typeface="+mj-lt"/>
            </a:endParaRPr>
          </a:p>
          <a:p>
            <a:pPr lvl="1" algn="l" defTabSz="914400">
              <a:buClr>
                <a:srgbClr val="8AD0D6"/>
              </a:buClr>
              <a:buSzTx/>
              <a:buFont typeface="Wingdings 3"/>
              <a:buChar char="○"/>
            </a:pPr>
            <a:r>
              <a:rPr lang="en-US" sz="1400" dirty="0">
                <a:ea typeface="+mj-lt"/>
                <a:cs typeface="+mj-lt"/>
              </a:rPr>
              <a:t>Missing </a:t>
            </a:r>
            <a:r>
              <a:rPr kumimoji="0" lang="en-US" sz="1400" b="0" i="0" u="none" strike="noStrike" cap="none" normalizeH="0" baseline="0" dirty="0">
                <a:ln>
                  <a:noFill/>
                </a:ln>
                <a:effectLst/>
                <a:ea typeface="+mj-lt"/>
                <a:cs typeface="+mj-lt"/>
              </a:rPr>
              <a:t>data </a:t>
            </a:r>
            <a:r>
              <a:rPr lang="en-US" sz="1400" dirty="0">
                <a:ea typeface="+mj-lt"/>
                <a:cs typeface="+mj-lt"/>
              </a:rPr>
              <a:t>was addressed, </a:t>
            </a:r>
            <a:r>
              <a:rPr kumimoji="0" lang="en-US" sz="1400" b="0" i="0" u="none" strike="noStrike" cap="none" normalizeH="0" baseline="0" dirty="0">
                <a:ln>
                  <a:noFill/>
                </a:ln>
                <a:effectLst/>
                <a:ea typeface="+mj-lt"/>
                <a:cs typeface="+mj-lt"/>
              </a:rPr>
              <a:t>and </a:t>
            </a:r>
            <a:r>
              <a:rPr lang="en-US" sz="1400" dirty="0">
                <a:ea typeface="+mj-lt"/>
                <a:cs typeface="+mj-lt"/>
              </a:rPr>
              <a:t>appropriate </a:t>
            </a:r>
            <a:r>
              <a:rPr kumimoji="0" lang="en-US" sz="1400" b="0" i="0" u="none" strike="noStrike" cap="none" normalizeH="0" baseline="0" dirty="0">
                <a:ln>
                  <a:noFill/>
                </a:ln>
                <a:effectLst/>
                <a:ea typeface="+mj-lt"/>
                <a:cs typeface="+mj-lt"/>
              </a:rPr>
              <a:t>data </a:t>
            </a:r>
            <a:r>
              <a:rPr lang="en-US" sz="1400" dirty="0">
                <a:ea typeface="+mj-lt"/>
                <a:cs typeface="+mj-lt"/>
              </a:rPr>
              <a:t>type conversions were made</a:t>
            </a:r>
            <a:r>
              <a:rPr kumimoji="0" lang="en-US" sz="1400" b="0" i="0" u="none" strike="noStrike" cap="none" normalizeH="0" baseline="0" dirty="0">
                <a:ln>
                  <a:noFill/>
                </a:ln>
                <a:effectLst/>
                <a:ea typeface="+mj-lt"/>
                <a:cs typeface="+mj-lt"/>
              </a:rPr>
              <a:t>.</a:t>
            </a:r>
            <a:endParaRPr lang="en-US" sz="1400" dirty="0">
              <a:ea typeface="+mj-lt"/>
              <a:cs typeface="+mj-lt"/>
            </a:endParaRPr>
          </a:p>
          <a:p>
            <a:pPr lvl="1" algn="l" defTabSz="914400">
              <a:buClr>
                <a:srgbClr val="8AD0D6"/>
              </a:buClr>
              <a:buSzTx/>
              <a:buFont typeface="Wingdings 3"/>
              <a:buChar char="○"/>
            </a:pPr>
            <a:r>
              <a:rPr lang="en-US" sz="1400" dirty="0">
                <a:ea typeface="+mj-lt"/>
                <a:cs typeface="+mj-lt"/>
              </a:rPr>
              <a:t>New </a:t>
            </a:r>
            <a:r>
              <a:rPr kumimoji="0" lang="en-US" sz="1400" b="0" i="0" u="none" strike="noStrike" cap="none" normalizeH="0" baseline="0" dirty="0">
                <a:ln>
                  <a:noFill/>
                </a:ln>
                <a:effectLst/>
                <a:ea typeface="+mj-lt"/>
                <a:cs typeface="+mj-lt"/>
              </a:rPr>
              <a:t>features </a:t>
            </a:r>
            <a:r>
              <a:rPr lang="en-US" sz="1400" dirty="0">
                <a:ea typeface="+mj-lt"/>
                <a:cs typeface="+mj-lt"/>
              </a:rPr>
              <a:t>such as </a:t>
            </a:r>
            <a:r>
              <a:rPr kumimoji="0" lang="en-US" sz="1400" b="0" i="0" u="none" strike="noStrike" cap="none" normalizeH="0" baseline="0" dirty="0">
                <a:ln>
                  <a:noFill/>
                </a:ln>
                <a:effectLst/>
                <a:ea typeface="+mj-lt"/>
                <a:cs typeface="+mj-lt"/>
              </a:rPr>
              <a:t>'Holiday</a:t>
            </a:r>
            <a:r>
              <a:rPr lang="en-US" sz="1400" dirty="0">
                <a:ea typeface="+mj-lt"/>
                <a:cs typeface="+mj-lt"/>
              </a:rPr>
              <a:t>,' </a:t>
            </a:r>
            <a:r>
              <a:rPr kumimoji="0" lang="en-US" sz="1400" b="0" i="0" u="none" strike="noStrike" cap="none" normalizeH="0" baseline="0" dirty="0">
                <a:ln>
                  <a:noFill/>
                </a:ln>
                <a:effectLst/>
                <a:ea typeface="+mj-lt"/>
                <a:cs typeface="+mj-lt"/>
              </a:rPr>
              <a:t>'</a:t>
            </a:r>
            <a:r>
              <a:rPr kumimoji="0" lang="en-US" sz="1400" b="0" i="0" u="none" strike="noStrike" cap="none" normalizeH="0" baseline="0" dirty="0" err="1">
                <a:ln>
                  <a:noFill/>
                </a:ln>
                <a:effectLst/>
                <a:ea typeface="+mj-lt"/>
                <a:cs typeface="+mj-lt"/>
              </a:rPr>
              <a:t>DateTime</a:t>
            </a:r>
            <a:r>
              <a:rPr lang="en-US" sz="1400" dirty="0">
                <a:ea typeface="+mj-lt"/>
                <a:cs typeface="+mj-lt"/>
              </a:rPr>
              <a:t>,' </a:t>
            </a:r>
            <a:r>
              <a:rPr kumimoji="0" lang="en-US" sz="1400" b="0" i="0" u="none" strike="noStrike" cap="none" normalizeH="0" baseline="0" dirty="0">
                <a:ln>
                  <a:noFill/>
                </a:ln>
                <a:effectLst/>
                <a:ea typeface="+mj-lt"/>
                <a:cs typeface="+mj-lt"/>
              </a:rPr>
              <a:t>and 'Light' </a:t>
            </a:r>
            <a:r>
              <a:rPr lang="en-US" sz="1400" dirty="0">
                <a:ea typeface="+mj-lt"/>
                <a:cs typeface="+mj-lt"/>
              </a:rPr>
              <a:t>were engineered to enhance the </a:t>
            </a:r>
            <a:r>
              <a:rPr kumimoji="0" lang="en-US" sz="1400" b="0" i="0" u="none" strike="noStrike" cap="none" normalizeH="0" baseline="0" dirty="0">
                <a:ln>
                  <a:noFill/>
                </a:ln>
                <a:effectLst/>
                <a:ea typeface="+mj-lt"/>
                <a:cs typeface="+mj-lt"/>
              </a:rPr>
              <a:t>analysis.</a:t>
            </a:r>
            <a:endParaRPr lang="en-US" sz="1400" dirty="0">
              <a:ea typeface="+mj-lt"/>
              <a:cs typeface="+mj-lt"/>
            </a:endParaRPr>
          </a:p>
          <a:p>
            <a:pPr lvl="0" algn="l" defTabSz="914400">
              <a:lnSpc>
                <a:spcPct val="100000"/>
              </a:lnSpc>
              <a:buClr>
                <a:srgbClr val="8AD0D6"/>
              </a:buClr>
              <a:buSzTx/>
              <a:buFont typeface="Wingdings 3"/>
              <a:buChar char="●"/>
              <a:tabLst/>
            </a:pPr>
            <a:r>
              <a:rPr kumimoji="0" lang="en-US" sz="1400" b="1" i="0" u="none" strike="noStrike" cap="none" normalizeH="0" baseline="0" dirty="0">
                <a:ln>
                  <a:noFill/>
                </a:ln>
                <a:effectLst/>
                <a:ea typeface="+mj-lt"/>
                <a:cs typeface="+mj-lt"/>
              </a:rPr>
              <a:t>Recommendations:</a:t>
            </a:r>
            <a:endParaRPr lang="en-US" sz="1400" b="1" dirty="0">
              <a:ea typeface="+mj-lt"/>
              <a:cs typeface="+mj-lt"/>
            </a:endParaRPr>
          </a:p>
          <a:p>
            <a:pPr lvl="1" algn="l" defTabSz="914400">
              <a:buClr>
                <a:srgbClr val="8AD0D6"/>
              </a:buClr>
              <a:buSzTx/>
              <a:buFont typeface="Wingdings 3"/>
              <a:buChar char="○"/>
            </a:pPr>
            <a:r>
              <a:rPr lang="en-US" sz="1400" dirty="0">
                <a:ea typeface="+mj-lt"/>
                <a:cs typeface="+mj-lt"/>
              </a:rPr>
              <a:t>Conduct a more detailed </a:t>
            </a:r>
            <a:r>
              <a:rPr kumimoji="0" lang="en-US" sz="1400" b="0" i="0" u="none" strike="noStrike" cap="none" normalizeH="0" baseline="0" dirty="0">
                <a:ln>
                  <a:noFill/>
                </a:ln>
                <a:effectLst/>
                <a:ea typeface="+mj-lt"/>
                <a:cs typeface="+mj-lt"/>
              </a:rPr>
              <a:t>analysis of time-based trends using </a:t>
            </a:r>
            <a:r>
              <a:rPr lang="en-US" sz="1400" dirty="0">
                <a:ea typeface="+mj-lt"/>
                <a:cs typeface="+mj-lt"/>
              </a:rPr>
              <a:t>the newly </a:t>
            </a:r>
            <a:r>
              <a:rPr kumimoji="0" lang="en-US" sz="1400" b="0" i="0" u="none" strike="noStrike" cap="none" normalizeH="0" baseline="0" dirty="0">
                <a:ln>
                  <a:noFill/>
                </a:ln>
                <a:effectLst/>
                <a:ea typeface="+mj-lt"/>
                <a:cs typeface="+mj-lt"/>
              </a:rPr>
              <a:t>engineered features.</a:t>
            </a:r>
            <a:endParaRPr lang="en-US" sz="1400" dirty="0">
              <a:ea typeface="+mj-lt"/>
              <a:cs typeface="+mj-lt"/>
            </a:endParaRPr>
          </a:p>
          <a:p>
            <a:pPr lvl="1" algn="l" defTabSz="914400">
              <a:buClr>
                <a:srgbClr val="8AD0D6"/>
              </a:buClr>
              <a:buSzTx/>
              <a:buFont typeface="Wingdings 3"/>
              <a:buChar char="○"/>
            </a:pPr>
            <a:r>
              <a:rPr lang="en-US" sz="1400" dirty="0">
                <a:ea typeface="+mj-lt"/>
                <a:cs typeface="+mj-lt"/>
              </a:rPr>
              <a:t>Utilize </a:t>
            </a:r>
            <a:r>
              <a:rPr kumimoji="0" lang="en-US" sz="1400" b="0" i="0" u="none" strike="noStrike" cap="none" normalizeH="0" baseline="0" dirty="0">
                <a:ln>
                  <a:noFill/>
                </a:ln>
                <a:effectLst/>
                <a:ea typeface="+mj-lt"/>
                <a:cs typeface="+mj-lt"/>
              </a:rPr>
              <a:t>time-series models for </a:t>
            </a:r>
            <a:r>
              <a:rPr lang="en-US" sz="1400" dirty="0">
                <a:ea typeface="+mj-lt"/>
                <a:cs typeface="+mj-lt"/>
              </a:rPr>
              <a:t>more accurate </a:t>
            </a:r>
            <a:r>
              <a:rPr kumimoji="0" lang="en-US" sz="1400" b="0" i="0" u="none" strike="noStrike" cap="none" normalizeH="0" baseline="0" dirty="0">
                <a:ln>
                  <a:noFill/>
                </a:ln>
                <a:effectLst/>
                <a:ea typeface="+mj-lt"/>
                <a:cs typeface="+mj-lt"/>
              </a:rPr>
              <a:t>power usage</a:t>
            </a:r>
            <a:r>
              <a:rPr lang="en-US" sz="1400" dirty="0">
                <a:ea typeface="+mj-lt"/>
                <a:cs typeface="+mj-lt"/>
              </a:rPr>
              <a:t> forecasting</a:t>
            </a:r>
            <a:r>
              <a:rPr kumimoji="0" lang="en-US" sz="1400" b="0" i="0" u="none" strike="noStrike" cap="none" normalizeH="0" baseline="0" dirty="0">
                <a:ln>
                  <a:noFill/>
                </a:ln>
                <a:effectLst/>
                <a:ea typeface="+mj-lt"/>
                <a:cs typeface="+mj-lt"/>
              </a:rPr>
              <a:t>.</a:t>
            </a:r>
            <a:endParaRPr lang="en-US" sz="1400" dirty="0">
              <a:ea typeface="+mj-lt"/>
              <a:cs typeface="+mj-lt"/>
            </a:endParaRPr>
          </a:p>
          <a:p>
            <a:pPr lvl="1" algn="l" defTabSz="914400">
              <a:buClr>
                <a:srgbClr val="8AD0D6"/>
              </a:buClr>
              <a:buSzTx/>
              <a:buFont typeface="Wingdings 3"/>
              <a:buChar char="○"/>
            </a:pPr>
            <a:r>
              <a:rPr lang="en-US" sz="1400" dirty="0">
                <a:ea typeface="+mj-lt"/>
                <a:cs typeface="+mj-lt"/>
              </a:rPr>
              <a:t>Address </a:t>
            </a:r>
            <a:r>
              <a:rPr kumimoji="0" lang="en-US" sz="1400" b="0" i="0" u="none" strike="noStrike" cap="none" normalizeH="0" baseline="0" dirty="0">
                <a:ln>
                  <a:noFill/>
                </a:ln>
                <a:effectLst/>
                <a:ea typeface="+mj-lt"/>
                <a:cs typeface="+mj-lt"/>
              </a:rPr>
              <a:t>outliers to improve </a:t>
            </a:r>
            <a:r>
              <a:rPr lang="en-US" sz="1400" dirty="0">
                <a:ea typeface="+mj-lt"/>
                <a:cs typeface="+mj-lt"/>
              </a:rPr>
              <a:t>the precision of the predictions</a:t>
            </a:r>
            <a:r>
              <a:rPr kumimoji="0" lang="en-US" sz="1400" b="0" i="0" u="none" strike="noStrike" cap="none" normalizeH="0" baseline="0" dirty="0">
                <a:ln>
                  <a:noFill/>
                </a:ln>
                <a:effectLst/>
                <a:ea typeface="+mj-lt"/>
                <a:cs typeface="+mj-lt"/>
              </a:rPr>
              <a:t>.</a:t>
            </a:r>
            <a:endParaRPr lang="en-US" sz="1400" dirty="0">
              <a:ea typeface="+mj-lt"/>
              <a:cs typeface="+mj-lt"/>
            </a:endParaRPr>
          </a:p>
          <a:p>
            <a:pPr marL="0" marR="0" indent="0" algn="l" defTabSz="914400">
              <a:lnSpc>
                <a:spcPct val="100000"/>
              </a:lnSpc>
              <a:spcBef>
                <a:spcPct val="0"/>
              </a:spcBef>
              <a:spcAft>
                <a:spcPct val="0"/>
              </a:spcAft>
              <a:buClrTx/>
              <a:buSzTx/>
              <a:buFontTx/>
              <a:buChar char="•"/>
              <a:tabLst/>
            </a:pPr>
            <a:endParaRPr lang="en-US" altLang="en-US" sz="1400" b="0" i="0" u="none" strike="noStrike" cap="none" normalizeH="0" baseline="0" dirty="0">
              <a:ln>
                <a:noFill/>
              </a:ln>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32800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graphicFrame>
        <p:nvGraphicFramePr>
          <p:cNvPr id="299" name="Google Shape;299;p34"/>
          <p:cNvGraphicFramePr/>
          <p:nvPr>
            <p:extLst>
              <p:ext uri="{D42A27DB-BD31-4B8C-83A1-F6EECF244321}">
                <p14:modId xmlns:p14="http://schemas.microsoft.com/office/powerpoint/2010/main" val="2269810664"/>
              </p:ext>
            </p:extLst>
          </p:nvPr>
        </p:nvGraphicFramePr>
        <p:xfrm>
          <a:off x="720000" y="1316805"/>
          <a:ext cx="6235502" cy="2956350"/>
        </p:xfrm>
        <a:graphic>
          <a:graphicData uri="http://schemas.openxmlformats.org/drawingml/2006/table">
            <a:tbl>
              <a:tblPr>
                <a:noFill/>
                <a:tableStyleId>{EB08E8BD-6E70-407B-A532-1D3BC430BFD4}</a:tableStyleId>
              </a:tblPr>
              <a:tblGrid>
                <a:gridCol w="1896673">
                  <a:extLst>
                    <a:ext uri="{9D8B030D-6E8A-4147-A177-3AD203B41FA5}">
                      <a16:colId xmlns:a16="http://schemas.microsoft.com/office/drawing/2014/main" val="20000"/>
                    </a:ext>
                  </a:extLst>
                </a:gridCol>
                <a:gridCol w="4338829">
                  <a:extLst>
                    <a:ext uri="{9D8B030D-6E8A-4147-A177-3AD203B41FA5}">
                      <a16:colId xmlns:a16="http://schemas.microsoft.com/office/drawing/2014/main" val="20001"/>
                    </a:ext>
                  </a:extLst>
                </a:gridCol>
              </a:tblGrid>
              <a:tr h="421345">
                <a:tc>
                  <a:txBody>
                    <a:bodyPr/>
                    <a:lstStyle/>
                    <a:p>
                      <a:pPr marL="0" lvl="0" indent="0" algn="l" rtl="0">
                        <a:spcBef>
                          <a:spcPts val="0"/>
                        </a:spcBef>
                        <a:spcAft>
                          <a:spcPts val="0"/>
                        </a:spcAft>
                        <a:buNone/>
                      </a:pPr>
                      <a:r>
                        <a:rPr lang="en" sz="1000" u="none" dirty="0">
                          <a:solidFill>
                            <a:schemeClr val="tx1"/>
                          </a:solidFill>
                          <a:latin typeface="Figtree Black"/>
                          <a:ea typeface="Figtree Black"/>
                          <a:cs typeface="Figtree Black"/>
                          <a:sym typeface="Figtree Black"/>
                        </a:rPr>
                        <a:t>Project Objective and Overview</a:t>
                      </a:r>
                      <a:endParaRPr sz="1000" u="none"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dirty="0">
                          <a:solidFill>
                            <a:schemeClr val="tx1"/>
                          </a:solidFill>
                        </a:rPr>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3149">
                <a:tc>
                  <a:txBody>
                    <a:bodyPr/>
                    <a:lstStyle/>
                    <a:p>
                      <a:pPr marL="0" lvl="0" indent="0" algn="l" rtl="0">
                        <a:spcBef>
                          <a:spcPts val="0"/>
                        </a:spcBef>
                        <a:spcAft>
                          <a:spcPts val="0"/>
                        </a:spcAft>
                        <a:buNone/>
                      </a:pPr>
                      <a:r>
                        <a:rPr lang="en" sz="1000" u="none" dirty="0">
                          <a:solidFill>
                            <a:schemeClr val="tx1"/>
                          </a:solidFill>
                          <a:latin typeface="Figtree Black"/>
                          <a:ea typeface="Figtree Black"/>
                          <a:cs typeface="Figtree Black"/>
                          <a:sym typeface="Figtree Black"/>
                        </a:rPr>
                        <a:t>Milestone 1</a:t>
                      </a:r>
                      <a:endParaRPr sz="1000" u="none"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a:solidFill>
                            <a:schemeClr val="tx1"/>
                          </a:solidFill>
                        </a:rPr>
                        <a:t>Basic Data Exploration</a:t>
                      </a:r>
                      <a:endParaRPr sz="1000"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3149">
                <a:tc>
                  <a:txBody>
                    <a:bodyPr/>
                    <a:lstStyle/>
                    <a:p>
                      <a:pPr marL="0" lvl="0" indent="0" algn="l" rtl="0">
                        <a:spcBef>
                          <a:spcPts val="0"/>
                        </a:spcBef>
                        <a:spcAft>
                          <a:spcPts val="0"/>
                        </a:spcAft>
                        <a:buNone/>
                      </a:pPr>
                      <a:r>
                        <a:rPr lang="en" sz="1000" u="none" dirty="0">
                          <a:solidFill>
                            <a:schemeClr val="tx1"/>
                          </a:solidFill>
                          <a:latin typeface="Figtree Black"/>
                          <a:ea typeface="Figtree Black"/>
                          <a:cs typeface="Figtree Black"/>
                          <a:sym typeface="Figtree Black"/>
                        </a:rPr>
                        <a:t>Milestone 2</a:t>
                      </a:r>
                      <a:endParaRPr sz="1000" u="none"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solidFill>
                            <a:schemeClr val="tx1"/>
                          </a:solidFill>
                        </a:rPr>
                        <a:t>Data Visualization and Encoding</a:t>
                      </a:r>
                      <a:endParaRPr sz="1000"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3149">
                <a:tc>
                  <a:txBody>
                    <a:bodyPr/>
                    <a:lstStyle/>
                    <a:p>
                      <a:pPr marL="0" lvl="0" indent="0" algn="l" rtl="0">
                        <a:spcBef>
                          <a:spcPts val="0"/>
                        </a:spcBef>
                        <a:spcAft>
                          <a:spcPts val="0"/>
                        </a:spcAft>
                        <a:buNone/>
                      </a:pPr>
                      <a:r>
                        <a:rPr lang="en" sz="1000" u="none" dirty="0">
                          <a:solidFill>
                            <a:schemeClr val="tx1"/>
                          </a:solidFill>
                          <a:latin typeface="Figtree Black"/>
                          <a:ea typeface="Figtree Black"/>
                          <a:cs typeface="Figtree Black"/>
                          <a:sym typeface="Figtree Black"/>
                        </a:rPr>
                        <a:t>Milestone 3</a:t>
                      </a:r>
                      <a:endParaRPr sz="1000" u="none"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solidFill>
                            <a:schemeClr val="tx1"/>
                          </a:solidFill>
                        </a:rPr>
                        <a:t>Model Creation and Comparison</a:t>
                      </a:r>
                      <a:endParaRPr sz="1000"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3149">
                <a:tc>
                  <a:txBody>
                    <a:bodyPr/>
                    <a:lstStyle/>
                    <a:p>
                      <a:pPr marL="0" lvl="0" indent="0" algn="l" rtl="0">
                        <a:spcBef>
                          <a:spcPts val="0"/>
                        </a:spcBef>
                        <a:spcAft>
                          <a:spcPts val="0"/>
                        </a:spcAft>
                        <a:buNone/>
                      </a:pPr>
                      <a:r>
                        <a:rPr lang="en" sz="1000" u="none" dirty="0">
                          <a:solidFill>
                            <a:schemeClr val="tx1"/>
                          </a:solidFill>
                          <a:latin typeface="Figtree Black"/>
                          <a:ea typeface="Figtree Black"/>
                          <a:cs typeface="Figtree Black"/>
                          <a:sym typeface="Figtree Black"/>
                        </a:rPr>
                        <a:t>Milestone 4</a:t>
                      </a:r>
                      <a:endParaRPr sz="1000" u="none"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dirty="0">
                          <a:solidFill>
                            <a:schemeClr val="tx1"/>
                          </a:solidFill>
                        </a:rPr>
                        <a:t>Time Series Forecasting With ARIMA And Prophet</a:t>
                      </a:r>
                      <a:endParaRPr sz="1000"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3149">
                <a:tc>
                  <a:txBody>
                    <a:bodyPr/>
                    <a:lstStyle/>
                    <a:p>
                      <a:pPr marL="0" lvl="0" indent="0" algn="l" rtl="0">
                        <a:spcBef>
                          <a:spcPts val="0"/>
                        </a:spcBef>
                        <a:spcAft>
                          <a:spcPts val="0"/>
                        </a:spcAft>
                        <a:buNone/>
                      </a:pPr>
                      <a:r>
                        <a:rPr lang="en" sz="1000" dirty="0">
                          <a:solidFill>
                            <a:schemeClr val="tx1"/>
                          </a:solidFill>
                          <a:latin typeface="Figtree Black"/>
                          <a:ea typeface="Figtree Black"/>
                          <a:cs typeface="Figtree Black"/>
                          <a:sym typeface="Figtree Black"/>
                        </a:rPr>
                        <a:t>Model Evaluation</a:t>
                      </a:r>
                      <a:endParaRPr sz="1000"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solidFill>
                            <a:schemeClr val="tx1"/>
                          </a:solidFill>
                        </a:rPr>
                        <a:t>Model evaluation using metrics to assess accuracy and performance of predictive models</a:t>
                      </a:r>
                      <a:endParaRPr sz="1000" b="1" u="sng"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21345">
                <a:tc>
                  <a:txBody>
                    <a:bodyPr/>
                    <a:lstStyle/>
                    <a:p>
                      <a:pPr marL="0" lvl="0" indent="0" algn="l" rtl="0">
                        <a:spcBef>
                          <a:spcPts val="0"/>
                        </a:spcBef>
                        <a:spcAft>
                          <a:spcPts val="0"/>
                        </a:spcAft>
                        <a:buNone/>
                      </a:pPr>
                      <a:r>
                        <a:rPr lang="en-IN" sz="1000" dirty="0">
                          <a:solidFill>
                            <a:schemeClr val="tx1"/>
                          </a:solidFill>
                          <a:latin typeface="Figtree Black"/>
                          <a:ea typeface="Figtree Black"/>
                          <a:cs typeface="Figtree Black"/>
                          <a:sym typeface="Figtree Black"/>
                        </a:rPr>
                        <a:t>Conclusion</a:t>
                      </a:r>
                      <a:endParaRPr sz="1000" dirty="0">
                        <a:solidFill>
                          <a:schemeClr val="tx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dirty="0">
                          <a:solidFill>
                            <a:schemeClr val="tx1"/>
                          </a:solidFill>
                        </a:rPr>
                        <a:t>Summarizing Insights and Recommendations For Optimizing Household Energy Consumption.</a:t>
                      </a:r>
                      <a:endParaRPr sz="1000" b="1" u="sng" dirty="0">
                        <a:solidFill>
                          <a:schemeClr val="tx1"/>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3:</a:t>
            </a:r>
            <a:br>
              <a:rPr lang="en-IN" sz="5400" u="sng">
                <a:solidFill>
                  <a:schemeClr val="dk1"/>
                </a:solidFill>
                <a:latin typeface="Figtree Black"/>
                <a:ea typeface="Figtree Black"/>
                <a:cs typeface="Figtree Black"/>
                <a:sym typeface="Figtree Black"/>
              </a:rPr>
            </a:br>
            <a:endParaRPr/>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a:latin typeface="Figtree Black" panose="020B0604020202020204" charset="0"/>
              </a:rPr>
              <a:t> (MODEL CREATION AND COMPARISON)</a:t>
            </a:r>
            <a:endParaRPr lang="en-IN" sz="1600" b="1">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Regression Models Overview:</a:t>
            </a:r>
            <a:endParaRPr/>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275731" y="909916"/>
            <a:ext cx="8592419" cy="3325735"/>
          </a:xfrm>
          <a:prstGeom prst="rect">
            <a:avLst/>
          </a:prstGeom>
        </p:spPr>
        <p:txBody>
          <a:bodyPr spcFirstLastPara="1" wrap="square" lIns="91425" tIns="91425" rIns="91425" bIns="91425" anchor="t" anchorCtr="0">
            <a:noAutofit/>
          </a:bodyPr>
          <a:lstStyle/>
          <a:p>
            <a:pPr>
              <a:buClr>
                <a:srgbClr val="8AD0D6"/>
              </a:buClr>
            </a:pPr>
            <a:r>
              <a:rPr lang="en-US" sz="1600" b="1">
                <a:ea typeface="+mj-lt"/>
                <a:cs typeface="+mj-lt"/>
              </a:rPr>
              <a:t>Linear Regression:</a:t>
            </a:r>
            <a:endParaRPr lang="en-US" sz="1600"/>
          </a:p>
          <a:p>
            <a:pPr>
              <a:buClr>
                <a:srgbClr val="8AD0D6"/>
              </a:buClr>
            </a:pPr>
            <a:r>
              <a:rPr lang="en-US" sz="1600" dirty="0">
                <a:ea typeface="+mj-lt"/>
                <a:cs typeface="+mj-lt"/>
              </a:rPr>
              <a:t>Linear Regression fits a straight line to the data by minimizing the difference between predicted and actual values. It is effective when there is a strong linear relationship in the data but may suffer from overfitting. It is ideal for creating simple, interpretable models without regularization.</a:t>
            </a:r>
          </a:p>
          <a:p>
            <a:pPr>
              <a:buClr>
                <a:srgbClr val="8AD0D6"/>
              </a:buClr>
            </a:pPr>
            <a:r>
              <a:rPr lang="en-US" sz="1600" b="1" dirty="0">
                <a:ea typeface="+mj-lt"/>
                <a:cs typeface="+mj-lt"/>
              </a:rPr>
              <a:t>Lasso Regression:</a:t>
            </a:r>
            <a:endParaRPr lang="en-US" sz="1600" dirty="0"/>
          </a:p>
          <a:p>
            <a:pPr>
              <a:buClr>
                <a:srgbClr val="8AD0D6"/>
              </a:buClr>
            </a:pPr>
            <a:r>
              <a:rPr lang="en-US" sz="1600" dirty="0">
                <a:ea typeface="+mj-lt"/>
                <a:cs typeface="+mj-lt"/>
              </a:rPr>
              <a:t>Lasso Regression adds a penalty that shrinks coefficients, with some even becoming zero, performing automatic feature selection. This reduces model complexity and highlights the most important predictors. However, it may result in slightly lower accuracy compared to Ridge or Linear Regression.</a:t>
            </a:r>
          </a:p>
          <a:p>
            <a:pPr>
              <a:buClr>
                <a:srgbClr val="8AD0D6"/>
              </a:buClr>
            </a:pPr>
            <a:r>
              <a:rPr lang="en-US" sz="1600" b="1" dirty="0">
                <a:ea typeface="+mj-lt"/>
                <a:cs typeface="+mj-lt"/>
              </a:rPr>
              <a:t>Ridge Regression:</a:t>
            </a:r>
            <a:endParaRPr lang="en-US" sz="1600" dirty="0"/>
          </a:p>
          <a:p>
            <a:pPr>
              <a:buClr>
                <a:srgbClr val="8AD0D6"/>
              </a:buClr>
            </a:pPr>
            <a:r>
              <a:rPr lang="en-US" sz="1600" dirty="0">
                <a:ea typeface="+mj-lt"/>
                <a:cs typeface="+mj-lt"/>
              </a:rPr>
              <a:t>Ridge Regression penalizes the square of the coefficients, shrinking them toward zero but keeping all features in the model. It helps prevent overfitting and works well for datasets with multicollinearity. It is useful when you need a balance between model accuracy and complexity, particularly when all features are relevant.</a:t>
            </a:r>
          </a:p>
          <a:p>
            <a:pPr lvl="0" algn="l">
              <a:spcBef>
                <a:spcPts val="0"/>
              </a:spcBef>
              <a:spcAft>
                <a:spcPts val="0"/>
              </a:spcAft>
              <a:buClr>
                <a:srgbClr val="8AD0D6"/>
              </a:buClr>
            </a:pPr>
            <a:endParaRPr lang="en-US" sz="1600" b="1" dirty="0"/>
          </a:p>
        </p:txBody>
      </p:sp>
    </p:spTree>
    <p:extLst>
      <p:ext uri="{BB962C8B-B14F-4D97-AF65-F5344CB8AC3E}">
        <p14:creationId xmlns:p14="http://schemas.microsoft.com/office/powerpoint/2010/main" val="250530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Training and Testing:</a:t>
            </a:r>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446757" y="2031467"/>
            <a:ext cx="8186985" cy="1085395"/>
          </a:xfrm>
          <a:prstGeom prst="rect">
            <a:avLst/>
          </a:prstGeom>
        </p:spPr>
        <p:txBody>
          <a:bodyPr spcFirstLastPara="1" wrap="square" lIns="91425" tIns="91425" rIns="91425" bIns="91425" anchor="t" anchorCtr="0">
            <a:noAutofit/>
          </a:bodyPr>
          <a:lstStyle/>
          <a:p>
            <a:pPr marL="139700" indent="0">
              <a:buNone/>
            </a:pPr>
            <a:r>
              <a:rPr lang="en-US" sz="1600" dirty="0">
                <a:ea typeface="+mj-lt"/>
                <a:cs typeface="+mj-lt"/>
              </a:rPr>
              <a:t>The data is divided into training (80%) and testing (20%) sets to assess the model's performance. The models—Linear, Lasso, and Ridge Regression—are trained on the training set and evaluated on the unseen testing set to gauge their ability to generalize. Model performance is assessed using metrics such as Mean Squared Error (MSE).</a:t>
            </a:r>
            <a:endParaRPr lang="en-US" dirty="0"/>
          </a:p>
        </p:txBody>
      </p:sp>
    </p:spTree>
    <p:extLst>
      <p:ext uri="{BB962C8B-B14F-4D97-AF65-F5344CB8AC3E}">
        <p14:creationId xmlns:p14="http://schemas.microsoft.com/office/powerpoint/2010/main" val="238862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Training and Testing:</a:t>
            </a:r>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446757" y="2031467"/>
            <a:ext cx="8186985" cy="1085395"/>
          </a:xfrm>
          <a:prstGeom prst="rect">
            <a:avLst/>
          </a:prstGeom>
        </p:spPr>
        <p:txBody>
          <a:bodyPr spcFirstLastPara="1" wrap="square" lIns="91425" tIns="91425" rIns="91425" bIns="91425" anchor="t" anchorCtr="0">
            <a:noAutofit/>
          </a:bodyPr>
          <a:lstStyle/>
          <a:p>
            <a:pPr>
              <a:buNone/>
            </a:pPr>
            <a:r>
              <a:rPr lang="en-US" sz="1600" dirty="0">
                <a:ea typeface="+mj-lt"/>
                <a:cs typeface="+mj-lt"/>
              </a:rPr>
              <a:t>Ridge Regression performs well with complex, correlated datasets by regularizing without removing variables. Lasso Regression is useful for feature selection but may lose accuracy by eliminating too many features. Linear Regression is simple but prone to overfitting and is typically outperformed by Ridge and Lasso.</a:t>
            </a:r>
            <a:endParaRPr lang="en-US" dirty="0">
              <a:ea typeface="+mj-lt"/>
              <a:cs typeface="+mj-lt"/>
            </a:endParaRPr>
          </a:p>
          <a:p>
            <a:pPr marL="139700" indent="0">
              <a:buNone/>
            </a:pPr>
            <a:endParaRPr lang="en-US" sz="1600" dirty="0"/>
          </a:p>
        </p:txBody>
      </p:sp>
    </p:spTree>
    <p:extLst>
      <p:ext uri="{BB962C8B-B14F-4D97-AF65-F5344CB8AC3E}">
        <p14:creationId xmlns:p14="http://schemas.microsoft.com/office/powerpoint/2010/main" val="283261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Performance Metrics:</a:t>
            </a:r>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r>
              <a:rPr lang="en-US" b="1" dirty="0"/>
              <a:t>Root Mean Squared Error (RMSE)</a:t>
            </a:r>
            <a:endParaRPr lang="en-US"/>
          </a:p>
          <a:p>
            <a:pPr>
              <a:buFont typeface="Arial" panose="020B0604020202020204" pitchFamily="34" charset="0"/>
              <a:buChar char="•"/>
            </a:pPr>
            <a:r>
              <a:rPr lang="en-US" b="1" dirty="0"/>
              <a:t>Definition</a:t>
            </a:r>
            <a:r>
              <a:rPr lang="en-US" dirty="0"/>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dirty="0"/>
              <a:t>Use Case</a:t>
            </a:r>
            <a:r>
              <a:rPr lang="en-US" dirty="0"/>
              <a:t>: Used to evaluate the accuracy of regression models by measuring the difference between predicted and actual values.</a:t>
            </a:r>
          </a:p>
          <a:p>
            <a:endParaRPr lang="en-US"/>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Performance Metrics:</a:t>
            </a:r>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pPr>
              <a:buFont typeface="Arial,Sans-Serif" charset="2"/>
              <a:buChar char="•"/>
            </a:pPr>
            <a:endParaRPr lang="en-US" b="1" dirty="0"/>
          </a:p>
          <a:p>
            <a:pPr>
              <a:buClr>
                <a:srgbClr val="8AD0D6"/>
              </a:buClr>
              <a:buFont typeface="Arial,Sans-Serif" charset="2"/>
              <a:buChar char="•"/>
            </a:pPr>
            <a:r>
              <a:rPr lang="en-US" b="1" dirty="0"/>
              <a:t>R² Score</a:t>
            </a:r>
            <a:endParaRPr lang="en-US"/>
          </a:p>
          <a:p>
            <a:pPr>
              <a:buClr>
                <a:srgbClr val="8AD0D6"/>
              </a:buClr>
              <a:buFont typeface="Arial,Sans-Serif" charset="2"/>
              <a:buChar char="•"/>
            </a:pPr>
            <a:r>
              <a:rPr lang="en-US" b="1" dirty="0"/>
              <a:t>Definition</a:t>
            </a:r>
            <a:r>
              <a:rPr lang="en-US" dirty="0"/>
              <a:t>: Measures how well the model explains the variance in the data. A score of 1 indicates perfect fit, while 0 indicates no explanatory power.</a:t>
            </a:r>
          </a:p>
          <a:p>
            <a:pPr>
              <a:buClr>
                <a:srgbClr val="8AD0D6"/>
              </a:buClr>
              <a:buFont typeface="Arial,Sans-Serif" charset="2"/>
              <a:buChar char="•"/>
            </a:pPr>
            <a:r>
              <a:rPr lang="en-US" b="1" dirty="0"/>
              <a:t>Use Case</a:t>
            </a:r>
            <a:r>
              <a:rPr lang="en-US" dirty="0"/>
              <a:t>: Used to determine the goodness of fit for regression models.</a:t>
            </a:r>
          </a:p>
          <a:p>
            <a:pPr>
              <a:buClr>
                <a:srgbClr val="8AD0D6"/>
              </a:buClr>
              <a:buFont typeface="Arial,Sans-Serif" charset="2"/>
              <a:buChar char="•"/>
            </a:pPr>
            <a:endParaRPr lang="en-US" dirty="0"/>
          </a:p>
          <a:p>
            <a:pPr>
              <a:buClr>
                <a:srgbClr val="8AD0D6"/>
              </a:buClr>
            </a:pPr>
            <a:endParaRPr lang="en-US" dirty="0"/>
          </a:p>
          <a:p>
            <a:pPr>
              <a:buClr>
                <a:srgbClr val="8AD0D6"/>
              </a:buClr>
            </a:pPr>
            <a:endParaRPr lang="en-US" b="1" dirty="0"/>
          </a:p>
          <a:p>
            <a:endParaRPr lang="en-US"/>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64891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4:</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a:latin typeface="Figtree Black" panose="020B0604020202020204" charset="0"/>
              </a:rPr>
              <a:t>(TIME SERIES FORECASTING WITH ARIMA </a:t>
            </a:r>
          </a:p>
          <a:p>
            <a:r>
              <a:rPr lang="en-US" sz="1600">
                <a:latin typeface="Figtree Black" panose="020B0604020202020204" charset="0"/>
              </a:rPr>
              <a:t>AND PROPHET MODELS)</a:t>
            </a:r>
            <a:endParaRPr lang="en-IN" sz="160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 to Time Series Forecasting:</a:t>
            </a:r>
            <a:endParaRPr/>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02836" y="1430053"/>
            <a:ext cx="816899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buNone/>
            </a:pPr>
            <a:r>
              <a:rPr kumimoji="0" lang="en-US" sz="2000" b="0" i="0" u="none" strike="noStrike" cap="none" normalizeH="0" baseline="0" dirty="0">
                <a:ln>
                  <a:noFill/>
                </a:ln>
                <a:effectLst/>
                <a:ea typeface="+mj-lt"/>
                <a:cs typeface="+mj-lt"/>
              </a:rPr>
              <a:t>Time series forecasting </a:t>
            </a:r>
            <a:r>
              <a:rPr lang="en-US" dirty="0">
                <a:ea typeface="+mj-lt"/>
                <a:cs typeface="+mj-lt"/>
              </a:rPr>
              <a:t>predicts </a:t>
            </a:r>
            <a:r>
              <a:rPr kumimoji="0" lang="en-US" sz="2000" b="0" i="0" u="none" strike="noStrike" cap="none" normalizeH="0" baseline="0" dirty="0">
                <a:ln>
                  <a:noFill/>
                </a:ln>
                <a:effectLst/>
                <a:ea typeface="+mj-lt"/>
                <a:cs typeface="+mj-lt"/>
              </a:rPr>
              <a:t>future values based on </a:t>
            </a:r>
            <a:r>
              <a:rPr lang="en-US" dirty="0">
                <a:ea typeface="+mj-lt"/>
                <a:cs typeface="+mj-lt"/>
              </a:rPr>
              <a:t>historical data</a:t>
            </a:r>
            <a:r>
              <a:rPr kumimoji="0" lang="en-US" sz="2000" b="0" i="0" u="none" strike="noStrike" cap="none" normalizeH="0" baseline="0" dirty="0">
                <a:ln>
                  <a:noFill/>
                </a:ln>
                <a:effectLst/>
                <a:ea typeface="+mj-lt"/>
                <a:cs typeface="+mj-lt"/>
              </a:rPr>
              <a:t>.</a:t>
            </a:r>
            <a:endParaRPr lang="en-US" dirty="0">
              <a:ea typeface="+mj-lt"/>
              <a:cs typeface="+mj-lt"/>
            </a:endParaRPr>
          </a:p>
          <a:p>
            <a:pPr defTabSz="914400">
              <a:buNone/>
            </a:pPr>
            <a:r>
              <a:rPr kumimoji="0" lang="en-US" sz="2000" b="1" i="0" u="none" strike="noStrike" cap="none" normalizeH="0" baseline="0" dirty="0">
                <a:ln>
                  <a:noFill/>
                </a:ln>
                <a:effectLst/>
                <a:ea typeface="+mj-lt"/>
                <a:cs typeface="+mj-lt"/>
              </a:rPr>
              <a:t>Common applications</a:t>
            </a:r>
            <a:r>
              <a:rPr lang="en-US" dirty="0">
                <a:ea typeface="+mj-lt"/>
                <a:cs typeface="+mj-lt"/>
              </a:rPr>
              <a:t> include </a:t>
            </a:r>
            <a:r>
              <a:rPr kumimoji="0" lang="en-US" sz="2000" b="0" i="0" u="none" strike="noStrike" cap="none" normalizeH="0" baseline="0" dirty="0">
                <a:ln>
                  <a:noFill/>
                </a:ln>
                <a:effectLst/>
                <a:ea typeface="+mj-lt"/>
                <a:cs typeface="+mj-lt"/>
              </a:rPr>
              <a:t>sales predictions, stock prices, </a:t>
            </a:r>
            <a:r>
              <a:rPr lang="en-US" dirty="0">
                <a:ea typeface="+mj-lt"/>
                <a:cs typeface="+mj-lt"/>
              </a:rPr>
              <a:t>and </a:t>
            </a:r>
            <a:r>
              <a:rPr kumimoji="0" lang="en-US" sz="2000" b="0" i="0" u="none" strike="noStrike" cap="none" normalizeH="0" baseline="0" dirty="0">
                <a:ln>
                  <a:noFill/>
                </a:ln>
                <a:effectLst/>
                <a:ea typeface="+mj-lt"/>
                <a:cs typeface="+mj-lt"/>
              </a:rPr>
              <a:t>energy consumption.</a:t>
            </a:r>
            <a:endParaRPr lang="en-US" dirty="0">
              <a:ea typeface="+mj-lt"/>
              <a:cs typeface="+mj-lt"/>
            </a:endParaRPr>
          </a:p>
          <a:p>
            <a:pPr defTabSz="914400">
              <a:buNone/>
            </a:pPr>
            <a:r>
              <a:rPr kumimoji="0" lang="en-US" sz="2000" b="0" i="0" u="none" strike="noStrike" cap="none" normalizeH="0" baseline="0" dirty="0">
                <a:ln>
                  <a:noFill/>
                </a:ln>
                <a:effectLst/>
                <a:ea typeface="+mj-lt"/>
                <a:cs typeface="+mj-lt"/>
              </a:rPr>
              <a:t>In this presentation, we will forecast energy consumption using two popular models: ARIMA and Prophet.</a:t>
            </a:r>
            <a:endParaRPr lang="en-US" dirty="0">
              <a:ea typeface="+mj-lt"/>
              <a:cs typeface="+mj-lt"/>
            </a:endParaRPr>
          </a:p>
          <a:p>
            <a:pPr marL="0" indent="0" defTabSz="914400">
              <a:spcBef>
                <a:spcPct val="0"/>
              </a:spcBef>
              <a:spcAft>
                <a:spcPct val="0"/>
              </a:spcAft>
              <a:buClrTx/>
              <a:buSzTx/>
              <a:buNone/>
            </a:pPr>
            <a:endParaRPr lang="en-US" altLang="en-US" dirty="0">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835012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ARIMA Model:</a:t>
            </a:r>
            <a:endParaRPr/>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860908" y="489302"/>
            <a:ext cx="7439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a:t>(</a:t>
            </a:r>
            <a:r>
              <a:rPr lang="en-IN" sz="1600" b="1" err="1"/>
              <a:t>AutoRegressive</a:t>
            </a:r>
            <a:r>
              <a:rPr lang="en-IN" sz="1600" b="1"/>
              <a:t> Integrated Moving Average)</a:t>
            </a:r>
            <a:endParaRPr kumimoji="0" lang="en-US" altLang="en-US" sz="1600" b="1"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1559007"/>
            <a:ext cx="80433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dirty="0">
              <a:ln>
                <a:noFill/>
              </a:ln>
              <a:effectLst/>
              <a:latin typeface="Arial" panose="020B0604020202020204" pitchFamily="34" charset="0"/>
              <a:cs typeface="Arial"/>
            </a:endParaRPr>
          </a:p>
          <a:p>
            <a:pPr defTabSz="914400" eaLnBrk="0" fontAlgn="base" hangingPunct="0">
              <a:buFont typeface="Arial"/>
              <a:buChar char="•"/>
            </a:pPr>
            <a:r>
              <a:rPr kumimoji="0" lang="en-US" sz="2000" b="0" i="0" u="none" strike="noStrike" cap="none" normalizeH="0" baseline="0" dirty="0">
                <a:ln>
                  <a:noFill/>
                </a:ln>
                <a:effectLst/>
                <a:ea typeface="+mn-lt"/>
                <a:cs typeface="+mn-lt"/>
              </a:rPr>
              <a:t>ARIMA is a statistical model for time series forecasting</a:t>
            </a:r>
            <a:r>
              <a:rPr lang="en-US" sz="2000" dirty="0">
                <a:ea typeface="+mn-lt"/>
                <a:cs typeface="+mn-lt"/>
              </a:rPr>
              <a:t>, combining</a:t>
            </a:r>
            <a:r>
              <a:rPr kumimoji="0" lang="en-US" sz="2000" b="0" i="0" u="none" strike="noStrike" cap="none" normalizeH="0" baseline="0" dirty="0">
                <a:ln>
                  <a:noFill/>
                </a:ln>
                <a:effectLst/>
                <a:ea typeface="+mn-lt"/>
                <a:cs typeface="+mn-lt"/>
              </a:rPr>
              <a:t>:</a:t>
            </a:r>
            <a:endParaRPr lang="en-US" sz="2000" b="0" i="0" u="none" strike="noStrike" cap="none" normalizeH="0" baseline="0" dirty="0">
              <a:ln>
                <a:noFill/>
              </a:ln>
              <a:effectLst/>
              <a:ea typeface="+mn-lt"/>
              <a:cs typeface="+mn-lt"/>
            </a:endParaRPr>
          </a:p>
          <a:p>
            <a:pPr defTabSz="914400">
              <a:buFont typeface="Arial"/>
              <a:buChar char="•"/>
            </a:pPr>
            <a:r>
              <a:rPr kumimoji="0" lang="en-US" sz="2000" b="1" i="0" u="none" strike="noStrike" cap="none" normalizeH="0" baseline="0" dirty="0">
                <a:ln>
                  <a:noFill/>
                </a:ln>
                <a:effectLst/>
                <a:ea typeface="+mn-lt"/>
                <a:cs typeface="+mn-lt"/>
              </a:rPr>
              <a:t>AR (Auto-Regressive):</a:t>
            </a:r>
            <a:r>
              <a:rPr kumimoji="0" lang="en-US" sz="2000" b="0" i="0" u="none" strike="noStrike" cap="none" normalizeH="0" baseline="0" dirty="0">
                <a:ln>
                  <a:noFill/>
                </a:ln>
                <a:effectLst/>
                <a:ea typeface="+mn-lt"/>
                <a:cs typeface="+mn-lt"/>
              </a:rPr>
              <a:t> </a:t>
            </a:r>
            <a:r>
              <a:rPr lang="en-US" sz="2000" dirty="0">
                <a:ea typeface="+mn-lt"/>
                <a:cs typeface="+mn-lt"/>
              </a:rPr>
              <a:t>Relationship with </a:t>
            </a:r>
            <a:r>
              <a:rPr kumimoji="0" lang="en-US" sz="2000" b="0" i="0" u="none" strike="noStrike" cap="none" normalizeH="0" baseline="0" dirty="0">
                <a:ln>
                  <a:noFill/>
                </a:ln>
                <a:effectLst/>
                <a:ea typeface="+mn-lt"/>
                <a:cs typeface="+mn-lt"/>
              </a:rPr>
              <a:t>lagged observations.</a:t>
            </a:r>
            <a:endParaRPr lang="en-US" sz="2000" dirty="0">
              <a:ea typeface="+mn-lt"/>
              <a:cs typeface="+mn-lt"/>
            </a:endParaRPr>
          </a:p>
          <a:p>
            <a:pPr defTabSz="914400">
              <a:buFont typeface="Arial"/>
              <a:buChar char="•"/>
            </a:pPr>
            <a:r>
              <a:rPr kumimoji="0" lang="en-US" sz="2000" b="1" i="0" u="none" strike="noStrike" cap="none" normalizeH="0" baseline="0" dirty="0">
                <a:ln>
                  <a:noFill/>
                </a:ln>
                <a:effectLst/>
                <a:ea typeface="+mn-lt"/>
                <a:cs typeface="+mn-lt"/>
              </a:rPr>
              <a:t>I (Integrated):</a:t>
            </a:r>
            <a:r>
              <a:rPr kumimoji="0" lang="en-US" sz="2000" b="0" i="0" u="none" strike="noStrike" cap="none" normalizeH="0" baseline="0" dirty="0">
                <a:ln>
                  <a:noFill/>
                </a:ln>
                <a:effectLst/>
                <a:ea typeface="+mn-lt"/>
                <a:cs typeface="+mn-lt"/>
              </a:rPr>
              <a:t> Differencing to make </a:t>
            </a:r>
            <a:r>
              <a:rPr lang="en-US" sz="2000" dirty="0">
                <a:ea typeface="+mn-lt"/>
                <a:cs typeface="+mn-lt"/>
              </a:rPr>
              <a:t>data </a:t>
            </a:r>
            <a:r>
              <a:rPr kumimoji="0" lang="en-US" sz="2000" b="0" i="0" u="none" strike="noStrike" cap="none" normalizeH="0" baseline="0" dirty="0">
                <a:ln>
                  <a:noFill/>
                </a:ln>
                <a:effectLst/>
                <a:ea typeface="+mn-lt"/>
                <a:cs typeface="+mn-lt"/>
              </a:rPr>
              <a:t>stationary.</a:t>
            </a:r>
            <a:endParaRPr lang="en-US" sz="2000">
              <a:ea typeface="+mn-lt"/>
              <a:cs typeface="+mn-lt"/>
            </a:endParaRPr>
          </a:p>
          <a:p>
            <a:pPr defTabSz="914400">
              <a:buFont typeface="Arial"/>
              <a:buChar char="•"/>
            </a:pPr>
            <a:r>
              <a:rPr kumimoji="0" lang="en-US" sz="2000" b="1" i="0" u="none" strike="noStrike" cap="none" normalizeH="0" baseline="0" dirty="0">
                <a:ln>
                  <a:noFill/>
                </a:ln>
                <a:effectLst/>
                <a:ea typeface="+mn-lt"/>
                <a:cs typeface="+mn-lt"/>
              </a:rPr>
              <a:t>MA (Moving Average):</a:t>
            </a:r>
            <a:r>
              <a:rPr kumimoji="0" lang="en-US" sz="2000" b="0" i="0" u="none" strike="noStrike" cap="none" normalizeH="0" baseline="0" dirty="0">
                <a:ln>
                  <a:noFill/>
                </a:ln>
                <a:effectLst/>
                <a:ea typeface="+mn-lt"/>
                <a:cs typeface="+mn-lt"/>
              </a:rPr>
              <a:t> </a:t>
            </a:r>
            <a:r>
              <a:rPr lang="en-US" sz="2000" dirty="0">
                <a:ea typeface="+mn-lt"/>
                <a:cs typeface="+mn-lt"/>
              </a:rPr>
              <a:t>Relationship with </a:t>
            </a:r>
            <a:r>
              <a:rPr kumimoji="0" lang="en-US" sz="2000" b="0" i="0" u="none" strike="noStrike" cap="none" normalizeH="0" baseline="0" dirty="0">
                <a:ln>
                  <a:noFill/>
                </a:ln>
                <a:effectLst/>
                <a:ea typeface="+mn-lt"/>
                <a:cs typeface="+mn-lt"/>
              </a:rPr>
              <a:t>residual </a:t>
            </a:r>
            <a:r>
              <a:rPr lang="en-US" sz="2000" dirty="0">
                <a:ea typeface="+mn-lt"/>
                <a:cs typeface="+mn-lt"/>
              </a:rPr>
              <a:t>errors</a:t>
            </a:r>
            <a:r>
              <a:rPr kumimoji="0" lang="en-US" sz="2000" b="0" i="0" u="none" strike="noStrike" cap="none" normalizeH="0" baseline="0" dirty="0">
                <a:ln>
                  <a:noFill/>
                </a:ln>
                <a:effectLst/>
                <a:ea typeface="+mn-lt"/>
                <a:cs typeface="+mn-lt"/>
              </a:rPr>
              <a:t>.</a:t>
            </a:r>
            <a:endParaRPr lang="en-US" sz="2000">
              <a:ea typeface="+mn-lt"/>
              <a:cs typeface="+mn-lt"/>
            </a:endParaRPr>
          </a:p>
          <a:p>
            <a:pPr defTabSz="914400">
              <a:buFont typeface="Arial"/>
              <a:buChar char="•"/>
            </a:pPr>
            <a:r>
              <a:rPr kumimoji="0" lang="en-US" sz="2000" b="0" i="0" u="none" strike="noStrike" cap="none" normalizeH="0" baseline="0" dirty="0">
                <a:ln>
                  <a:noFill/>
                </a:ln>
                <a:effectLst/>
                <a:ea typeface="+mn-lt"/>
                <a:cs typeface="+mn-lt"/>
              </a:rPr>
              <a:t>ARIMA is </a:t>
            </a:r>
            <a:r>
              <a:rPr lang="en-US" sz="2000" dirty="0">
                <a:ea typeface="+mn-lt"/>
                <a:cs typeface="+mn-lt"/>
              </a:rPr>
              <a:t>suited for </a:t>
            </a:r>
            <a:r>
              <a:rPr kumimoji="0" lang="en-US" sz="2000" b="0" i="0" u="none" strike="noStrike" cap="none" normalizeH="0" baseline="0" dirty="0">
                <a:ln>
                  <a:noFill/>
                </a:ln>
                <a:effectLst/>
                <a:ea typeface="+mn-lt"/>
                <a:cs typeface="+mn-lt"/>
              </a:rPr>
              <a:t>data </a:t>
            </a:r>
            <a:r>
              <a:rPr lang="en-US" sz="2000" dirty="0">
                <a:ea typeface="+mn-lt"/>
                <a:cs typeface="+mn-lt"/>
              </a:rPr>
              <a:t>with </a:t>
            </a:r>
            <a:r>
              <a:rPr kumimoji="0" lang="en-US" sz="2000" b="0" i="0" u="none" strike="noStrike" cap="none" normalizeH="0" baseline="0" dirty="0">
                <a:ln>
                  <a:noFill/>
                </a:ln>
                <a:effectLst/>
                <a:ea typeface="+mn-lt"/>
                <a:cs typeface="+mn-lt"/>
              </a:rPr>
              <a:t>trends but </a:t>
            </a:r>
            <a:r>
              <a:rPr lang="en-US" sz="2000" dirty="0">
                <a:ea typeface="+mn-lt"/>
                <a:cs typeface="+mn-lt"/>
              </a:rPr>
              <a:t>no </a:t>
            </a:r>
            <a:r>
              <a:rPr kumimoji="0" lang="en-US" sz="2000" b="0" i="0" u="none" strike="noStrike" cap="none" normalizeH="0" baseline="0" dirty="0">
                <a:ln>
                  <a:noFill/>
                </a:ln>
                <a:effectLst/>
                <a:ea typeface="+mn-lt"/>
                <a:cs typeface="+mn-lt"/>
              </a:rPr>
              <a:t>seasonal patterns.</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5461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Steps to Implement ARIMA:</a:t>
            </a:r>
            <a:endParaRPr sz="240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1.Data Preprocessing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2.Splitting Data</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3.Model Creation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4.Model 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a:solidFill>
                  <a:schemeClr val="dk1"/>
                </a:solidFill>
                <a:latin typeface="Figtree Black"/>
                <a:ea typeface="Figtree Black"/>
                <a:cs typeface="Figtree Black"/>
                <a:sym typeface="Figtree Black"/>
              </a:rPr>
              <a:t>Dataset: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446550"/>
          </a:xfrm>
          <a:prstGeom prst="rect">
            <a:avLst/>
          </a:prstGeom>
          <a:noFill/>
        </p:spPr>
        <p:txBody>
          <a:bodyPr wrap="square" rtlCol="0">
            <a:spAutoFit/>
          </a:bodyPr>
          <a:lstStyle/>
          <a:p>
            <a:r>
              <a:rPr lang="en-IN" sz="2400" b="1"/>
              <a:t>Household Power Consumption File </a:t>
            </a:r>
          </a:p>
          <a:p>
            <a:r>
              <a:rPr lang="en-IN" sz="2400" b="1"/>
              <a:t>(Drive Link): </a:t>
            </a:r>
            <a:r>
              <a:rPr lang="en-IN" sz="2000"/>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Prophet Model:</a:t>
            </a:r>
            <a:endParaRPr/>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629890" y="1284673"/>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kumimoji="0" lang="en-US" sz="1800" b="0" i="0" u="none" strike="noStrike" cap="none" normalizeH="0" baseline="0" dirty="0">
                <a:ln>
                  <a:noFill/>
                </a:ln>
                <a:effectLst/>
                <a:ea typeface="+mn-lt"/>
                <a:cs typeface="+mn-lt"/>
              </a:rPr>
              <a:t>Prophet is a forecasting tool </a:t>
            </a:r>
            <a:r>
              <a:rPr lang="en-US" dirty="0">
                <a:ea typeface="+mn-lt"/>
                <a:cs typeface="+mn-lt"/>
              </a:rPr>
              <a:t>for </a:t>
            </a:r>
            <a:r>
              <a:rPr kumimoji="0" lang="en-US" sz="1800" b="0" i="0" u="none" strike="noStrike" cap="none" normalizeH="0" baseline="0" dirty="0">
                <a:ln>
                  <a:noFill/>
                </a:ln>
                <a:effectLst/>
                <a:ea typeface="+mn-lt"/>
                <a:cs typeface="+mn-lt"/>
              </a:rPr>
              <a:t>time series with daily observations </a:t>
            </a:r>
            <a:r>
              <a:rPr lang="en-US" dirty="0">
                <a:ea typeface="+mn-lt"/>
                <a:cs typeface="+mn-lt"/>
              </a:rPr>
              <a:t>and varying </a:t>
            </a:r>
            <a:r>
              <a:rPr kumimoji="0" lang="en-US" sz="1800" b="0" i="0" u="none" strike="noStrike" cap="none" normalizeH="0" baseline="0" dirty="0">
                <a:ln>
                  <a:noFill/>
                </a:ln>
                <a:effectLst/>
                <a:ea typeface="+mn-lt"/>
                <a:cs typeface="+mn-lt"/>
              </a:rPr>
              <a:t>patterns </a:t>
            </a:r>
            <a:r>
              <a:rPr lang="en-US" dirty="0">
                <a:ea typeface="+mn-lt"/>
                <a:cs typeface="+mn-lt"/>
              </a:rPr>
              <a:t>across </a:t>
            </a:r>
            <a:r>
              <a:rPr kumimoji="0" lang="en-US" sz="1800" b="0" i="0" u="none" strike="noStrike" cap="none" normalizeH="0" baseline="0" dirty="0">
                <a:ln>
                  <a:noFill/>
                </a:ln>
                <a:effectLst/>
                <a:ea typeface="+mn-lt"/>
                <a:cs typeface="+mn-lt"/>
              </a:rPr>
              <a:t>time scales.</a:t>
            </a:r>
            <a:endParaRPr lang="en-US" dirty="0">
              <a:ea typeface="+mn-lt"/>
              <a:cs typeface="+mn-lt"/>
            </a:endParaRPr>
          </a:p>
          <a:p>
            <a:pPr defTabSz="914400"/>
            <a:endParaRPr lang="en-US" dirty="0">
              <a:ea typeface="+mn-lt"/>
              <a:cs typeface="+mn-lt"/>
            </a:endParaRPr>
          </a:p>
          <a:p>
            <a:pPr lvl="0" algn="l" defTabSz="914400">
              <a:lnSpc>
                <a:spcPct val="100000"/>
              </a:lnSpc>
              <a:tabLst/>
            </a:pPr>
            <a:r>
              <a:rPr kumimoji="0" lang="en-US" sz="1800" b="1" i="0" u="none" strike="noStrike" cap="none" normalizeH="0" baseline="0">
                <a:ln>
                  <a:noFill/>
                </a:ln>
                <a:effectLst/>
                <a:ea typeface="+mn-lt"/>
                <a:cs typeface="+mn-lt"/>
              </a:rPr>
              <a:t>Advantages:</a:t>
            </a:r>
            <a:endParaRPr lang="en-US" b="1">
              <a:ea typeface="+mn-lt"/>
              <a:cs typeface="+mn-lt"/>
            </a:endParaRPr>
          </a:p>
          <a:p>
            <a:pPr marL="285750" lvl="0" indent="-285750" algn="l" defTabSz="914400">
              <a:lnSpc>
                <a:spcPct val="100000"/>
              </a:lnSpc>
              <a:buFont typeface="Arial"/>
              <a:buChar char="•"/>
              <a:tabLst/>
            </a:pPr>
            <a:r>
              <a:rPr kumimoji="0" lang="en-US" sz="1800" b="0" i="0" u="none" strike="noStrike" cap="none" normalizeH="0" baseline="0" dirty="0">
                <a:ln>
                  <a:noFill/>
                </a:ln>
                <a:effectLst/>
                <a:ea typeface="+mn-lt"/>
                <a:cs typeface="+mn-lt"/>
              </a:rPr>
              <a:t>Handles missing data </a:t>
            </a:r>
            <a:r>
              <a:rPr lang="en-US" dirty="0">
                <a:ea typeface="+mn-lt"/>
                <a:cs typeface="+mn-lt"/>
              </a:rPr>
              <a:t>effectively</a:t>
            </a:r>
            <a:r>
              <a:rPr kumimoji="0" lang="en-US" sz="1800" b="0" i="0" u="none" strike="noStrike" cap="none" normalizeH="0" baseline="0" dirty="0">
                <a:ln>
                  <a:noFill/>
                </a:ln>
                <a:effectLst/>
                <a:ea typeface="+mn-lt"/>
                <a:cs typeface="+mn-lt"/>
              </a:rPr>
              <a:t>.</a:t>
            </a:r>
            <a:endParaRPr lang="en-US" dirty="0">
              <a:ea typeface="+mn-lt"/>
              <a:cs typeface="+mn-lt"/>
            </a:endParaRPr>
          </a:p>
          <a:p>
            <a:pPr marL="285750" indent="-285750" defTabSz="914400">
              <a:buFont typeface="Arial"/>
              <a:buChar char="•"/>
            </a:pPr>
            <a:r>
              <a:rPr lang="en-US" dirty="0">
                <a:ea typeface="+mn-lt"/>
                <a:cs typeface="+mn-lt"/>
              </a:rPr>
              <a:t>Models </a:t>
            </a:r>
            <a:r>
              <a:rPr kumimoji="0" lang="en-US" sz="1800" b="0" i="0" u="none" strike="noStrike" cap="none" normalizeH="0" baseline="0" dirty="0">
                <a:ln>
                  <a:noFill/>
                </a:ln>
                <a:effectLst/>
                <a:ea typeface="+mn-lt"/>
                <a:cs typeface="+mn-lt"/>
              </a:rPr>
              <a:t>holidays and seasonality.</a:t>
            </a:r>
            <a:endParaRPr lang="en-US" dirty="0">
              <a:ea typeface="+mn-lt"/>
              <a:cs typeface="+mn-lt"/>
            </a:endParaRPr>
          </a:p>
          <a:p>
            <a:pPr marL="285750" indent="-285750" defTabSz="914400">
              <a:buFont typeface="Arial"/>
              <a:buChar char="•"/>
            </a:pPr>
            <a:r>
              <a:rPr kumimoji="0" lang="en-US" sz="1800" b="0" i="0" u="none" strike="noStrike" cap="none" normalizeH="0" baseline="0" dirty="0">
                <a:ln>
                  <a:noFill/>
                </a:ln>
                <a:effectLst/>
                <a:ea typeface="+mn-lt"/>
                <a:cs typeface="+mn-lt"/>
              </a:rPr>
              <a:t>Does not require </a:t>
            </a:r>
            <a:r>
              <a:rPr lang="en-US" dirty="0">
                <a:ea typeface="+mn-lt"/>
                <a:cs typeface="+mn-lt"/>
              </a:rPr>
              <a:t>data </a:t>
            </a:r>
            <a:r>
              <a:rPr kumimoji="0" lang="en-US" sz="1800" b="0" i="0" u="none" strike="noStrike" cap="none" normalizeH="0" baseline="0" dirty="0">
                <a:ln>
                  <a:noFill/>
                </a:ln>
                <a:effectLst/>
                <a:ea typeface="+mn-lt"/>
                <a:cs typeface="+mn-lt"/>
              </a:rPr>
              <a:t>stationarity.</a:t>
            </a:r>
            <a:endParaRPr lang="en-US" dirty="0">
              <a:ea typeface="+mn-lt"/>
              <a:cs typeface="+mn-lt"/>
            </a:endParaRPr>
          </a:p>
          <a:p>
            <a:pPr marL="285750" indent="-285750" defTabSz="914400">
              <a:buFont typeface="Arial"/>
              <a:buChar char="•"/>
            </a:pPr>
            <a:endParaRPr lang="en-US" dirty="0">
              <a:ea typeface="+mn-lt"/>
              <a:cs typeface="+mn-lt"/>
            </a:endParaRPr>
          </a:p>
          <a:p>
            <a:pPr defTabSz="914400"/>
            <a:r>
              <a:rPr kumimoji="0" lang="en-US" sz="1800" b="0" i="0" u="none" strike="noStrike" cap="none" normalizeH="0" baseline="0" dirty="0">
                <a:ln>
                  <a:noFill/>
                </a:ln>
                <a:effectLst/>
                <a:ea typeface="+mn-lt"/>
                <a:cs typeface="+mn-lt"/>
              </a:rPr>
              <a:t>Prophet is used </a:t>
            </a:r>
            <a:r>
              <a:rPr lang="en-US" dirty="0">
                <a:ea typeface="+mn-lt"/>
                <a:cs typeface="+mn-lt"/>
              </a:rPr>
              <a:t>for </a:t>
            </a:r>
            <a:r>
              <a:rPr kumimoji="0" lang="en-US" sz="1800" b="0" i="0" u="none" strike="noStrike" cap="none" normalizeH="0" baseline="0" dirty="0">
                <a:ln>
                  <a:noFill/>
                </a:ln>
                <a:effectLst/>
                <a:ea typeface="+mn-lt"/>
                <a:cs typeface="+mn-lt"/>
              </a:rPr>
              <a:t>forecasting demand, sales, traffic, energy consumption, financial trends, and seasonal patterns in industries like retail and logistics.</a:t>
            </a:r>
            <a:endParaRPr lang="en-US" dirty="0">
              <a:ea typeface="+mn-lt"/>
              <a:cs typeface="+mn-lt"/>
            </a:endParaRPr>
          </a:p>
          <a:p>
            <a:pPr defTabSz="914400">
              <a:spcBef>
                <a:spcPct val="0"/>
              </a:spcBef>
              <a:spcAft>
                <a:spcPct val="0"/>
              </a:spcAft>
            </a:pPr>
            <a:endParaRPr lang="en-US" altLang="en-US" dirty="0">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59817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Steps to Implement Prophet:</a:t>
            </a:r>
            <a:endParaRPr sz="200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1603" y="1287272"/>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Preprocessing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Creation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Forecasting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a:t>Plots from Prophet Model:</a:t>
            </a:r>
          </a:p>
        </p:txBody>
      </p:sp>
      <p:pic>
        <p:nvPicPr>
          <p:cNvPr id="12" name="Picture 11">
            <a:extLst>
              <a:ext uri="{FF2B5EF4-FFF2-40B4-BE49-F238E27FC236}">
                <a16:creationId xmlns:a16="http://schemas.microsoft.com/office/drawing/2014/main" id="{E9362B5B-2045-15AF-AC42-F2AE3A440A6E}"/>
              </a:ext>
            </a:extLst>
          </p:cNvPr>
          <p:cNvPicPr>
            <a:picLocks noChangeAspect="1"/>
          </p:cNvPicPr>
          <p:nvPr/>
        </p:nvPicPr>
        <p:blipFill>
          <a:blip r:embed="rId3"/>
          <a:stretch>
            <a:fillRect/>
          </a:stretch>
        </p:blipFill>
        <p:spPr>
          <a:xfrm>
            <a:off x="1397282" y="907154"/>
            <a:ext cx="6331342" cy="1690762"/>
          </a:xfrm>
          <a:prstGeom prst="rect">
            <a:avLst/>
          </a:prstGeom>
        </p:spPr>
      </p:pic>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4"/>
          <a:stretch>
            <a:fillRect/>
          </a:stretch>
        </p:blipFill>
        <p:spPr>
          <a:xfrm>
            <a:off x="1397408" y="2876246"/>
            <a:ext cx="6324035" cy="1928909"/>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a:t>Component Analysis from Prophet Model:</a:t>
            </a:r>
          </a:p>
        </p:txBody>
      </p:sp>
      <p:grpSp>
        <p:nvGrpSpPr>
          <p:cNvPr id="11" name="Group 10">
            <a:extLst>
              <a:ext uri="{FF2B5EF4-FFF2-40B4-BE49-F238E27FC236}">
                <a16:creationId xmlns:a16="http://schemas.microsoft.com/office/drawing/2014/main" id="{BB157CF2-899F-AA42-BF24-9A73AD3AE7CE}"/>
              </a:ext>
            </a:extLst>
          </p:cNvPr>
          <p:cNvGrpSpPr/>
          <p:nvPr/>
        </p:nvGrpSpPr>
        <p:grpSpPr>
          <a:xfrm>
            <a:off x="581033" y="1279830"/>
            <a:ext cx="7981934" cy="2989174"/>
            <a:chOff x="283853" y="1112190"/>
            <a:chExt cx="7981934" cy="2989174"/>
          </a:xfrm>
        </p:grpSpPr>
        <p:pic>
          <p:nvPicPr>
            <p:cNvPr id="3" name="Picture 2">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356566" y="1162729"/>
              <a:ext cx="3621074" cy="1173333"/>
            </a:xfrm>
            <a:prstGeom prst="rect">
              <a:avLst/>
            </a:prstGeom>
          </p:spPr>
        </p:pic>
        <p:pic>
          <p:nvPicPr>
            <p:cNvPr id="6" name="Picture 5">
              <a:extLst>
                <a:ext uri="{FF2B5EF4-FFF2-40B4-BE49-F238E27FC236}">
                  <a16:creationId xmlns:a16="http://schemas.microsoft.com/office/drawing/2014/main" id="{0C49A4D6-B44A-5F98-251B-12CA058F5B70}"/>
                </a:ext>
              </a:extLst>
            </p:cNvPr>
            <p:cNvPicPr>
              <a:picLocks noChangeAspect="1"/>
            </p:cNvPicPr>
            <p:nvPr/>
          </p:nvPicPr>
          <p:blipFill>
            <a:blip r:embed="rId4"/>
            <a:stretch>
              <a:fillRect/>
            </a:stretch>
          </p:blipFill>
          <p:spPr>
            <a:xfrm>
              <a:off x="4572000" y="1112190"/>
              <a:ext cx="3693787" cy="1223872"/>
            </a:xfrm>
            <a:prstGeom prst="rect">
              <a:avLst/>
            </a:prstGeom>
          </p:spPr>
        </p:pic>
        <p:pic>
          <p:nvPicPr>
            <p:cNvPr id="8" name="Picture 7">
              <a:extLst>
                <a:ext uri="{FF2B5EF4-FFF2-40B4-BE49-F238E27FC236}">
                  <a16:creationId xmlns:a16="http://schemas.microsoft.com/office/drawing/2014/main" id="{F1908DF3-CB7D-B1C5-9686-CBAE4452E806}"/>
                </a:ext>
              </a:extLst>
            </p:cNvPr>
            <p:cNvPicPr>
              <a:picLocks noChangeAspect="1"/>
            </p:cNvPicPr>
            <p:nvPr/>
          </p:nvPicPr>
          <p:blipFill>
            <a:blip r:embed="rId5"/>
            <a:stretch>
              <a:fillRect/>
            </a:stretch>
          </p:blipFill>
          <p:spPr>
            <a:xfrm>
              <a:off x="283853" y="2807439"/>
              <a:ext cx="3693787" cy="1225322"/>
            </a:xfrm>
            <a:prstGeom prst="rect">
              <a:avLst/>
            </a:prstGeom>
          </p:spPr>
        </p:pic>
        <p:pic>
          <p:nvPicPr>
            <p:cNvPr id="10" name="Picture 9">
              <a:extLst>
                <a:ext uri="{FF2B5EF4-FFF2-40B4-BE49-F238E27FC236}">
                  <a16:creationId xmlns:a16="http://schemas.microsoft.com/office/drawing/2014/main" id="{863DF410-1A33-C499-2CC6-EDC29BED6B65}"/>
                </a:ext>
              </a:extLst>
            </p:cNvPr>
            <p:cNvPicPr>
              <a:picLocks noChangeAspect="1"/>
            </p:cNvPicPr>
            <p:nvPr/>
          </p:nvPicPr>
          <p:blipFill>
            <a:blip r:embed="rId6"/>
            <a:stretch>
              <a:fillRect/>
            </a:stretch>
          </p:blipFill>
          <p:spPr>
            <a:xfrm>
              <a:off x="4678283" y="2875090"/>
              <a:ext cx="3587504" cy="1226274"/>
            </a:xfrm>
            <a:prstGeom prst="rect">
              <a:avLst/>
            </a:prstGeom>
          </p:spPr>
        </p:pic>
      </p:grpSp>
    </p:spTree>
    <p:extLst>
      <p:ext uri="{BB962C8B-B14F-4D97-AF65-F5344CB8AC3E}">
        <p14:creationId xmlns:p14="http://schemas.microsoft.com/office/powerpoint/2010/main" val="436769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Mathematical Skeleton of the Models:</a:t>
            </a:r>
            <a:endParaRPr sz="200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a:t>Prophet Model:</a:t>
            </a:r>
          </a:p>
          <a:p>
            <a:endParaRPr lang="en-IN"/>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a:t>For More Info:</a:t>
            </a:r>
          </a:p>
          <a:p>
            <a:pPr marL="342900" indent="-342900">
              <a:buAutoNum type="arabicParenR"/>
            </a:pPr>
            <a:r>
              <a:rPr lang="en-IN">
                <a:hlinkClick r:id="rId5"/>
              </a:rPr>
              <a:t>https://peerj.com/preprints/3190.pdf#pdfjs.action=download</a:t>
            </a:r>
            <a:endParaRPr lang="en-IN"/>
          </a:p>
          <a:p>
            <a:pPr marL="342900" indent="-342900">
              <a:buAutoNum type="arabicParenR"/>
            </a:pPr>
            <a:r>
              <a:rPr lang="en-IN"/>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1601973" y="-260347"/>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Model Evaluation:</a:t>
            </a:r>
            <a:endParaRPr lang="en-IN"/>
          </a:p>
        </p:txBody>
      </p:sp>
    </p:spTree>
    <p:extLst>
      <p:ext uri="{BB962C8B-B14F-4D97-AF65-F5344CB8AC3E}">
        <p14:creationId xmlns:p14="http://schemas.microsoft.com/office/powerpoint/2010/main" val="2610271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Models:</a:t>
            </a:r>
            <a:endParaRPr/>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Insights (Regression Models):</a:t>
            </a:r>
            <a:endParaRPr/>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66534" y="1787247"/>
            <a:ext cx="8413731"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buClrTx/>
              <a:buSzTx/>
              <a:buFont typeface="Wingdings 3"/>
              <a:buChar char="●"/>
            </a:pPr>
            <a:r>
              <a:rPr kumimoji="0" lang="en-US" sz="1600" i="0" u="none" strike="noStrike" cap="none" normalizeH="0" baseline="0" dirty="0">
                <a:ln>
                  <a:noFill/>
                </a:ln>
                <a:effectLst/>
                <a:ea typeface="+mj-lt"/>
                <a:cs typeface="+mj-lt"/>
              </a:rPr>
              <a:t>Linear and Ridge Regression</a:t>
            </a:r>
            <a:r>
              <a:rPr kumimoji="0" lang="en-US" sz="1600" b="0" i="0" u="none" strike="noStrike" cap="none" normalizeH="0" baseline="0" dirty="0">
                <a:ln>
                  <a:noFill/>
                </a:ln>
                <a:effectLst/>
                <a:ea typeface="+mj-lt"/>
                <a:cs typeface="+mj-lt"/>
              </a:rPr>
              <a:t> perform </a:t>
            </a:r>
            <a:r>
              <a:rPr lang="en-US" sz="1600" dirty="0">
                <a:ea typeface="+mj-lt"/>
                <a:cs typeface="+mj-lt"/>
              </a:rPr>
              <a:t>similarly, </a:t>
            </a:r>
            <a:r>
              <a:rPr kumimoji="0" lang="en-US" sz="1600" b="0" i="0" u="none" strike="noStrike" cap="none" normalizeH="0" baseline="0" dirty="0">
                <a:ln>
                  <a:noFill/>
                </a:ln>
                <a:effectLst/>
                <a:ea typeface="+mj-lt"/>
                <a:cs typeface="+mj-lt"/>
              </a:rPr>
              <a:t>with high R² and low RMSE.</a:t>
            </a:r>
            <a:br>
              <a:rPr lang="en-US" sz="1600" dirty="0">
                <a:ea typeface="+mj-lt"/>
                <a:cs typeface="+mj-lt"/>
              </a:rPr>
            </a:br>
            <a:r>
              <a:rPr kumimoji="0" lang="en-US" sz="1600" i="0" u="none" strike="noStrike" cap="none" normalizeH="0" baseline="0" dirty="0">
                <a:ln>
                  <a:noFill/>
                </a:ln>
                <a:effectLst/>
                <a:ea typeface="+mj-lt"/>
                <a:cs typeface="+mj-lt"/>
              </a:rPr>
              <a:t>Lasso Regression</a:t>
            </a:r>
            <a:r>
              <a:rPr kumimoji="0" lang="en-US" sz="1600" b="0" i="0" u="none" strike="noStrike" cap="none" normalizeH="0" baseline="0" dirty="0">
                <a:ln>
                  <a:noFill/>
                </a:ln>
                <a:effectLst/>
                <a:ea typeface="+mj-lt"/>
                <a:cs typeface="+mj-lt"/>
              </a:rPr>
              <a:t> </a:t>
            </a:r>
            <a:r>
              <a:rPr lang="en-US" sz="1600" dirty="0">
                <a:ea typeface="+mj-lt"/>
                <a:cs typeface="+mj-lt"/>
              </a:rPr>
              <a:t>trades </a:t>
            </a:r>
            <a:r>
              <a:rPr kumimoji="0" lang="en-US" sz="1600" b="0" i="0" u="none" strike="noStrike" cap="none" normalizeH="0" baseline="0" dirty="0">
                <a:ln>
                  <a:noFill/>
                </a:ln>
                <a:effectLst/>
                <a:ea typeface="+mj-lt"/>
                <a:cs typeface="+mj-lt"/>
              </a:rPr>
              <a:t>some accuracy for simplicity by shrinking coefficients to zero.</a:t>
            </a:r>
            <a:endParaRPr lang="en-US" dirty="0">
              <a:ea typeface="+mj-lt"/>
              <a:cs typeface="+mj-lt"/>
            </a:endParaRPr>
          </a:p>
          <a:p>
            <a:pPr defTabSz="914400">
              <a:buClrTx/>
              <a:buSzTx/>
              <a:buFont typeface="Wingdings 3"/>
              <a:buChar char="●"/>
            </a:pPr>
            <a:r>
              <a:rPr kumimoji="0" lang="en-US" sz="1600" b="1" i="0" u="none" strike="noStrike" cap="none" normalizeH="0" baseline="0" dirty="0">
                <a:ln>
                  <a:noFill/>
                </a:ln>
                <a:effectLst/>
                <a:ea typeface="+mj-lt"/>
                <a:cs typeface="+mj-lt"/>
              </a:rPr>
              <a:t>RMSE Comparison:</a:t>
            </a:r>
            <a:r>
              <a:rPr kumimoji="0" lang="en-US" sz="1600" i="0" u="none" strike="noStrike" cap="none" normalizeH="0" baseline="0" dirty="0">
                <a:ln>
                  <a:noFill/>
                </a:ln>
                <a:effectLst/>
                <a:ea typeface="+mj-lt"/>
                <a:cs typeface="+mj-lt"/>
              </a:rPr>
              <a:t> </a:t>
            </a:r>
            <a:r>
              <a:rPr kumimoji="0" lang="en-US" sz="1600" b="0" i="0" u="none" strike="noStrike" cap="none" normalizeH="0" baseline="0" dirty="0">
                <a:ln>
                  <a:noFill/>
                </a:ln>
                <a:effectLst/>
                <a:ea typeface="+mj-lt"/>
                <a:cs typeface="+mj-lt"/>
              </a:rPr>
              <a:t>Lasso has the highest RMSE, indicating slightly higher prediction error.</a:t>
            </a:r>
            <a:br>
              <a:rPr lang="en-US" sz="1600" dirty="0">
                <a:ea typeface="+mj-lt"/>
                <a:cs typeface="+mj-lt"/>
              </a:rPr>
            </a:br>
            <a:r>
              <a:rPr kumimoji="0" lang="en-US" sz="1600" i="0" u="none" strike="noStrike" cap="none" normalizeH="0" baseline="0" dirty="0">
                <a:ln>
                  <a:noFill/>
                </a:ln>
                <a:effectLst/>
                <a:ea typeface="+mj-lt"/>
                <a:cs typeface="+mj-lt"/>
              </a:rPr>
              <a:t>R² Score Comparison: </a:t>
            </a:r>
            <a:r>
              <a:rPr kumimoji="0" lang="en-US" sz="1600" b="0" i="0" u="none" strike="noStrike" cap="none" normalizeH="0" baseline="0" dirty="0">
                <a:ln>
                  <a:noFill/>
                </a:ln>
                <a:effectLst/>
                <a:ea typeface="+mj-lt"/>
                <a:cs typeface="+mj-lt"/>
              </a:rPr>
              <a:t>Linear and Ridge Regression have nearly identical R² scores, </a:t>
            </a:r>
            <a:r>
              <a:rPr lang="en-US" sz="1600" dirty="0">
                <a:ea typeface="+mj-lt"/>
                <a:cs typeface="+mj-lt"/>
              </a:rPr>
              <a:t>showing </a:t>
            </a:r>
            <a:r>
              <a:rPr kumimoji="0" lang="en-US" sz="1600" b="0" i="0" u="none" strike="noStrike" cap="none" normalizeH="0" baseline="0" dirty="0">
                <a:ln>
                  <a:noFill/>
                </a:ln>
                <a:effectLst/>
                <a:ea typeface="+mj-lt"/>
                <a:cs typeface="+mj-lt"/>
              </a:rPr>
              <a:t>they explain data </a:t>
            </a:r>
            <a:r>
              <a:rPr lang="en-US" sz="1600" dirty="0">
                <a:ea typeface="+mj-lt"/>
                <a:cs typeface="+mj-lt"/>
              </a:rPr>
              <a:t>variance </a:t>
            </a:r>
            <a:r>
              <a:rPr kumimoji="0" lang="en-US" sz="1600" b="0" i="0" u="none" strike="noStrike" cap="none" normalizeH="0" baseline="0" dirty="0">
                <a:ln>
                  <a:noFill/>
                </a:ln>
                <a:effectLst/>
                <a:ea typeface="+mj-lt"/>
                <a:cs typeface="+mj-lt"/>
              </a:rPr>
              <a:t>similarly.</a:t>
            </a:r>
            <a:endParaRPr lang="en-US" dirty="0">
              <a:ea typeface="+mj-lt"/>
              <a:cs typeface="+mj-lt"/>
            </a:endParaRPr>
          </a:p>
          <a:p>
            <a:pPr marL="0" marR="0" lvl="0" indent="0" algn="l" defTabSz="914400">
              <a:lnSpc>
                <a:spcPct val="100000"/>
              </a:lnSpc>
              <a:spcBef>
                <a:spcPct val="0"/>
              </a:spcBef>
              <a:spcAft>
                <a:spcPct val="0"/>
              </a:spcAft>
              <a:buClrTx/>
              <a:buSzTx/>
              <a:buFontTx/>
              <a:buChar char="•"/>
              <a:tabLst/>
            </a:pPr>
            <a:endParaRPr lang="en-US" altLang="en-US" sz="1600" b="0" i="0" u="none" strike="noStrike" cap="none" normalizeH="0" baseline="0" dirty="0">
              <a:ln>
                <a:noFill/>
              </a:ln>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0" i="0" u="none" strike="noStrike" cap="none" normalizeH="0" baseline="0" dirty="0">
              <a:ln>
                <a:noFill/>
              </a:ln>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Results and Comparison (ARIMA and Prophet):</a:t>
            </a:r>
            <a:endParaRPr sz="240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1500962"/>
            <a:ext cx="794766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a:p>
          <a:p>
            <a:r>
              <a:rPr lang="en-US" sz="1600" dirty="0">
                <a:ea typeface="+mn-lt"/>
                <a:cs typeface="+mn-lt"/>
              </a:rPr>
              <a:t>The ARIMA model (Order: 5,1,0) was evaluated using RMSE to predict energy consumption, uncovering key patterns. The Prophet model, suited for seasonal time series, was compared with ARIMA, emphasizing seasonal trends and holidays. Both models' forecast accuracy, including RMSE, was assessed through visual plots of forecasted vs. actual data.</a:t>
            </a:r>
            <a:endParaRPr lang="en-US" dirty="0">
              <a:ea typeface="+mn-lt"/>
              <a:cs typeface="+mn-lt"/>
            </a:endParaRPr>
          </a:p>
          <a:p>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1117925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Results and Comparison (ARIMA and Prophet):</a:t>
            </a:r>
            <a:endParaRPr sz="240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993131"/>
            <a:ext cx="794766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a:p>
            <a:pPr>
              <a:spcBef>
                <a:spcPct val="0"/>
              </a:spcBef>
              <a:spcAft>
                <a:spcPct val="0"/>
              </a:spcAft>
            </a:pPr>
            <a:endParaRPr lang="en-US" dirty="0">
              <a:latin typeface="Arial"/>
              <a:ea typeface="+mn-lt"/>
              <a:cs typeface="Arial"/>
            </a:endParaRPr>
          </a:p>
          <a:p>
            <a:pPr>
              <a:spcBef>
                <a:spcPct val="0"/>
              </a:spcBef>
              <a:spcAft>
                <a:spcPct val="0"/>
              </a:spcAft>
            </a:pPr>
            <a:r>
              <a:rPr lang="en-US" sz="1600" b="1" dirty="0">
                <a:latin typeface="Arial"/>
                <a:ea typeface="+mn-lt"/>
                <a:cs typeface="Arial"/>
              </a:rPr>
              <a:t>ARIMA:</a:t>
            </a:r>
          </a:p>
          <a:p>
            <a:pPr>
              <a:spcBef>
                <a:spcPct val="0"/>
              </a:spcBef>
              <a:spcAft>
                <a:spcPct val="0"/>
              </a:spcAft>
            </a:pPr>
            <a:r>
              <a:rPr lang="en-US" sz="1600" dirty="0">
                <a:latin typeface="Arial"/>
                <a:ea typeface="+mn-lt"/>
                <a:cs typeface="Arial"/>
              </a:rPr>
              <a:t>Best for stationary data.</a:t>
            </a:r>
          </a:p>
          <a:p>
            <a:pPr>
              <a:spcBef>
                <a:spcPct val="0"/>
              </a:spcBef>
              <a:spcAft>
                <a:spcPct val="0"/>
              </a:spcAft>
            </a:pPr>
            <a:r>
              <a:rPr lang="en-US" sz="1600" dirty="0">
                <a:latin typeface="Arial"/>
                <a:ea typeface="+mn-lt"/>
                <a:cs typeface="Arial"/>
              </a:rPr>
              <a:t>Requires careful parameter selection (p, d, q).</a:t>
            </a:r>
          </a:p>
          <a:p>
            <a:pPr>
              <a:spcBef>
                <a:spcPct val="0"/>
              </a:spcBef>
              <a:spcAft>
                <a:spcPct val="0"/>
              </a:spcAft>
            </a:pPr>
            <a:r>
              <a:rPr lang="en-US" sz="1600" dirty="0">
                <a:latin typeface="Arial"/>
                <a:ea typeface="+mn-lt"/>
                <a:cs typeface="Arial"/>
              </a:rPr>
              <a:t>Does not handle holidays or special events well.</a:t>
            </a:r>
          </a:p>
          <a:p>
            <a:pPr>
              <a:spcBef>
                <a:spcPct val="0"/>
              </a:spcBef>
              <a:spcAft>
                <a:spcPct val="0"/>
              </a:spcAft>
            </a:pPr>
            <a:r>
              <a:rPr lang="en-US" sz="1600" b="1" dirty="0">
                <a:latin typeface="Arial"/>
                <a:ea typeface="+mn-lt"/>
                <a:cs typeface="Arial"/>
              </a:rPr>
              <a:t>Prophet:</a:t>
            </a:r>
            <a:endParaRPr lang="en-US" sz="1600" dirty="0">
              <a:latin typeface="Arial"/>
              <a:ea typeface="+mn-lt"/>
              <a:cs typeface="Arial"/>
            </a:endParaRPr>
          </a:p>
          <a:p>
            <a:pPr>
              <a:spcBef>
                <a:spcPct val="0"/>
              </a:spcBef>
              <a:spcAft>
                <a:spcPct val="0"/>
              </a:spcAft>
            </a:pPr>
            <a:r>
              <a:rPr lang="en-US" sz="1600" dirty="0">
                <a:latin typeface="Arial"/>
                <a:ea typeface="+mn-lt"/>
                <a:cs typeface="Arial"/>
              </a:rPr>
              <a:t>Handles holidays and seasonal trends effectively.</a:t>
            </a:r>
          </a:p>
          <a:p>
            <a:pPr>
              <a:spcBef>
                <a:spcPct val="0"/>
              </a:spcBef>
              <a:spcAft>
                <a:spcPct val="0"/>
              </a:spcAft>
            </a:pPr>
            <a:r>
              <a:rPr lang="en-US" sz="1600" dirty="0">
                <a:latin typeface="Arial"/>
                <a:ea typeface="+mn-lt"/>
                <a:cs typeface="Arial"/>
              </a:rPr>
              <a:t>Less sensitive to parameter tuning.</a:t>
            </a:r>
          </a:p>
          <a:p>
            <a:pPr>
              <a:spcBef>
                <a:spcPct val="0"/>
              </a:spcBef>
              <a:spcAft>
                <a:spcPct val="0"/>
              </a:spcAft>
            </a:pPr>
            <a:r>
              <a:rPr lang="en-US" sz="1600" dirty="0">
                <a:latin typeface="Arial"/>
                <a:ea typeface="+mn-lt"/>
                <a:cs typeface="Arial"/>
              </a:rPr>
              <a:t>Works well with missing data.</a:t>
            </a:r>
            <a:endParaRPr lang="en-US" dirty="0">
              <a:latin typeface="Arial"/>
              <a:cs typeface="Arial"/>
            </a:endParaRPr>
          </a:p>
          <a:p>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88599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a:t>Project Objective</a:t>
            </a:r>
            <a:r>
              <a:rPr lang="en-IN" sz="2400">
                <a:solidFill>
                  <a:schemeClr val="dk1"/>
                </a:solidFill>
                <a:latin typeface="Figtree Black"/>
                <a:ea typeface="Figtree Black"/>
                <a:cs typeface="Figtree Black"/>
                <a:sym typeface="Figtree Black"/>
              </a:rPr>
              <a: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228195" cy="3539430"/>
          </a:xfrm>
          <a:prstGeom prst="rect">
            <a:avLst/>
          </a:prstGeom>
          <a:noFill/>
        </p:spPr>
        <p:txBody>
          <a:bodyPr wrap="square" lIns="91440" tIns="45720" rIns="91440" bIns="45720" rtlCol="0" anchor="t">
            <a:spAutoFit/>
          </a:bodyPr>
          <a:lstStyle/>
          <a:p>
            <a:r>
              <a:rPr lang="en-US" sz="1600" dirty="0">
                <a:ea typeface="+mn-lt"/>
                <a:cs typeface="+mn-lt"/>
              </a:rPr>
              <a:t>This project focuses on analyzing household energy consumption data with the following objectives:</a:t>
            </a:r>
            <a:endParaRPr lang="en-US" dirty="0">
              <a:ea typeface="+mn-lt"/>
              <a:cs typeface="+mn-lt"/>
            </a:endParaRPr>
          </a:p>
          <a:p>
            <a:pPr marL="285750" indent="-285750">
              <a:buFont typeface="Arial"/>
              <a:buChar char="•"/>
            </a:pPr>
            <a:r>
              <a:rPr lang="en-US" sz="1600" dirty="0">
                <a:ea typeface="+mn-lt"/>
                <a:cs typeface="+mn-lt"/>
              </a:rPr>
              <a:t>Detecting energy usage patterns and variations across time and appliances.</a:t>
            </a:r>
            <a:endParaRPr lang="en-US">
              <a:ea typeface="+mn-lt"/>
              <a:cs typeface="+mn-lt"/>
            </a:endParaRPr>
          </a:p>
          <a:p>
            <a:pPr marL="285750" indent="-285750">
              <a:buFont typeface="Arial"/>
              <a:buChar char="•"/>
            </a:pPr>
            <a:r>
              <a:rPr lang="en-US" sz="1600" dirty="0">
                <a:ea typeface="+mn-lt"/>
                <a:cs typeface="+mn-lt"/>
              </a:rPr>
              <a:t>Identifying peak energy demand periods to understand when usage is highest.</a:t>
            </a:r>
            <a:endParaRPr lang="en-US">
              <a:ea typeface="+mn-lt"/>
              <a:cs typeface="+mn-lt"/>
            </a:endParaRPr>
          </a:p>
          <a:p>
            <a:pPr marL="285750" indent="-285750">
              <a:buFont typeface="Arial"/>
              <a:buChar char="•"/>
            </a:pPr>
            <a:r>
              <a:rPr lang="en-US" sz="1600" dirty="0">
                <a:ea typeface="+mn-lt"/>
                <a:cs typeface="+mn-lt"/>
              </a:rPr>
              <a:t>Tackling data issues like missing values and fluctuations to ensure reliable analysis.</a:t>
            </a:r>
            <a:endParaRPr lang="en-US" dirty="0">
              <a:ea typeface="+mn-lt"/>
              <a:cs typeface="+mn-lt"/>
            </a:endParaRPr>
          </a:p>
          <a:p>
            <a:pPr marL="285750" indent="-285750">
              <a:buFont typeface="Arial"/>
              <a:buChar char="•"/>
            </a:pPr>
            <a:r>
              <a:rPr lang="en-US" sz="1600" dirty="0">
                <a:ea typeface="+mn-lt"/>
                <a:cs typeface="+mn-lt"/>
              </a:rPr>
              <a:t>Forecasting future energy needs using advanced time-series prediction models.</a:t>
            </a:r>
            <a:endParaRPr lang="en-US" dirty="0">
              <a:ea typeface="+mn-lt"/>
              <a:cs typeface="+mn-lt"/>
            </a:endParaRPr>
          </a:p>
          <a:p>
            <a:pPr marL="285750" indent="-285750">
              <a:buFont typeface="Arial"/>
              <a:buChar char="•"/>
            </a:pPr>
            <a:r>
              <a:rPr lang="en-US" sz="1600" dirty="0">
                <a:ea typeface="+mn-lt"/>
                <a:cs typeface="+mn-lt"/>
              </a:rPr>
              <a:t>Providing practical recommendations to optimize energy usage and improve efficiency.</a:t>
            </a:r>
            <a:endParaRPr lang="en-US" dirty="0">
              <a:ea typeface="+mn-lt"/>
              <a:cs typeface="+mn-lt"/>
            </a:endParaRPr>
          </a:p>
          <a:p>
            <a:endParaRPr lang="en-US" sz="1600" dirty="0"/>
          </a:p>
          <a:p>
            <a:endParaRPr lang="en-US" sz="1600"/>
          </a:p>
        </p:txBody>
      </p:sp>
    </p:spTree>
    <p:extLst>
      <p:ext uri="{BB962C8B-B14F-4D97-AF65-F5344CB8AC3E}">
        <p14:creationId xmlns:p14="http://schemas.microsoft.com/office/powerpoint/2010/main" val="2808237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2ED3-E696-FA0C-1BFD-19BC44C06861}"/>
              </a:ext>
            </a:extLst>
          </p:cNvPr>
          <p:cNvSpPr>
            <a:spLocks noGrp="1"/>
          </p:cNvSpPr>
          <p:nvPr>
            <p:ph type="title"/>
          </p:nvPr>
        </p:nvSpPr>
        <p:spPr>
          <a:xfrm>
            <a:off x="3063888" y="2286525"/>
            <a:ext cx="3311125" cy="572700"/>
          </a:xfrm>
        </p:spPr>
        <p:txBody>
          <a:bodyPr/>
          <a:lstStyle/>
          <a:p>
            <a:pPr algn="ctr"/>
            <a:r>
              <a:rPr lang="en-US" sz="4000" b="1" i="1" dirty="0"/>
              <a:t>THANK YOU</a:t>
            </a:r>
            <a:endParaRPr lang="en-US"/>
          </a:p>
        </p:txBody>
      </p:sp>
    </p:spTree>
    <p:extLst>
      <p:ext uri="{BB962C8B-B14F-4D97-AF65-F5344CB8AC3E}">
        <p14:creationId xmlns:p14="http://schemas.microsoft.com/office/powerpoint/2010/main" val="41002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a:t>Project Overview:</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4278094"/>
          </a:xfrm>
          <a:prstGeom prst="rect">
            <a:avLst/>
          </a:prstGeom>
          <a:noFill/>
        </p:spPr>
        <p:txBody>
          <a:bodyPr wrap="square" lIns="91440" tIns="45720" rIns="91440" bIns="45720" rtlCol="0" anchor="t">
            <a:spAutoFit/>
          </a:bodyPr>
          <a:lstStyle/>
          <a:p>
            <a:r>
              <a:rPr lang="en-US" sz="1600" dirty="0">
                <a:ea typeface="+mn-lt"/>
                <a:cs typeface="+mn-lt"/>
              </a:rPr>
              <a:t>This project involves analyzing household energy usage through a dataset comprising minute-level details on power consumption, voltage, current intensity, and appliance-specific data.</a:t>
            </a:r>
            <a:endParaRPr lang="en-US" dirty="0">
              <a:ea typeface="+mn-lt"/>
              <a:cs typeface="+mn-lt"/>
            </a:endParaRPr>
          </a:p>
          <a:p>
            <a:r>
              <a:rPr lang="en-US" sz="1600" b="1" dirty="0">
                <a:ea typeface="+mn-lt"/>
                <a:cs typeface="+mn-lt"/>
              </a:rPr>
              <a:t>Key Milestones:</a:t>
            </a:r>
            <a:endParaRPr lang="en-US">
              <a:ea typeface="+mn-lt"/>
              <a:cs typeface="+mn-lt"/>
            </a:endParaRPr>
          </a:p>
          <a:p>
            <a:pPr marL="285750" indent="-285750">
              <a:buFont typeface="Arial"/>
              <a:buChar char="•"/>
            </a:pPr>
            <a:r>
              <a:rPr lang="en-US" sz="1600" b="1" dirty="0">
                <a:ea typeface="+mn-lt"/>
                <a:cs typeface="+mn-lt"/>
              </a:rPr>
              <a:t>Data Exploration:</a:t>
            </a:r>
            <a:r>
              <a:rPr lang="en-US" sz="1600" dirty="0">
                <a:ea typeface="+mn-lt"/>
                <a:cs typeface="+mn-lt"/>
              </a:rPr>
              <a:t> Examined the dataset structure and resolved missing data issues.</a:t>
            </a:r>
            <a:endParaRPr lang="en-US">
              <a:ea typeface="+mn-lt"/>
              <a:cs typeface="+mn-lt"/>
            </a:endParaRPr>
          </a:p>
          <a:p>
            <a:pPr marL="285750" indent="-285750">
              <a:buFont typeface="Arial"/>
              <a:buChar char="•"/>
            </a:pPr>
            <a:r>
              <a:rPr lang="en-US" sz="1600" b="1" dirty="0">
                <a:ea typeface="+mn-lt"/>
                <a:cs typeface="+mn-lt"/>
              </a:rPr>
              <a:t>Visualization &amp; Feature Engineering:</a:t>
            </a:r>
            <a:r>
              <a:rPr lang="en-US" sz="1600" dirty="0">
                <a:ea typeface="+mn-lt"/>
                <a:cs typeface="+mn-lt"/>
              </a:rPr>
              <a:t> Identified trends and integrated time-based features for analysis.</a:t>
            </a:r>
            <a:endParaRPr lang="en-US">
              <a:ea typeface="+mn-lt"/>
              <a:cs typeface="+mn-lt"/>
            </a:endParaRPr>
          </a:p>
          <a:p>
            <a:pPr marL="285750" indent="-285750">
              <a:buFont typeface="Arial"/>
              <a:buChar char="•"/>
            </a:pPr>
            <a:r>
              <a:rPr lang="en-US" sz="1600" b="1" dirty="0">
                <a:ea typeface="+mn-lt"/>
                <a:cs typeface="+mn-lt"/>
              </a:rPr>
              <a:t>Model Development:</a:t>
            </a:r>
            <a:r>
              <a:rPr lang="en-US" sz="1600" dirty="0">
                <a:ea typeface="+mn-lt"/>
                <a:cs typeface="+mn-lt"/>
              </a:rPr>
              <a:t> Created regression models to study energy consumption patterns.</a:t>
            </a:r>
            <a:endParaRPr lang="en-US">
              <a:ea typeface="+mn-lt"/>
              <a:cs typeface="+mn-lt"/>
            </a:endParaRPr>
          </a:p>
          <a:p>
            <a:pPr marL="285750" indent="-285750">
              <a:buFont typeface="Arial"/>
              <a:buChar char="•"/>
            </a:pPr>
            <a:r>
              <a:rPr lang="en-US" sz="1600" b="1" dirty="0">
                <a:ea typeface="+mn-lt"/>
                <a:cs typeface="+mn-lt"/>
              </a:rPr>
              <a:t>Forecasting:</a:t>
            </a:r>
            <a:r>
              <a:rPr lang="en-US" sz="1600" dirty="0">
                <a:ea typeface="+mn-lt"/>
                <a:cs typeface="+mn-lt"/>
              </a:rPr>
              <a:t> Applied ARIMA and Prophet models to predict future energy usage.</a:t>
            </a:r>
            <a:endParaRPr lang="en-US">
              <a:ea typeface="+mn-lt"/>
              <a:cs typeface="+mn-lt"/>
            </a:endParaRPr>
          </a:p>
          <a:p>
            <a:r>
              <a:rPr lang="en-US" sz="1600" b="1" dirty="0">
                <a:ea typeface="+mn-lt"/>
                <a:cs typeface="+mn-lt"/>
              </a:rPr>
              <a:t>Outcome:</a:t>
            </a:r>
            <a:endParaRPr lang="en-US" dirty="0">
              <a:ea typeface="+mn-lt"/>
              <a:cs typeface="+mn-lt"/>
            </a:endParaRPr>
          </a:p>
          <a:p>
            <a:r>
              <a:rPr lang="en-US" sz="1600" dirty="0">
                <a:ea typeface="+mn-lt"/>
                <a:cs typeface="+mn-lt"/>
              </a:rPr>
              <a:t>Delivered actionable insights into energy consumption trends and developed models for precise forecasting.</a:t>
            </a:r>
            <a:endParaRPr lang="en-US" dirty="0">
              <a:ea typeface="+mn-lt"/>
              <a:cs typeface="+mn-lt"/>
            </a:endParaRPr>
          </a:p>
          <a:p>
            <a:endParaRPr lang="en-US" sz="1600" dirty="0"/>
          </a:p>
          <a:p>
            <a:endParaRPr lang="en-IN" sz="1600"/>
          </a:p>
        </p:txBody>
      </p:sp>
    </p:spTree>
    <p:extLst>
      <p:ext uri="{BB962C8B-B14F-4D97-AF65-F5344CB8AC3E}">
        <p14:creationId xmlns:p14="http://schemas.microsoft.com/office/powerpoint/2010/main" val="414050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4289384" cy="3230076"/>
          </a:xfrm>
          <a:prstGeom prst="rect">
            <a:avLst/>
          </a:prstGeom>
        </p:spPr>
        <p:txBody>
          <a:bodyPr spcFirstLastPara="1" wrap="square" lIns="91425" tIns="91425" rIns="91425" bIns="91425" anchor="b" anchorCtr="0">
            <a:noAutofit/>
          </a:bodyPr>
          <a:lstStyle/>
          <a:p>
            <a:br>
              <a:rPr lang="en-IN" sz="5400" u="sng" dirty="0">
                <a:latin typeface="Figtree Black"/>
                <a:ea typeface="Figtree Black"/>
                <a:cs typeface="Figtree Black"/>
              </a:rPr>
            </a:br>
            <a:endParaRPr/>
          </a:p>
        </p:txBody>
      </p:sp>
      <p:sp>
        <p:nvSpPr>
          <p:cNvPr id="2" name="TextBox 1">
            <a:extLst>
              <a:ext uri="{FF2B5EF4-FFF2-40B4-BE49-F238E27FC236}">
                <a16:creationId xmlns:a16="http://schemas.microsoft.com/office/drawing/2014/main" id="{E1BADCC3-3E1D-2CCC-0138-A55D324760AA}"/>
              </a:ext>
            </a:extLst>
          </p:cNvPr>
          <p:cNvSpPr txBox="1"/>
          <p:nvPr/>
        </p:nvSpPr>
        <p:spPr>
          <a:xfrm>
            <a:off x="2113464" y="1792111"/>
            <a:ext cx="5013960" cy="1384995"/>
          </a:xfrm>
          <a:prstGeom prst="rect">
            <a:avLst/>
          </a:prstGeom>
          <a:noFill/>
        </p:spPr>
        <p:txBody>
          <a:bodyPr wrap="square" lIns="91440" tIns="45720" rIns="91440" bIns="45720" rtlCol="0" anchor="t">
            <a:spAutoFit/>
          </a:bodyPr>
          <a:lstStyle/>
          <a:p>
            <a:pPr algn="ctr"/>
            <a:r>
              <a:rPr lang="en-IN" sz="2800" dirty="0">
                <a:latin typeface="Figtree Black"/>
              </a:rPr>
              <a:t>MILESTONE-1</a:t>
            </a:r>
            <a:br>
              <a:rPr lang="en-IN" sz="2800" dirty="0">
                <a:latin typeface="Figtree Black"/>
              </a:rPr>
            </a:br>
            <a:r>
              <a:rPr lang="en-IN" sz="2800" dirty="0">
                <a:latin typeface="Figtree Black"/>
              </a:rPr>
              <a:t>(BASIC DATA EXPLORATION)</a:t>
            </a:r>
            <a:endParaRPr lang="en-US"/>
          </a:p>
        </p:txBody>
      </p:sp>
    </p:spTree>
    <p:extLst>
      <p:ext uri="{BB962C8B-B14F-4D97-AF65-F5344CB8AC3E}">
        <p14:creationId xmlns:p14="http://schemas.microsoft.com/office/powerpoint/2010/main" val="40557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Dataset Description:</a:t>
            </a:r>
            <a:endParaRPr/>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6350256" cy="2713240"/>
          </a:xfrm>
          <a:prstGeom prst="rect">
            <a:avLst/>
          </a:prstGeom>
        </p:spPr>
        <p:txBody>
          <a:bodyPr spcFirstLastPara="1" wrap="square" lIns="91425" tIns="91425" rIns="91425" bIns="91425" anchor="t" anchorCtr="0">
            <a:noAutofit/>
          </a:bodyPr>
          <a:lstStyle/>
          <a:p>
            <a:pPr>
              <a:buClr>
                <a:srgbClr val="8AD0D6"/>
              </a:buClr>
            </a:pPr>
            <a:r>
              <a:rPr lang="en-US" sz="1600" b="1" dirty="0">
                <a:ea typeface="+mj-lt"/>
                <a:cs typeface="+mj-lt"/>
              </a:rPr>
              <a:t>Key Features:</a:t>
            </a:r>
            <a:endParaRPr lang="en-US" sz="1600" dirty="0">
              <a:ea typeface="+mj-lt"/>
              <a:cs typeface="+mj-lt"/>
            </a:endParaRPr>
          </a:p>
          <a:p>
            <a:pPr>
              <a:buClr>
                <a:srgbClr val="8AD0D6"/>
              </a:buClr>
            </a:pPr>
            <a:r>
              <a:rPr lang="en-US" sz="1600" b="1" dirty="0">
                <a:ea typeface="+mj-lt"/>
                <a:cs typeface="+mj-lt"/>
              </a:rPr>
              <a:t>Global Active Power:</a:t>
            </a:r>
            <a:r>
              <a:rPr lang="en-US" sz="1600" dirty="0">
                <a:ea typeface="+mj-lt"/>
                <a:cs typeface="+mj-lt"/>
              </a:rPr>
              <a:t> Represents the total active power energy consumed.</a:t>
            </a:r>
          </a:p>
          <a:p>
            <a:pPr>
              <a:buClr>
                <a:srgbClr val="8AD0D6"/>
              </a:buClr>
            </a:pPr>
            <a:r>
              <a:rPr lang="en-US" sz="1600" b="1" dirty="0">
                <a:ea typeface="+mj-lt"/>
                <a:cs typeface="+mj-lt"/>
              </a:rPr>
              <a:t>Global Reactive Power:</a:t>
            </a:r>
            <a:r>
              <a:rPr lang="en-US" sz="1600" dirty="0">
                <a:ea typeface="+mj-lt"/>
                <a:cs typeface="+mj-lt"/>
              </a:rPr>
              <a:t> Indicates the energy used to maintain electric and magnetic fields.</a:t>
            </a:r>
          </a:p>
          <a:p>
            <a:pPr>
              <a:buClr>
                <a:srgbClr val="8AD0D6"/>
              </a:buClr>
            </a:pPr>
            <a:r>
              <a:rPr lang="en-US" sz="1600" b="1" dirty="0">
                <a:ea typeface="+mj-lt"/>
                <a:cs typeface="+mj-lt"/>
              </a:rPr>
              <a:t>Voltage:</a:t>
            </a:r>
            <a:r>
              <a:rPr lang="en-US" sz="1600" dirty="0">
                <a:ea typeface="+mj-lt"/>
                <a:cs typeface="+mj-lt"/>
              </a:rPr>
              <a:t> Measures the household power supply voltage.</a:t>
            </a:r>
          </a:p>
          <a:p>
            <a:pPr>
              <a:buClr>
                <a:srgbClr val="8AD0D6"/>
              </a:buClr>
            </a:pPr>
            <a:r>
              <a:rPr lang="en-US" sz="1600" b="1" dirty="0">
                <a:ea typeface="+mj-lt"/>
                <a:cs typeface="+mj-lt"/>
              </a:rPr>
              <a:t>Global Intensity:</a:t>
            </a:r>
            <a:r>
              <a:rPr lang="en-US" sz="1600" dirty="0">
                <a:ea typeface="+mj-lt"/>
                <a:cs typeface="+mj-lt"/>
              </a:rPr>
              <a:t> Reflects the combined current intensity within the household.</a:t>
            </a:r>
          </a:p>
          <a:p>
            <a:pPr>
              <a:buClr>
                <a:srgbClr val="8AD0D6"/>
              </a:buClr>
            </a:pPr>
            <a:r>
              <a:rPr lang="en-US" sz="1600" b="1" dirty="0">
                <a:ea typeface="+mj-lt"/>
                <a:cs typeface="+mj-lt"/>
              </a:rPr>
              <a:t>Sub-metering 1, 2, 3:</a:t>
            </a:r>
            <a:r>
              <a:rPr lang="en-US" sz="1600" dirty="0">
                <a:ea typeface="+mj-lt"/>
                <a:cs typeface="+mj-lt"/>
              </a:rPr>
              <a:t> Tracks energy usage for lighting, HVAC (heating, ventilation, and air conditioning), and kitchen appliances.</a:t>
            </a:r>
          </a:p>
          <a:p>
            <a:pPr>
              <a:buClr>
                <a:srgbClr val="8AD0D6"/>
              </a:buClr>
            </a:pPr>
            <a:r>
              <a:rPr lang="en-US" sz="1600" b="1" dirty="0">
                <a:ea typeface="+mj-lt"/>
                <a:cs typeface="+mj-lt"/>
              </a:rPr>
              <a:t>Dataset Size:</a:t>
            </a:r>
            <a:endParaRPr lang="en-US" sz="1600" dirty="0">
              <a:ea typeface="+mj-lt"/>
              <a:cs typeface="+mj-lt"/>
            </a:endParaRPr>
          </a:p>
          <a:p>
            <a:pPr>
              <a:buClr>
                <a:srgbClr val="8AD0D6"/>
              </a:buClr>
            </a:pPr>
            <a:r>
              <a:rPr lang="en-US" sz="1600" b="1" dirty="0">
                <a:ea typeface="+mj-lt"/>
                <a:cs typeface="+mj-lt"/>
              </a:rPr>
              <a:t>Rows:</a:t>
            </a:r>
            <a:r>
              <a:rPr lang="en-US" sz="1600" dirty="0">
                <a:ea typeface="+mj-lt"/>
                <a:cs typeface="+mj-lt"/>
              </a:rPr>
              <a:t> 1,200,000</a:t>
            </a:r>
          </a:p>
          <a:p>
            <a:pPr>
              <a:buClr>
                <a:srgbClr val="8AD0D6"/>
              </a:buClr>
            </a:pPr>
            <a:r>
              <a:rPr lang="en-US" sz="1600" b="1" dirty="0">
                <a:ea typeface="+mj-lt"/>
                <a:cs typeface="+mj-lt"/>
              </a:rPr>
              <a:t>Columns:</a:t>
            </a:r>
            <a:r>
              <a:rPr lang="en-US" sz="1600" dirty="0">
                <a:ea typeface="+mj-lt"/>
                <a:cs typeface="+mj-lt"/>
              </a:rPr>
              <a:t> 7</a:t>
            </a:r>
          </a:p>
          <a:p>
            <a:pPr>
              <a:buClr>
                <a:srgbClr val="8AD0D6"/>
              </a:buClr>
            </a:pPr>
            <a:endParaRPr lang="en-US" b="1" dirty="0"/>
          </a:p>
        </p:txBody>
      </p:sp>
    </p:spTree>
    <p:extLst>
      <p:ext uri="{BB962C8B-B14F-4D97-AF65-F5344CB8AC3E}">
        <p14:creationId xmlns:p14="http://schemas.microsoft.com/office/powerpoint/2010/main" val="16043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Initial Data Analysis:</a:t>
            </a:r>
            <a:endParaRPr/>
          </a:p>
        </p:txBody>
      </p:sp>
      <p:sp>
        <p:nvSpPr>
          <p:cNvPr id="4" name="Rectangle 2">
            <a:extLst>
              <a:ext uri="{FF2B5EF4-FFF2-40B4-BE49-F238E27FC236}">
                <a16:creationId xmlns:a16="http://schemas.microsoft.com/office/drawing/2014/main" id="{BA2CF279-7C1D-79A2-7267-7DF1834A00EE}"/>
              </a:ext>
            </a:extLst>
          </p:cNvPr>
          <p:cNvSpPr>
            <a:spLocks noGrp="1" noChangeArrowheads="1"/>
          </p:cNvSpPr>
          <p:nvPr>
            <p:ph type="subTitle" idx="1"/>
          </p:nvPr>
        </p:nvSpPr>
        <p:spPr bwMode="auto">
          <a:xfrm>
            <a:off x="278573" y="727496"/>
            <a:ext cx="6741427"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i="0" u="none" strike="noStrike" cap="none" normalizeH="0" baseline="0" dirty="0">
              <a:ln>
                <a:noFill/>
              </a:ln>
              <a:effectLst/>
              <a:latin typeface="Arial" panose="020B0604020202020204" pitchFamily="34" charset="0"/>
              <a:cs typeface="Arial"/>
            </a:endParaRPr>
          </a:p>
          <a:p>
            <a:pPr defTabSz="914400" eaLnBrk="0" fontAlgn="base" hangingPunct="0">
              <a:buClr>
                <a:srgbClr val="8AD0D6"/>
              </a:buClr>
              <a:buSzTx/>
              <a:buFont typeface="Wingdings 3"/>
              <a:buChar char="●"/>
            </a:pPr>
            <a:r>
              <a:rPr lang="en-US" sz="1600" b="1" dirty="0" err="1">
                <a:latin typeface="Consolas"/>
              </a:rPr>
              <a:t>df.head</a:t>
            </a:r>
            <a:r>
              <a:rPr lang="en-US" sz="1600" b="1" dirty="0">
                <a:latin typeface="Consolas"/>
              </a:rPr>
              <a:t>()</a:t>
            </a:r>
            <a:r>
              <a:rPr lang="en-US" sz="1600" dirty="0">
                <a:ea typeface="+mj-lt"/>
                <a:cs typeface="+mj-lt"/>
              </a:rPr>
              <a:t>:</a:t>
            </a:r>
            <a:r>
              <a:rPr kumimoji="0" lang="en-US" sz="1600" b="0" i="0" u="none" strike="noStrike" cap="none" normalizeH="0" baseline="0" dirty="0">
                <a:ln>
                  <a:noFill/>
                </a:ln>
                <a:effectLst/>
                <a:ea typeface="+mj-lt"/>
                <a:cs typeface="+mj-lt"/>
              </a:rPr>
              <a:t> Displays the first 5 rows of the dataset, </a:t>
            </a:r>
            <a:r>
              <a:rPr lang="en-US" sz="1600" dirty="0">
                <a:ea typeface="+mj-lt"/>
                <a:cs typeface="+mj-lt"/>
              </a:rPr>
              <a:t>offering a quick glimpse into </a:t>
            </a:r>
            <a:r>
              <a:rPr kumimoji="0" lang="en-US" sz="1600" b="0" i="0" u="none" strike="noStrike" cap="none" normalizeH="0" baseline="0" dirty="0">
                <a:ln>
                  <a:noFill/>
                </a:ln>
                <a:effectLst/>
                <a:ea typeface="+mj-lt"/>
                <a:cs typeface="+mj-lt"/>
              </a:rPr>
              <a:t>its structure and variables.</a:t>
            </a:r>
            <a:endParaRPr lang="en-US" sz="1600" b="0" i="0" u="none" strike="noStrike" cap="none" normalizeH="0" baseline="0" dirty="0">
              <a:ln>
                <a:noFill/>
              </a:ln>
              <a:effectLst/>
              <a:ea typeface="+mj-lt"/>
              <a:cs typeface="+mj-lt"/>
            </a:endParaRPr>
          </a:p>
          <a:p>
            <a:pPr defTabSz="914400">
              <a:buClr>
                <a:srgbClr val="8AD0D6"/>
              </a:buClr>
              <a:buSzTx/>
              <a:buFont typeface="Wingdings 3"/>
              <a:buChar char="●"/>
            </a:pPr>
            <a:r>
              <a:rPr kumimoji="0" lang="en-US" sz="1600" b="1" i="0" u="none" strike="noStrike" cap="none" normalizeH="0" baseline="0" dirty="0" err="1">
                <a:ln>
                  <a:noFill/>
                </a:ln>
                <a:effectLst/>
                <a:latin typeface="Consolas"/>
              </a:rPr>
              <a:t>df.shape</a:t>
            </a:r>
            <a:r>
              <a:rPr kumimoji="0" lang="en-US" sz="1600" i="0" u="none" strike="noStrike" cap="none" normalizeH="0" baseline="0" dirty="0">
                <a:ln>
                  <a:noFill/>
                </a:ln>
                <a:effectLst/>
                <a:ea typeface="+mj-lt"/>
                <a:cs typeface="+mj-lt"/>
              </a:rPr>
              <a:t>:</a:t>
            </a:r>
            <a:r>
              <a:rPr kumimoji="0" lang="en-US" sz="1600" b="0" i="0" u="none" strike="noStrike" cap="none" normalizeH="0" baseline="0" dirty="0">
                <a:ln>
                  <a:noFill/>
                </a:ln>
                <a:effectLst/>
                <a:ea typeface="+mj-lt"/>
                <a:cs typeface="+mj-lt"/>
              </a:rPr>
              <a:t> </a:t>
            </a:r>
            <a:r>
              <a:rPr lang="en-US" sz="1600" dirty="0">
                <a:ea typeface="+mj-lt"/>
                <a:cs typeface="+mj-lt"/>
              </a:rPr>
              <a:t>Shows </a:t>
            </a:r>
            <a:r>
              <a:rPr kumimoji="0" lang="en-US" sz="1600" b="0" i="0" u="none" strike="noStrike" cap="none" normalizeH="0" baseline="0" dirty="0">
                <a:ln>
                  <a:noFill/>
                </a:ln>
                <a:effectLst/>
                <a:ea typeface="+mj-lt"/>
                <a:cs typeface="+mj-lt"/>
              </a:rPr>
              <a:t>the dataset dimensions, with over 2 million rows and 9 columns, </a:t>
            </a:r>
            <a:r>
              <a:rPr lang="en-US" sz="1600" dirty="0">
                <a:ea typeface="+mj-lt"/>
                <a:cs typeface="+mj-lt"/>
              </a:rPr>
              <a:t>giving a clear sense of </a:t>
            </a:r>
            <a:r>
              <a:rPr kumimoji="0" lang="en-US" sz="1600" b="0" i="0" u="none" strike="noStrike" cap="none" normalizeH="0" baseline="0" dirty="0">
                <a:ln>
                  <a:noFill/>
                </a:ln>
                <a:effectLst/>
                <a:ea typeface="+mj-lt"/>
                <a:cs typeface="+mj-lt"/>
              </a:rPr>
              <a:t>its size.</a:t>
            </a:r>
            <a:endParaRPr lang="en-US" sz="1600"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latin typeface="Consolas"/>
              </a:rPr>
              <a:t>df.info()</a:t>
            </a:r>
            <a:r>
              <a:rPr kumimoji="0" lang="en-US" sz="1600" i="0" u="none" strike="noStrike" cap="none" normalizeH="0" baseline="0" dirty="0">
                <a:ln>
                  <a:noFill/>
                </a:ln>
                <a:effectLst/>
                <a:ea typeface="+mj-lt"/>
                <a:cs typeface="+mj-lt"/>
              </a:rPr>
              <a:t>:</a:t>
            </a:r>
            <a:r>
              <a:rPr kumimoji="0" lang="en-US" sz="1600" b="0" i="0" u="none" strike="noStrike" cap="none" normalizeH="0" baseline="0" dirty="0">
                <a:ln>
                  <a:noFill/>
                </a:ln>
                <a:effectLst/>
                <a:ea typeface="+mj-lt"/>
                <a:cs typeface="+mj-lt"/>
              </a:rPr>
              <a:t> Summarizes the dataset</a:t>
            </a:r>
            <a:r>
              <a:rPr lang="en-US" sz="1600" dirty="0">
                <a:ea typeface="+mj-lt"/>
                <a:cs typeface="+mj-lt"/>
              </a:rPr>
              <a:t> by highlighting data types, the number of non-null values</a:t>
            </a:r>
            <a:r>
              <a:rPr kumimoji="0" lang="en-US" sz="1600" b="0" i="0" u="none" strike="noStrike" cap="none" normalizeH="0" baseline="0" dirty="0">
                <a:ln>
                  <a:noFill/>
                </a:ln>
                <a:effectLst/>
                <a:ea typeface="+mj-lt"/>
                <a:cs typeface="+mj-lt"/>
              </a:rPr>
              <a:t>, </a:t>
            </a:r>
            <a:r>
              <a:rPr lang="en-US" sz="1600" dirty="0">
                <a:ea typeface="+mj-lt"/>
                <a:cs typeface="+mj-lt"/>
              </a:rPr>
              <a:t>and noting </a:t>
            </a:r>
            <a:r>
              <a:rPr kumimoji="0" lang="en-US" sz="1600" b="0" i="0" u="none" strike="noStrike" cap="none" normalizeH="0" baseline="0" dirty="0">
                <a:ln>
                  <a:noFill/>
                </a:ln>
                <a:effectLst/>
                <a:ea typeface="+mj-lt"/>
                <a:cs typeface="+mj-lt"/>
              </a:rPr>
              <a:t>that most features are of type 'object</a:t>
            </a:r>
            <a:r>
              <a:rPr lang="en-US" sz="1600" dirty="0">
                <a:ea typeface="+mj-lt"/>
                <a:cs typeface="+mj-lt"/>
              </a:rPr>
              <a:t>,' </a:t>
            </a:r>
            <a:r>
              <a:rPr kumimoji="0" lang="en-US" sz="1600" b="0" i="0" u="none" strike="noStrike" cap="none" normalizeH="0" baseline="0" dirty="0">
                <a:ln>
                  <a:noFill/>
                </a:ln>
                <a:effectLst/>
                <a:ea typeface="+mj-lt"/>
                <a:cs typeface="+mj-lt"/>
              </a:rPr>
              <a:t>except for 'Sub_metering_3,' which is numeric.</a:t>
            </a:r>
            <a:endParaRPr lang="en-US" sz="1600" dirty="0">
              <a:ea typeface="+mj-lt"/>
              <a:cs typeface="+mj-lt"/>
            </a:endParaRPr>
          </a:p>
          <a:p>
            <a:pPr defTabSz="914400">
              <a:buClr>
                <a:srgbClr val="8AD0D6"/>
              </a:buClr>
              <a:buSzTx/>
              <a:buFont typeface="Wingdings 3"/>
              <a:buChar char="●"/>
            </a:pPr>
            <a:r>
              <a:rPr kumimoji="0" lang="en-US" sz="1600" b="0" i="0" u="none" strike="noStrike" cap="none" normalizeH="0" baseline="0" dirty="0">
                <a:ln>
                  <a:noFill/>
                </a:ln>
                <a:effectLst/>
                <a:ea typeface="+mj-lt"/>
                <a:cs typeface="+mj-lt"/>
              </a:rPr>
              <a:t>These functions are </a:t>
            </a:r>
            <a:r>
              <a:rPr lang="en-US" sz="1600" dirty="0">
                <a:ea typeface="+mj-lt"/>
                <a:cs typeface="+mj-lt"/>
              </a:rPr>
              <a:t>essential </a:t>
            </a:r>
            <a:r>
              <a:rPr kumimoji="0" lang="en-US" sz="1600" b="0" i="0" u="none" strike="noStrike" cap="none" normalizeH="0" baseline="0" dirty="0">
                <a:ln>
                  <a:noFill/>
                </a:ln>
                <a:effectLst/>
                <a:ea typeface="+mj-lt"/>
                <a:cs typeface="+mj-lt"/>
              </a:rPr>
              <a:t>for </a:t>
            </a:r>
            <a:r>
              <a:rPr lang="en-US" sz="1600" dirty="0">
                <a:ea typeface="+mj-lt"/>
                <a:cs typeface="+mj-lt"/>
              </a:rPr>
              <a:t>initial dataset </a:t>
            </a:r>
            <a:r>
              <a:rPr kumimoji="0" lang="en-US" sz="1600" b="0" i="0" u="none" strike="noStrike" cap="none" normalizeH="0" baseline="0" dirty="0">
                <a:ln>
                  <a:noFill/>
                </a:ln>
                <a:effectLst/>
                <a:ea typeface="+mj-lt"/>
                <a:cs typeface="+mj-lt"/>
              </a:rPr>
              <a:t>understanding:</a:t>
            </a:r>
            <a:endParaRPr lang="en-US" sz="1600" dirty="0">
              <a:ea typeface="+mj-lt"/>
              <a:cs typeface="+mj-lt"/>
            </a:endParaRPr>
          </a:p>
          <a:p>
            <a:pPr defTabSz="914400">
              <a:buClr>
                <a:srgbClr val="8AD0D6"/>
              </a:buClr>
              <a:buSzTx/>
              <a:buFont typeface="Wingdings 3"/>
              <a:buChar char="●"/>
            </a:pPr>
            <a:r>
              <a:rPr kumimoji="0" lang="en-US" sz="1600" b="1" i="0" u="none" strike="noStrike" cap="none" normalizeH="0" baseline="0" err="1">
                <a:ln>
                  <a:noFill/>
                </a:ln>
                <a:effectLst/>
                <a:latin typeface="Consolas"/>
              </a:rPr>
              <a:t>df.head</a:t>
            </a:r>
            <a:r>
              <a:rPr lang="en-US" sz="1600" b="1" dirty="0">
                <a:latin typeface="Consolas"/>
              </a:rPr>
              <a:t>()</a:t>
            </a:r>
            <a:r>
              <a:rPr lang="en-US" sz="1600" dirty="0">
                <a:ea typeface="+mj-lt"/>
                <a:cs typeface="+mj-lt"/>
              </a:rPr>
              <a:t> provides </a:t>
            </a:r>
            <a:r>
              <a:rPr kumimoji="0" lang="en-US" sz="1600" b="0" i="0" u="none" strike="noStrike" cap="none" normalizeH="0" baseline="0" dirty="0">
                <a:ln>
                  <a:noFill/>
                </a:ln>
                <a:effectLst/>
                <a:ea typeface="+mj-lt"/>
                <a:cs typeface="+mj-lt"/>
              </a:rPr>
              <a:t>a snapshot of the </a:t>
            </a:r>
            <a:r>
              <a:rPr lang="en-US" sz="1600" dirty="0">
                <a:ea typeface="+mj-lt"/>
                <a:cs typeface="+mj-lt"/>
              </a:rPr>
              <a:t>data's </a:t>
            </a:r>
            <a:r>
              <a:rPr kumimoji="0" lang="en-US" sz="1600" b="0" i="0" u="none" strike="noStrike" cap="none" normalizeH="0" baseline="0" dirty="0">
                <a:ln>
                  <a:noFill/>
                </a:ln>
                <a:effectLst/>
                <a:ea typeface="+mj-lt"/>
                <a:cs typeface="+mj-lt"/>
              </a:rPr>
              <a:t>structure and content.</a:t>
            </a:r>
            <a:endParaRPr lang="en-US" sz="1600" dirty="0">
              <a:ea typeface="+mj-lt"/>
              <a:cs typeface="+mj-lt"/>
            </a:endParaRPr>
          </a:p>
          <a:p>
            <a:pPr defTabSz="914400">
              <a:buClr>
                <a:srgbClr val="8AD0D6"/>
              </a:buClr>
              <a:buSzTx/>
              <a:buFont typeface="Wingdings 3"/>
              <a:buChar char="●"/>
            </a:pPr>
            <a:r>
              <a:rPr kumimoji="0" lang="en-US" sz="1600" b="1" i="0" u="none" strike="noStrike" cap="none" normalizeH="0" baseline="0" dirty="0" err="1">
                <a:ln>
                  <a:noFill/>
                </a:ln>
                <a:effectLst/>
                <a:latin typeface="Consolas"/>
              </a:rPr>
              <a:t>df.shape</a:t>
            </a:r>
            <a:r>
              <a:rPr lang="en-US" sz="1600" dirty="0">
                <a:ea typeface="+mj-lt"/>
                <a:cs typeface="+mj-lt"/>
              </a:rPr>
              <a:t> assesses dataset </a:t>
            </a:r>
            <a:r>
              <a:rPr kumimoji="0" lang="en-US" sz="1600" b="0" i="0" u="none" strike="noStrike" cap="none" normalizeH="0" baseline="0" dirty="0">
                <a:ln>
                  <a:noFill/>
                </a:ln>
                <a:effectLst/>
                <a:ea typeface="+mj-lt"/>
                <a:cs typeface="+mj-lt"/>
              </a:rPr>
              <a:t>size by </a:t>
            </a:r>
            <a:r>
              <a:rPr lang="en-US" sz="1600" dirty="0">
                <a:ea typeface="+mj-lt"/>
                <a:cs typeface="+mj-lt"/>
              </a:rPr>
              <a:t>detailing the </a:t>
            </a:r>
            <a:r>
              <a:rPr kumimoji="0" lang="en-US" sz="1600" b="0" i="0" u="none" strike="noStrike" cap="none" normalizeH="0" baseline="0" dirty="0">
                <a:ln>
                  <a:noFill/>
                </a:ln>
                <a:effectLst/>
                <a:ea typeface="+mj-lt"/>
                <a:cs typeface="+mj-lt"/>
              </a:rPr>
              <a:t>number of rows and columns.</a:t>
            </a:r>
            <a:endParaRPr lang="en-US" sz="1600" dirty="0">
              <a:ea typeface="+mj-lt"/>
              <a:cs typeface="+mj-lt"/>
            </a:endParaRPr>
          </a:p>
          <a:p>
            <a:pPr defTabSz="914400">
              <a:buClr>
                <a:srgbClr val="8AD0D6"/>
              </a:buClr>
              <a:buSzTx/>
              <a:buFont typeface="Wingdings 3"/>
              <a:buChar char="●"/>
            </a:pPr>
            <a:r>
              <a:rPr kumimoji="0" lang="en-US" sz="1600" b="1" i="0" u="none" strike="noStrike" cap="none" normalizeH="0" baseline="0" dirty="0">
                <a:ln>
                  <a:noFill/>
                </a:ln>
                <a:effectLst/>
                <a:latin typeface="Consolas"/>
              </a:rPr>
              <a:t>df.info</a:t>
            </a:r>
            <a:r>
              <a:rPr lang="en-US" sz="1600" b="1" dirty="0">
                <a:latin typeface="Consolas"/>
              </a:rPr>
              <a:t>()</a:t>
            </a:r>
            <a:r>
              <a:rPr lang="en-US" sz="1600" dirty="0">
                <a:ea typeface="+mj-lt"/>
                <a:cs typeface="+mj-lt"/>
              </a:rPr>
              <a:t> identifies </a:t>
            </a:r>
            <a:r>
              <a:rPr kumimoji="0" lang="en-US" sz="1600" b="0" i="0" u="none" strike="noStrike" cap="none" normalizeH="0" baseline="0" dirty="0">
                <a:ln>
                  <a:noFill/>
                </a:ln>
                <a:effectLst/>
                <a:ea typeface="+mj-lt"/>
                <a:cs typeface="+mj-lt"/>
              </a:rPr>
              <a:t>data types, </a:t>
            </a:r>
            <a:r>
              <a:rPr lang="en-US" sz="1600" dirty="0">
                <a:ea typeface="+mj-lt"/>
                <a:cs typeface="+mj-lt"/>
              </a:rPr>
              <a:t>missing </a:t>
            </a:r>
            <a:r>
              <a:rPr kumimoji="0" lang="en-US" sz="1600" b="0" i="0" u="none" strike="noStrike" cap="none" normalizeH="0" baseline="0" dirty="0">
                <a:ln>
                  <a:noFill/>
                </a:ln>
                <a:effectLst/>
                <a:ea typeface="+mj-lt"/>
                <a:cs typeface="+mj-lt"/>
              </a:rPr>
              <a:t>values, and areas </a:t>
            </a:r>
            <a:r>
              <a:rPr lang="en-US" sz="1600" dirty="0">
                <a:ea typeface="+mj-lt"/>
                <a:cs typeface="+mj-lt"/>
              </a:rPr>
              <a:t>needing </a:t>
            </a:r>
            <a:r>
              <a:rPr kumimoji="0" lang="en-US" sz="1600" b="0" i="0" u="none" strike="noStrike" cap="none" normalizeH="0" baseline="0" dirty="0">
                <a:ln>
                  <a:noFill/>
                </a:ln>
                <a:effectLst/>
                <a:ea typeface="+mj-lt"/>
                <a:cs typeface="+mj-lt"/>
              </a:rPr>
              <a:t>type conversions or cleaning.</a:t>
            </a:r>
            <a:endParaRPr lang="en-US" sz="1600" dirty="0">
              <a:ea typeface="+mj-lt"/>
              <a:cs typeface="+mj-lt"/>
            </a:endParaRPr>
          </a:p>
          <a:p>
            <a:pPr marL="0" indent="0" defTabSz="914400">
              <a:spcBef>
                <a:spcPct val="0"/>
              </a:spcBef>
              <a:spcAft>
                <a:spcPct val="0"/>
              </a:spcAft>
              <a:buClrTx/>
              <a:buSzTx/>
              <a:buFontTx/>
              <a:buChar char="•"/>
            </a:pPr>
            <a:endParaRPr lang="en-US" altLang="en-US" sz="1800" dirty="0">
              <a:latin typeface="Arial" panose="020B0604020202020204" pitchFamily="34" charset="0"/>
              <a:cs typeface="Arial"/>
            </a:endParaRPr>
          </a:p>
          <a:p>
            <a:pPr marL="0" marR="0" lvl="0" indent="0" algn="l" defTabSz="914400" eaLnBrk="0" fontAlgn="base" hangingPunct="0">
              <a:lnSpc>
                <a:spcPct val="100000"/>
              </a:lnSpc>
              <a:spcBef>
                <a:spcPct val="0"/>
              </a:spcBef>
              <a:spcAft>
                <a:spcPct val="0"/>
              </a:spcAft>
              <a:buClrTx/>
              <a:buSzTx/>
              <a:buNone/>
              <a:tabLst/>
            </a:pPr>
            <a:endParaRPr lang="en-US" altLang="en-US" sz="1800" b="0" i="0" u="none" strike="noStrike" cap="none" normalizeH="0" baseline="0">
              <a:ln>
                <a:noFill/>
              </a:ln>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57BD7F2-784F-EE88-8477-9E3A84A9DB01}"/>
              </a:ext>
            </a:extLst>
          </p:cNvPr>
          <p:cNvSpPr>
            <a:spLocks noChangeArrowheads="1"/>
          </p:cNvSpPr>
          <p:nvPr/>
        </p:nvSpPr>
        <p:spPr bwMode="auto">
          <a:xfrm>
            <a:off x="0" y="-9927"/>
            <a:ext cx="18473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519638" y="3566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Analysis and Handling of Missing Data </a:t>
            </a:r>
            <a:r>
              <a:rPr lang="en-IN"/>
              <a:t>:</a:t>
            </a:r>
            <a:endParaRPr/>
          </a:p>
        </p:txBody>
      </p:sp>
      <p:sp>
        <p:nvSpPr>
          <p:cNvPr id="2" name="Subtitle 1">
            <a:extLst>
              <a:ext uri="{FF2B5EF4-FFF2-40B4-BE49-F238E27FC236}">
                <a16:creationId xmlns:a16="http://schemas.microsoft.com/office/drawing/2014/main" id="{F063739B-31D1-50A1-CF31-811A55F71447}"/>
              </a:ext>
            </a:extLst>
          </p:cNvPr>
          <p:cNvSpPr>
            <a:spLocks noGrp="1" noChangeArrowheads="1"/>
          </p:cNvSpPr>
          <p:nvPr>
            <p:ph type="subTitle" idx="1"/>
          </p:nvPr>
        </p:nvSpPr>
        <p:spPr bwMode="auto">
          <a:xfrm>
            <a:off x="618112" y="1156819"/>
            <a:ext cx="569976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a:spcBef>
                <a:spcPct val="0"/>
              </a:spcBef>
              <a:spcAft>
                <a:spcPct val="0"/>
              </a:spcAft>
              <a:buNone/>
            </a:pPr>
            <a:r>
              <a:rPr kumimoji="0" lang="en-US" sz="1800" b="0" i="0" u="none" strike="noStrike" cap="none" normalizeH="0" baseline="0" dirty="0">
                <a:ln>
                  <a:noFill/>
                </a:ln>
                <a:effectLst/>
                <a:ea typeface="+mj-lt"/>
                <a:cs typeface="+mj-lt"/>
              </a:rPr>
              <a:t>Missing data was </a:t>
            </a:r>
            <a:r>
              <a:rPr lang="en-US" sz="1800" dirty="0">
                <a:ea typeface="+mj-lt"/>
                <a:cs typeface="+mj-lt"/>
              </a:rPr>
              <a:t>identified </a:t>
            </a:r>
            <a:r>
              <a:rPr kumimoji="0" lang="en-US" sz="1800" b="0" i="0" u="none" strike="noStrike" cap="none" normalizeH="0" baseline="0" dirty="0">
                <a:ln>
                  <a:noFill/>
                </a:ln>
                <a:effectLst/>
                <a:ea typeface="+mj-lt"/>
                <a:cs typeface="+mj-lt"/>
              </a:rPr>
              <a:t>and </a:t>
            </a:r>
            <a:r>
              <a:rPr lang="en-US" sz="1800" dirty="0">
                <a:ea typeface="+mj-lt"/>
                <a:cs typeface="+mj-lt"/>
              </a:rPr>
              <a:t>handled using multiple strategies</a:t>
            </a:r>
            <a:r>
              <a:rPr kumimoji="0" lang="en-US" sz="1800" b="0" i="0" u="none" strike="noStrike" cap="none" normalizeH="0" baseline="0" dirty="0">
                <a:ln>
                  <a:noFill/>
                </a:ln>
                <a:effectLst/>
                <a:ea typeface="+mj-lt"/>
                <a:cs typeface="+mj-lt"/>
              </a:rPr>
              <a:t>. </a:t>
            </a:r>
            <a:r>
              <a:rPr lang="en-US" sz="1800" dirty="0">
                <a:ea typeface="+mj-lt"/>
                <a:cs typeface="+mj-lt"/>
              </a:rPr>
              <a:t>Columns </a:t>
            </a:r>
            <a:r>
              <a:rPr kumimoji="0" lang="en-US" sz="1800" b="0" i="0" u="none" strike="noStrike" cap="none" normalizeH="0" baseline="0" dirty="0">
                <a:ln>
                  <a:noFill/>
                </a:ln>
                <a:effectLst/>
                <a:ea typeface="+mj-lt"/>
                <a:cs typeface="+mj-lt"/>
              </a:rPr>
              <a:t>with gaps were </a:t>
            </a:r>
            <a:r>
              <a:rPr lang="en-US" sz="1800" dirty="0">
                <a:ea typeface="+mj-lt"/>
                <a:cs typeface="+mj-lt"/>
              </a:rPr>
              <a:t>addressed by filling them with </a:t>
            </a:r>
            <a:r>
              <a:rPr kumimoji="0" lang="en-US" sz="1800" b="0" i="0" u="none" strike="noStrike" cap="none" normalizeH="0" baseline="0" dirty="0">
                <a:ln>
                  <a:noFill/>
                </a:ln>
                <a:effectLst/>
                <a:ea typeface="+mj-lt"/>
                <a:cs typeface="+mj-lt"/>
              </a:rPr>
              <a:t>default values </a:t>
            </a:r>
            <a:r>
              <a:rPr lang="en-US" sz="1800" dirty="0">
                <a:ea typeface="+mj-lt"/>
                <a:cs typeface="+mj-lt"/>
              </a:rPr>
              <a:t>such as </a:t>
            </a:r>
            <a:r>
              <a:rPr kumimoji="0" lang="en-US" sz="1800" b="0" i="0" u="none" strike="noStrike" cap="none" normalizeH="0" baseline="0" dirty="0">
                <a:ln>
                  <a:noFill/>
                </a:ln>
                <a:effectLst/>
                <a:ea typeface="+mj-lt"/>
                <a:cs typeface="+mj-lt"/>
              </a:rPr>
              <a:t>zero, the mean, or the median of the respective </a:t>
            </a:r>
            <a:r>
              <a:rPr lang="en-US" sz="1800" dirty="0">
                <a:ea typeface="+mj-lt"/>
                <a:cs typeface="+mj-lt"/>
              </a:rPr>
              <a:t>column</a:t>
            </a:r>
            <a:r>
              <a:rPr kumimoji="0" lang="en-US" sz="1800" b="0" i="0" u="none" strike="noStrike" cap="none" normalizeH="0" baseline="0" dirty="0">
                <a:ln>
                  <a:noFill/>
                </a:ln>
                <a:effectLst/>
                <a:ea typeface="+mj-lt"/>
                <a:cs typeface="+mj-lt"/>
              </a:rPr>
              <a:t>. In some </a:t>
            </a:r>
            <a:r>
              <a:rPr lang="en-US" sz="1800" dirty="0">
                <a:ea typeface="+mj-lt"/>
                <a:cs typeface="+mj-lt"/>
              </a:rPr>
              <a:t>instances</a:t>
            </a:r>
            <a:r>
              <a:rPr kumimoji="0" lang="en-US" sz="1800" b="0" i="0" u="none" strike="noStrike" cap="none" normalizeH="0" baseline="0" dirty="0">
                <a:ln>
                  <a:noFill/>
                </a:ln>
                <a:effectLst/>
                <a:ea typeface="+mj-lt"/>
                <a:cs typeface="+mj-lt"/>
              </a:rPr>
              <a:t>, rows </a:t>
            </a:r>
            <a:r>
              <a:rPr lang="en-US" sz="1800" dirty="0">
                <a:ea typeface="+mj-lt"/>
                <a:cs typeface="+mj-lt"/>
              </a:rPr>
              <a:t>containing </a:t>
            </a:r>
            <a:r>
              <a:rPr kumimoji="0" lang="en-US" sz="1800" b="0" i="0" u="none" strike="noStrike" cap="none" normalizeH="0" baseline="0" dirty="0">
                <a:ln>
                  <a:noFill/>
                </a:ln>
                <a:effectLst/>
                <a:ea typeface="+mj-lt"/>
                <a:cs typeface="+mj-lt"/>
              </a:rPr>
              <a:t>missing </a:t>
            </a:r>
            <a:r>
              <a:rPr lang="en-US" sz="1800" dirty="0">
                <a:ea typeface="+mj-lt"/>
                <a:cs typeface="+mj-lt"/>
              </a:rPr>
              <a:t>values </a:t>
            </a:r>
            <a:r>
              <a:rPr kumimoji="0" lang="en-US" sz="1800" b="0" i="0" u="none" strike="noStrike" cap="none" normalizeH="0" baseline="0" dirty="0">
                <a:ln>
                  <a:noFill/>
                </a:ln>
                <a:effectLst/>
                <a:ea typeface="+mj-lt"/>
                <a:cs typeface="+mj-lt"/>
              </a:rPr>
              <a:t>were removed to </a:t>
            </a:r>
            <a:r>
              <a:rPr lang="en-US" sz="1800" dirty="0">
                <a:ea typeface="+mj-lt"/>
                <a:cs typeface="+mj-lt"/>
              </a:rPr>
              <a:t>ensure </a:t>
            </a:r>
            <a:r>
              <a:rPr kumimoji="0" lang="en-US" sz="1800" b="0" i="0" u="none" strike="noStrike" cap="none" normalizeH="0" baseline="0" dirty="0">
                <a:ln>
                  <a:noFill/>
                </a:ln>
                <a:effectLst/>
                <a:ea typeface="+mj-lt"/>
                <a:cs typeface="+mj-lt"/>
              </a:rPr>
              <a:t>the </a:t>
            </a:r>
            <a:r>
              <a:rPr lang="en-US" sz="1800" dirty="0">
                <a:ea typeface="+mj-lt"/>
                <a:cs typeface="+mj-lt"/>
              </a:rPr>
              <a:t>dataset remained clean </a:t>
            </a:r>
            <a:r>
              <a:rPr kumimoji="0" lang="en-US" sz="1800" b="0" i="0" u="none" strike="noStrike" cap="none" normalizeH="0" baseline="0" dirty="0">
                <a:ln>
                  <a:noFill/>
                </a:ln>
                <a:effectLst/>
                <a:ea typeface="+mj-lt"/>
                <a:cs typeface="+mj-lt"/>
              </a:rPr>
              <a:t>and </a:t>
            </a:r>
            <a:r>
              <a:rPr lang="en-US" sz="1800" dirty="0">
                <a:ea typeface="+mj-lt"/>
                <a:cs typeface="+mj-lt"/>
              </a:rPr>
              <a:t>reliable</a:t>
            </a:r>
            <a:r>
              <a:rPr kumimoji="0" lang="en-US" sz="1800" b="0" i="0" u="none" strike="noStrike" cap="none" normalizeH="0" baseline="0" dirty="0">
                <a:ln>
                  <a:noFill/>
                </a:ln>
                <a:effectLst/>
                <a:ea typeface="+mj-lt"/>
                <a:cs typeface="+mj-lt"/>
              </a:rPr>
              <a:t>. These </a:t>
            </a:r>
            <a:r>
              <a:rPr lang="en-US" sz="1800" dirty="0">
                <a:ea typeface="+mj-lt"/>
                <a:cs typeface="+mj-lt"/>
              </a:rPr>
              <a:t>steps </a:t>
            </a:r>
            <a:r>
              <a:rPr kumimoji="0" lang="en-US" sz="1800" b="0" i="0" u="none" strike="noStrike" cap="none" normalizeH="0" baseline="0" dirty="0">
                <a:ln>
                  <a:noFill/>
                </a:ln>
                <a:effectLst/>
                <a:ea typeface="+mj-lt"/>
                <a:cs typeface="+mj-lt"/>
              </a:rPr>
              <a:t>were </a:t>
            </a:r>
            <a:r>
              <a:rPr lang="en-US" sz="1800" dirty="0">
                <a:ea typeface="+mj-lt"/>
                <a:cs typeface="+mj-lt"/>
              </a:rPr>
              <a:t>vital for </a:t>
            </a:r>
            <a:r>
              <a:rPr kumimoji="0" lang="en-US" sz="1800" b="0" i="0" u="none" strike="noStrike" cap="none" normalizeH="0" baseline="0" dirty="0">
                <a:ln>
                  <a:noFill/>
                </a:ln>
                <a:effectLst/>
                <a:ea typeface="+mj-lt"/>
                <a:cs typeface="+mj-lt"/>
              </a:rPr>
              <a:t>preparing the data for </a:t>
            </a:r>
            <a:r>
              <a:rPr lang="en-US" sz="1800" dirty="0">
                <a:ea typeface="+mj-lt"/>
                <a:cs typeface="+mj-lt"/>
              </a:rPr>
              <a:t>detailed </a:t>
            </a:r>
            <a:r>
              <a:rPr kumimoji="0" lang="en-US" sz="1800" b="0" i="0" u="none" strike="noStrike" cap="none" normalizeH="0" baseline="0" dirty="0">
                <a:ln>
                  <a:noFill/>
                </a:ln>
                <a:effectLst/>
                <a:ea typeface="+mj-lt"/>
                <a:cs typeface="+mj-lt"/>
              </a:rPr>
              <a:t>analysis and model </a:t>
            </a:r>
            <a:r>
              <a:rPr lang="en-US" sz="1800" dirty="0">
                <a:ea typeface="+mj-lt"/>
                <a:cs typeface="+mj-lt"/>
              </a:rPr>
              <a:t>building</a:t>
            </a:r>
            <a:r>
              <a:rPr kumimoji="0" lang="en-US" sz="1800" b="0" i="0" u="none" strike="noStrike" cap="none" normalizeH="0" baseline="0" dirty="0">
                <a:ln>
                  <a:noFill/>
                </a:ln>
                <a:effectLst/>
                <a:ea typeface="+mj-lt"/>
                <a:cs typeface="+mj-lt"/>
              </a:rPr>
              <a:t>.</a:t>
            </a:r>
            <a:endParaRPr lang="en-US" dirty="0">
              <a:ea typeface="+mj-lt"/>
              <a:cs typeface="+mj-lt"/>
            </a:endParaRPr>
          </a:p>
        </p:txBody>
      </p:sp>
    </p:spTree>
    <p:extLst>
      <p:ext uri="{BB962C8B-B14F-4D97-AF65-F5344CB8AC3E}">
        <p14:creationId xmlns:p14="http://schemas.microsoft.com/office/powerpoint/2010/main" val="2670892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2784</Words>
  <Application>Microsoft Office PowerPoint</Application>
  <PresentationFormat>On-screen Show (16:9)</PresentationFormat>
  <Paragraphs>304</Paragraphs>
  <Slides>40</Slides>
  <Notes>39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Ion</vt:lpstr>
      <vt:lpstr>ENERGY CONSUMPTION AND PREDICTION Project</vt:lpstr>
      <vt:lpstr>Contents:</vt:lpstr>
      <vt:lpstr>Dataset: </vt:lpstr>
      <vt:lpstr>Project Objective: </vt:lpstr>
      <vt:lpstr>Project Overview: </vt:lpstr>
      <vt:lpstr> </vt:lpstr>
      <vt:lpstr>Dataset Description:</vt:lpstr>
      <vt:lpstr>Initial Data Analysis:</vt:lpstr>
      <vt:lpstr>Analysis and Handling of Missing Data :</vt:lpstr>
      <vt:lpstr>Data Visualization and Key Insights :</vt:lpstr>
      <vt:lpstr>Analysis:</vt:lpstr>
      <vt:lpstr>Milestone 2: </vt:lpstr>
      <vt:lpstr>Process:</vt:lpstr>
      <vt:lpstr>Feature Engineering – Holiday identification:</vt:lpstr>
      <vt:lpstr>Feature Engineering - DateTime:</vt:lpstr>
      <vt:lpstr>Feature Engineering - Sunlight:</vt:lpstr>
      <vt:lpstr>Plots:</vt:lpstr>
      <vt:lpstr>Graphical Insights into Power Consumption:</vt:lpstr>
      <vt:lpstr>Analysis and Recommendations:</vt:lpstr>
      <vt:lpstr>Milestone 3: </vt:lpstr>
      <vt:lpstr>Regression Models Overview:</vt:lpstr>
      <vt:lpstr>Training and Testing:</vt:lpstr>
      <vt:lpstr>Training and Testing:</vt:lpstr>
      <vt:lpstr>Performance Metrics:</vt:lpstr>
      <vt:lpstr>Performance Metrics:</vt:lpstr>
      <vt:lpstr>Milestone 4: </vt:lpstr>
      <vt:lpstr>Introduction to 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Insights (Regression Models):</vt:lpstr>
      <vt:lpstr>Results and Comparison (ARIMA and Prophet):</vt:lpstr>
      <vt:lpstr>Results and Comparison (ARIMA and Prophet):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Jagarlamudi Jyothi</cp:lastModifiedBy>
  <cp:revision>116</cp:revision>
  <dcterms:modified xsi:type="dcterms:W3CDTF">2024-11-26T14:04:00Z</dcterms:modified>
</cp:coreProperties>
</file>