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1" r:id="rId3"/>
    <p:sldId id="268" r:id="rId4"/>
    <p:sldId id="298" r:id="rId5"/>
    <p:sldId id="299" r:id="rId6"/>
    <p:sldId id="263" r:id="rId7"/>
    <p:sldId id="264" r:id="rId8"/>
    <p:sldId id="259" r:id="rId9"/>
    <p:sldId id="302" r:id="rId10"/>
    <p:sldId id="303" r:id="rId11"/>
    <p:sldId id="283" r:id="rId12"/>
    <p:sldId id="304" r:id="rId13"/>
    <p:sldId id="284" r:id="rId14"/>
    <p:sldId id="305" r:id="rId15"/>
    <p:sldId id="317" r:id="rId16"/>
    <p:sldId id="267" r:id="rId17"/>
    <p:sldId id="306" r:id="rId18"/>
    <p:sldId id="314" r:id="rId19"/>
    <p:sldId id="315" r:id="rId20"/>
    <p:sldId id="316" r:id="rId21"/>
    <p:sldId id="318" r:id="rId22"/>
    <p:sldId id="312" r:id="rId23"/>
    <p:sldId id="307" r:id="rId24"/>
    <p:sldId id="308" r:id="rId25"/>
    <p:sldId id="266" r:id="rId26"/>
    <p:sldId id="30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93F51-AAA9-473D-9755-61F2C67ECD75}" v="3" dt="2025-04-23T07:13:49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R" userId="d7a34bf1c97cb9ca" providerId="LiveId" clId="{8C993F51-AAA9-473D-9755-61F2C67ECD75}"/>
    <pc:docChg chg="undo custSel addSld delSld modSld sldOrd">
      <pc:chgData name="Akash R" userId="d7a34bf1c97cb9ca" providerId="LiveId" clId="{8C993F51-AAA9-473D-9755-61F2C67ECD75}" dt="2025-04-23T07:14:39.543" v="174" actId="1076"/>
      <pc:docMkLst>
        <pc:docMk/>
      </pc:docMkLst>
      <pc:sldChg chg="del">
        <pc:chgData name="Akash R" userId="d7a34bf1c97cb9ca" providerId="LiveId" clId="{8C993F51-AAA9-473D-9755-61F2C67ECD75}" dt="2025-04-23T06:55:31.790" v="0" actId="47"/>
        <pc:sldMkLst>
          <pc:docMk/>
          <pc:sldMk cId="2630796940" sldId="257"/>
        </pc:sldMkLst>
      </pc:sldChg>
      <pc:sldChg chg="del">
        <pc:chgData name="Akash R" userId="d7a34bf1c97cb9ca" providerId="LiveId" clId="{8C993F51-AAA9-473D-9755-61F2C67ECD75}" dt="2025-04-23T07:08:35.643" v="144" actId="47"/>
        <pc:sldMkLst>
          <pc:docMk/>
          <pc:sldMk cId="3108869660" sldId="260"/>
        </pc:sldMkLst>
      </pc:sldChg>
      <pc:sldChg chg="del">
        <pc:chgData name="Akash R" userId="d7a34bf1c97cb9ca" providerId="LiveId" clId="{8C993F51-AAA9-473D-9755-61F2C67ECD75}" dt="2025-04-23T07:06:33.779" v="107" actId="47"/>
        <pc:sldMkLst>
          <pc:docMk/>
          <pc:sldMk cId="2749398239" sldId="270"/>
        </pc:sldMkLst>
      </pc:sldChg>
      <pc:sldChg chg="add del">
        <pc:chgData name="Akash R" userId="d7a34bf1c97cb9ca" providerId="LiveId" clId="{8C993F51-AAA9-473D-9755-61F2C67ECD75}" dt="2025-04-23T07:09:44.054" v="151" actId="47"/>
        <pc:sldMkLst>
          <pc:docMk/>
          <pc:sldMk cId="120638497" sldId="300"/>
        </pc:sldMkLst>
      </pc:sldChg>
      <pc:sldChg chg="del">
        <pc:chgData name="Akash R" userId="d7a34bf1c97cb9ca" providerId="LiveId" clId="{8C993F51-AAA9-473D-9755-61F2C67ECD75}" dt="2025-04-23T07:09:15.609" v="149" actId="47"/>
        <pc:sldMkLst>
          <pc:docMk/>
          <pc:sldMk cId="1277268851" sldId="309"/>
        </pc:sldMkLst>
      </pc:sldChg>
      <pc:sldChg chg="del">
        <pc:chgData name="Akash R" userId="d7a34bf1c97cb9ca" providerId="LiveId" clId="{8C993F51-AAA9-473D-9755-61F2C67ECD75}" dt="2025-04-23T07:09:13.188" v="148" actId="47"/>
        <pc:sldMkLst>
          <pc:docMk/>
          <pc:sldMk cId="1360443193" sldId="310"/>
        </pc:sldMkLst>
      </pc:sldChg>
      <pc:sldChg chg="del">
        <pc:chgData name="Akash R" userId="d7a34bf1c97cb9ca" providerId="LiveId" clId="{8C993F51-AAA9-473D-9755-61F2C67ECD75}" dt="2025-04-23T07:08:55.715" v="145" actId="47"/>
        <pc:sldMkLst>
          <pc:docMk/>
          <pc:sldMk cId="4085105334" sldId="311"/>
        </pc:sldMkLst>
      </pc:sldChg>
      <pc:sldChg chg="ord">
        <pc:chgData name="Akash R" userId="d7a34bf1c97cb9ca" providerId="LiveId" clId="{8C993F51-AAA9-473D-9755-61F2C67ECD75}" dt="2025-04-23T07:09:08.553" v="147"/>
        <pc:sldMkLst>
          <pc:docMk/>
          <pc:sldMk cId="172975973" sldId="312"/>
        </pc:sldMkLst>
      </pc:sldChg>
      <pc:sldChg chg="addSp modSp new mod">
        <pc:chgData name="Akash R" userId="d7a34bf1c97cb9ca" providerId="LiveId" clId="{8C993F51-AAA9-473D-9755-61F2C67ECD75}" dt="2025-04-23T07:10:35.074" v="152" actId="20577"/>
        <pc:sldMkLst>
          <pc:docMk/>
          <pc:sldMk cId="172496584" sldId="317"/>
        </pc:sldMkLst>
        <pc:spChg chg="add mod">
          <ac:chgData name="Akash R" userId="d7a34bf1c97cb9ca" providerId="LiveId" clId="{8C993F51-AAA9-473D-9755-61F2C67ECD75}" dt="2025-04-23T07:10:35.074" v="152" actId="20577"/>
          <ac:spMkLst>
            <pc:docMk/>
            <pc:sldMk cId="172496584" sldId="317"/>
            <ac:spMk id="3" creationId="{791260A8-7C0E-AC6F-3A76-87F659E5CEDA}"/>
          </ac:spMkLst>
        </pc:spChg>
        <pc:spChg chg="add mod">
          <ac:chgData name="Akash R" userId="d7a34bf1c97cb9ca" providerId="LiveId" clId="{8C993F51-AAA9-473D-9755-61F2C67ECD75}" dt="2025-04-23T07:05:35.835" v="103" actId="1076"/>
          <ac:spMkLst>
            <pc:docMk/>
            <pc:sldMk cId="172496584" sldId="317"/>
            <ac:spMk id="4" creationId="{2BC91F59-0EFE-5FE4-D7F0-4C99533CC8BC}"/>
          </ac:spMkLst>
        </pc:spChg>
      </pc:sldChg>
      <pc:sldChg chg="addSp delSp modSp new mod">
        <pc:chgData name="Akash R" userId="d7a34bf1c97cb9ca" providerId="LiveId" clId="{8C993F51-AAA9-473D-9755-61F2C67ECD75}" dt="2025-04-23T07:14:39.543" v="174" actId="1076"/>
        <pc:sldMkLst>
          <pc:docMk/>
          <pc:sldMk cId="690351115" sldId="318"/>
        </pc:sldMkLst>
        <pc:picChg chg="add del mod">
          <ac:chgData name="Akash R" userId="d7a34bf1c97cb9ca" providerId="LiveId" clId="{8C993F51-AAA9-473D-9755-61F2C67ECD75}" dt="2025-04-23T07:13:32.456" v="158" actId="478"/>
          <ac:picMkLst>
            <pc:docMk/>
            <pc:sldMk cId="690351115" sldId="318"/>
            <ac:picMk id="3" creationId="{5FAB4863-E9E1-040C-2B75-440644D37988}"/>
          </ac:picMkLst>
        </pc:picChg>
        <pc:picChg chg="add del mod">
          <ac:chgData name="Akash R" userId="d7a34bf1c97cb9ca" providerId="LiveId" clId="{8C993F51-AAA9-473D-9755-61F2C67ECD75}" dt="2025-04-23T07:13:32.456" v="158" actId="478"/>
          <ac:picMkLst>
            <pc:docMk/>
            <pc:sldMk cId="690351115" sldId="318"/>
            <ac:picMk id="5" creationId="{1991956F-8E0E-3394-05CC-A429A402E4E5}"/>
          </ac:picMkLst>
        </pc:picChg>
        <pc:picChg chg="add del mod">
          <ac:chgData name="Akash R" userId="d7a34bf1c97cb9ca" providerId="LiveId" clId="{8C993F51-AAA9-473D-9755-61F2C67ECD75}" dt="2025-04-23T07:13:32.456" v="158" actId="478"/>
          <ac:picMkLst>
            <pc:docMk/>
            <pc:sldMk cId="690351115" sldId="318"/>
            <ac:picMk id="7" creationId="{A38E5560-0208-6691-D8DA-709F338426B1}"/>
          </ac:picMkLst>
        </pc:picChg>
        <pc:picChg chg="add del mod">
          <ac:chgData name="Akash R" userId="d7a34bf1c97cb9ca" providerId="LiveId" clId="{8C993F51-AAA9-473D-9755-61F2C67ECD75}" dt="2025-04-23T07:13:32.456" v="158" actId="478"/>
          <ac:picMkLst>
            <pc:docMk/>
            <pc:sldMk cId="690351115" sldId="318"/>
            <ac:picMk id="9" creationId="{57189E6C-281C-1411-AE01-A8C401AE58D8}"/>
          </ac:picMkLst>
        </pc:picChg>
        <pc:picChg chg="add mod">
          <ac:chgData name="Akash R" userId="d7a34bf1c97cb9ca" providerId="LiveId" clId="{8C993F51-AAA9-473D-9755-61F2C67ECD75}" dt="2025-04-23T07:14:39.543" v="174" actId="1076"/>
          <ac:picMkLst>
            <pc:docMk/>
            <pc:sldMk cId="690351115" sldId="318"/>
            <ac:picMk id="11" creationId="{BD8AADA8-672D-C890-B2A6-85BB3EB23B85}"/>
          </ac:picMkLst>
        </pc:picChg>
        <pc:picChg chg="add mod">
          <ac:chgData name="Akash R" userId="d7a34bf1c97cb9ca" providerId="LiveId" clId="{8C993F51-AAA9-473D-9755-61F2C67ECD75}" dt="2025-04-23T07:14:34.896" v="173" actId="1076"/>
          <ac:picMkLst>
            <pc:docMk/>
            <pc:sldMk cId="690351115" sldId="318"/>
            <ac:picMk id="13" creationId="{DD4C3E4D-D9EB-F329-6CED-FF1604FDA831}"/>
          </ac:picMkLst>
        </pc:picChg>
        <pc:picChg chg="add mod">
          <ac:chgData name="Akash R" userId="d7a34bf1c97cb9ca" providerId="LiveId" clId="{8C993F51-AAA9-473D-9755-61F2C67ECD75}" dt="2025-04-23T07:14:19.271" v="167" actId="1076"/>
          <ac:picMkLst>
            <pc:docMk/>
            <pc:sldMk cId="690351115" sldId="318"/>
            <ac:picMk id="15" creationId="{F7B4142B-0DCC-517D-3C17-8E66D7ACFA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54AD-78DD-EAF2-FF26-CA14E286A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0DD67-B867-1F0A-FF72-87FDBB090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5941D-D410-287E-C2D8-C92830C8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26-78A5-4A67-94AA-9350F061C07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E815D-3955-A11F-4901-F9073ECB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116F-A218-87C3-69E8-956B8850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B52F-4028-4283-91D7-193F1A2F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FAEB-3A02-B92C-F441-B1F73F9A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5ABB5-0BFA-0CFB-0492-12D863890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CC2D-0225-134E-D814-06197F3D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26-78A5-4A67-94AA-9350F061C07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228F0-E463-FDCF-0061-D0A7667D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28A5F-45C9-6678-81B6-B57032A8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B52F-4028-4283-91D7-193F1A2F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0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ABBB0-655D-7629-5916-7C3E5BAA9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C9A83-AD81-D84F-2523-53F3CD14D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2408-2878-6272-FB0E-E2CBEA42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26-78A5-4A67-94AA-9350F061C07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E31E3-FD16-EC6A-E96D-343C2D5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7974-C739-0400-F768-9CEEAA91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B52F-4028-4283-91D7-193F1A2F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6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34FC-E4FB-7C10-ECFF-6B77C4CB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74F6-15CC-5B11-E8D7-1622327D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1B4FD-4249-7FE4-B10A-840C2C53C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26-78A5-4A67-94AA-9350F061C07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19541-B3DC-4DA6-934D-F34007D3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9BB53-B794-6B3C-EDD9-B24836443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B52F-4028-4283-91D7-193F1A2F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9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67D3-0F3F-A2B7-7EFC-2B37F8BB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EDFC8-30B5-9DDF-C46A-7A0F95FA2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5A3FE-C1EF-E30B-35EA-F4F262D2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26-78A5-4A67-94AA-9350F061C07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0C7AA-1C5E-5E3F-5B23-168660CC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30AD-EB3C-E5DF-9D86-801C722B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B52F-4028-4283-91D7-193F1A2F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8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E818-AE73-EEED-4E53-F75EB8B3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11D2-AF04-53F9-64D3-1A97FB07D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143B6-96F6-CBD3-FF0B-D15B96B05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30E6-EA30-9D5C-CAA4-BF28B834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26-78A5-4A67-94AA-9350F061C07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E1AEA-B0C2-006D-E0EB-EAAAFD0B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2AF79-483E-C26C-39D8-76C48AF54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B52F-4028-4283-91D7-193F1A2F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6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AFA2-9DBA-08CF-6A93-55CF1AA0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A03BD-6325-F2CF-CB92-75936D394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63481-85F2-D413-B1DB-EE761A42F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07D6E-848B-5694-D2D8-8666B1CCB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35349-9831-D099-C5E1-EFBD2573C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BB6C4-47D4-F586-96BB-FBD271D2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26-78A5-4A67-94AA-9350F061C07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4D3E8-680B-9807-6AF4-D0F7FA82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60912-D81E-6CB0-4DFE-49579105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B52F-4028-4283-91D7-193F1A2F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8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E48D-04DF-0D89-A7F2-57875D8A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1C70D-CDEC-DC58-200E-A0B888C8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26-78A5-4A67-94AA-9350F061C07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A0540-F5FF-0A9C-4ED3-606726EF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91ABF-DF29-0A01-4786-F1D56152A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B52F-4028-4283-91D7-193F1A2F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E798E-0ADF-19FC-F86B-79643218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26-78A5-4A67-94AA-9350F061C07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97591-8B6D-0C7E-8FBB-58284B18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011C2-6F7E-F873-2689-3D4E4783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B52F-4028-4283-91D7-193F1A2F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7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E548-9E7A-98CD-1D9F-E583C0A8D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D85BB-172B-6C18-3EC0-7B1AB060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0B4AF-DFB3-61D1-FC9F-DB291DA36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8B0C2-C511-F7EE-8A42-51E2CF24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26-78A5-4A67-94AA-9350F061C07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9D92B-4937-F916-09A9-6CC119F67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4FC76-99B6-61DB-6799-A668192E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B52F-4028-4283-91D7-193F1A2F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6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8F96-5DF4-E76E-07DD-09464A07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78329-FEB7-2B07-4376-492083635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4C782-7BB4-C1C1-DCC2-905F9248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9069D-DB1D-4256-802F-403B5C47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0D26-78A5-4A67-94AA-9350F061C07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1FF18-4039-768B-21D5-8C344CFF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B1327-829C-C247-0ECF-52CB340E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7B52F-4028-4283-91D7-193F1A2F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7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6086C-2FCC-121F-B785-484AF151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5DBC8-A615-0B77-34A7-A810D09CB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BF023-D26E-E98B-EF16-0E5B791E0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10D26-78A5-4A67-94AA-9350F061C07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B299F-33CE-59A7-EB7B-A666E5FE0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2573D-BDB4-4285-8BE2-50C7CA8DC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87B52F-4028-4283-91D7-193F1A2F3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6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143CFC9-7F67-F796-C6F9-23140BE0B1B8}"/>
              </a:ext>
            </a:extLst>
          </p:cNvPr>
          <p:cNvGrpSpPr/>
          <p:nvPr/>
        </p:nvGrpSpPr>
        <p:grpSpPr>
          <a:xfrm>
            <a:off x="-376156" y="-253670"/>
            <a:ext cx="12568156" cy="7111670"/>
            <a:chOff x="-376156" y="-253670"/>
            <a:chExt cx="12568156" cy="711167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5B3F64-49C6-68AB-64BF-A8803888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676682C-1865-36FA-2578-15F017F6A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-376156" y="-253670"/>
              <a:ext cx="1827638" cy="1376989"/>
            </a:xfrm>
            <a:custGeom>
              <a:avLst/>
              <a:gdLst>
                <a:gd name="connsiteX0" fmla="*/ 0 w 1827638"/>
                <a:gd name="connsiteY0" fmla="*/ 987379 h 1376989"/>
                <a:gd name="connsiteX1" fmla="*/ 987379 w 1827638"/>
                <a:gd name="connsiteY1" fmla="*/ 0 h 1376989"/>
                <a:gd name="connsiteX2" fmla="*/ 1827638 w 1827638"/>
                <a:gd name="connsiteY2" fmla="*/ 840260 h 1376989"/>
                <a:gd name="connsiteX3" fmla="*/ 1827638 w 1827638"/>
                <a:gd name="connsiteY3" fmla="*/ 1376989 h 1376989"/>
                <a:gd name="connsiteX4" fmla="*/ 0 w 1827638"/>
                <a:gd name="connsiteY4" fmla="*/ 1376989 h 137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7638" h="1376989">
                  <a:moveTo>
                    <a:pt x="0" y="987379"/>
                  </a:moveTo>
                  <a:lnTo>
                    <a:pt x="987379" y="0"/>
                  </a:lnTo>
                  <a:lnTo>
                    <a:pt x="1827638" y="840260"/>
                  </a:lnTo>
                  <a:lnTo>
                    <a:pt x="1827638" y="1376989"/>
                  </a:lnTo>
                  <a:lnTo>
                    <a:pt x="0" y="1376989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B85938-52EA-B2EE-15A5-09125CA50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891641" y="422146"/>
              <a:ext cx="645368" cy="64536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026B0BF-56EB-129B-8578-622A5C99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H="1">
              <a:off x="10043482" y="655140"/>
              <a:ext cx="687472" cy="687472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58CC24F-4087-667E-A6EF-6FDD5D65D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9356643" y="0"/>
              <a:ext cx="2835357" cy="1480837"/>
            </a:xfrm>
            <a:custGeom>
              <a:avLst/>
              <a:gdLst>
                <a:gd name="connsiteX0" fmla="*/ 2835357 w 2835357"/>
                <a:gd name="connsiteY0" fmla="*/ 1480837 h 1480837"/>
                <a:gd name="connsiteX1" fmla="*/ 0 w 2835357"/>
                <a:gd name="connsiteY1" fmla="*/ 1480837 h 1480837"/>
                <a:gd name="connsiteX2" fmla="*/ 1552727 w 2835357"/>
                <a:gd name="connsiteY2" fmla="*/ 0 h 1480837"/>
                <a:gd name="connsiteX3" fmla="*/ 2835357 w 2835357"/>
                <a:gd name="connsiteY3" fmla="*/ 1223245 h 148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35357" h="1480837">
                  <a:moveTo>
                    <a:pt x="2835357" y="1480837"/>
                  </a:moveTo>
                  <a:lnTo>
                    <a:pt x="0" y="1480837"/>
                  </a:lnTo>
                  <a:lnTo>
                    <a:pt x="1552727" y="0"/>
                  </a:lnTo>
                  <a:lnTo>
                    <a:pt x="2835357" y="1223245"/>
                  </a:ln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D17AB93D-973A-E6D3-97B4-7130FAAD1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976344" y="6115501"/>
              <a:ext cx="1494513" cy="74249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0528A835-9821-A2E5-CD50-17B7ACD06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7604080" y="6453143"/>
              <a:ext cx="814903" cy="404857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32F26BF-8ECC-A2CB-AFFA-0AB245D14A17}"/>
                </a:ext>
              </a:extLst>
            </p:cNvPr>
            <p:cNvGrpSpPr/>
            <p:nvPr/>
          </p:nvGrpSpPr>
          <p:grpSpPr>
            <a:xfrm>
              <a:off x="809410" y="839955"/>
              <a:ext cx="11315094" cy="5815615"/>
              <a:chOff x="391203" y="781801"/>
              <a:chExt cx="12075025" cy="568871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63E360-21D1-62F5-F77C-CE87DD5EEDD3}"/>
                  </a:ext>
                </a:extLst>
              </p:cNvPr>
              <p:cNvSpPr txBox="1"/>
              <p:nvPr/>
            </p:nvSpPr>
            <p:spPr>
              <a:xfrm>
                <a:off x="1523408" y="860243"/>
                <a:ext cx="109428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40115">
                  <a:spcAft>
                    <a:spcPts val="684"/>
                  </a:spcAft>
                </a:pPr>
                <a:r>
                  <a:rPr lang="en-IN" sz="3885" b="1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PAAVAI ENGINEERING COLLEGE</a:t>
                </a:r>
                <a:endParaRPr lang="en-IN" sz="4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951666-4BEE-9553-6532-748107CF9E29}"/>
                  </a:ext>
                </a:extLst>
              </p:cNvPr>
              <p:cNvSpPr txBox="1"/>
              <p:nvPr/>
            </p:nvSpPr>
            <p:spPr>
              <a:xfrm>
                <a:off x="870486" y="2511156"/>
                <a:ext cx="11017230" cy="511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40115">
                  <a:spcAft>
                    <a:spcPts val="684"/>
                  </a:spcAft>
                </a:pPr>
                <a:r>
                  <a:rPr lang="en-US" sz="2800" b="1" kern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Agroguard</a:t>
                </a:r>
                <a:r>
                  <a:rPr lang="en-US" sz="2800" b="1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Crop Protection using AI to detect and deter animals</a:t>
                </a:r>
                <a:endPara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2" name="Picture 2" descr="Home - Paavai Engineering College">
                <a:extLst>
                  <a:ext uri="{FF2B5EF4-FFF2-40B4-BE49-F238E27FC236}">
                    <a16:creationId xmlns:a16="http://schemas.microsoft.com/office/drawing/2014/main" id="{2CA26185-E91E-D458-D779-F11C6203EF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203" y="781801"/>
                <a:ext cx="955117" cy="9094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45E6B3-FB83-7C13-B4FD-C2DA560ADDE2}"/>
                  </a:ext>
                </a:extLst>
              </p:cNvPr>
              <p:cNvSpPr txBox="1"/>
              <p:nvPr/>
            </p:nvSpPr>
            <p:spPr>
              <a:xfrm>
                <a:off x="7510592" y="4583866"/>
                <a:ext cx="4247535" cy="1886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40115">
                  <a:spcAft>
                    <a:spcPts val="684"/>
                  </a:spcAft>
                </a:pPr>
                <a:r>
                  <a:rPr lang="en-IN" b="1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Done by:</a:t>
                </a:r>
                <a:endParaRPr lang="en-IN" kern="12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defTabSz="740115">
                  <a:spcAft>
                    <a:spcPts val="684"/>
                  </a:spcAft>
                </a:pPr>
                <a:r>
                  <a:rPr lang="en-I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1. Kamil S 		- 622121104043</a:t>
                </a:r>
              </a:p>
              <a:p>
                <a:pPr defTabSz="740115">
                  <a:spcAft>
                    <a:spcPts val="684"/>
                  </a:spcAft>
                </a:pPr>
                <a:r>
                  <a:rPr lang="en-I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2. </a:t>
                </a:r>
                <a:r>
                  <a:rPr lang="en-IN" kern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Kirubasankar</a:t>
                </a:r>
                <a:r>
                  <a:rPr lang="en-I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K	- 622121104048</a:t>
                </a:r>
              </a:p>
              <a:p>
                <a:pPr defTabSz="740115">
                  <a:spcAft>
                    <a:spcPts val="684"/>
                  </a:spcAft>
                </a:pPr>
                <a:r>
                  <a:rPr lang="en-I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3. </a:t>
                </a:r>
                <a:r>
                  <a:rPr lang="en-IN" kern="12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Mithin</a:t>
                </a:r>
                <a:r>
                  <a:rPr lang="en-I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R C		- 622121104059</a:t>
                </a:r>
              </a:p>
              <a:p>
                <a:pPr>
                  <a:spcAft>
                    <a:spcPts val="600"/>
                  </a:spcAft>
                </a:pP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215AF13-9B33-DDCE-2B27-EBA6A8E7A9AA}"/>
                  </a:ext>
                </a:extLst>
              </p:cNvPr>
              <p:cNvSpPr txBox="1"/>
              <p:nvPr/>
            </p:nvSpPr>
            <p:spPr>
              <a:xfrm>
                <a:off x="550393" y="5167169"/>
                <a:ext cx="3537678" cy="720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740115">
                  <a:spcAft>
                    <a:spcPts val="684"/>
                  </a:spcAft>
                </a:pPr>
                <a:r>
                  <a:rPr lang="en-IN" b="1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Faculty guide:</a:t>
                </a:r>
              </a:p>
              <a:p>
                <a:pPr defTabSz="740115">
                  <a:spcAft>
                    <a:spcPts val="684"/>
                  </a:spcAft>
                </a:pPr>
                <a:r>
                  <a:rPr lang="en-IN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Rajkumar D V AP/CSE</a:t>
                </a:r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4651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E103C-291F-044F-3C08-C49FCBA69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BD32-5545-2B62-9429-52545F97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3EC47-1800-B643-6C80-5AC6369DE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131"/>
            <a:ext cx="10515600" cy="5001165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 startAt="5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Module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For sending SMS alerts or receiving remote commands. Likely a SIM800/900 series.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 startAt="5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Section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:Step-down Transformer: Converts AC mains to low-voltage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AC.Rectifier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Voltage Regulator Circuit: Converts AC to DC and regulates it (probably to 5V or 12V).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 startAt="5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Board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It is a basic sensor interface board.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90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90E7EC-D372-FF9A-6F6E-464D7FC59C88}"/>
              </a:ext>
            </a:extLst>
          </p:cNvPr>
          <p:cNvSpPr txBox="1"/>
          <p:nvPr/>
        </p:nvSpPr>
        <p:spPr>
          <a:xfrm>
            <a:off x="2692326" y="185895"/>
            <a:ext cx="680734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079DA-C593-8179-BA84-8AC752908516}"/>
              </a:ext>
            </a:extLst>
          </p:cNvPr>
          <p:cNvSpPr txBox="1"/>
          <p:nvPr/>
        </p:nvSpPr>
        <p:spPr>
          <a:xfrm>
            <a:off x="679319" y="1469475"/>
            <a:ext cx="11369964" cy="33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detects something (like A person’s face or movement):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the image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 signal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(via serial)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an alert (SMS, email, etc.)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939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92DB-067A-FE7E-6EAF-8B61D8A00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B7A4C0-B0D8-42A6-B52D-781E3BFB7A84}"/>
              </a:ext>
            </a:extLst>
          </p:cNvPr>
          <p:cNvSpPr txBox="1"/>
          <p:nvPr/>
        </p:nvSpPr>
        <p:spPr>
          <a:xfrm>
            <a:off x="2692326" y="185895"/>
            <a:ext cx="6807347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48CF6-F72E-7EBC-3675-2D065F8280B5}"/>
              </a:ext>
            </a:extLst>
          </p:cNvPr>
          <p:cNvSpPr txBox="1"/>
          <p:nvPr/>
        </p:nvSpPr>
        <p:spPr>
          <a:xfrm>
            <a:off x="679319" y="1469475"/>
            <a:ext cx="11369964" cy="330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Code (Sketches)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Code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Code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Monitor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5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75D4B1-813E-BE02-2D87-133039CAAD67}"/>
              </a:ext>
            </a:extLst>
          </p:cNvPr>
          <p:cNvSpPr txBox="1"/>
          <p:nvPr/>
        </p:nvSpPr>
        <p:spPr>
          <a:xfrm>
            <a:off x="1729621" y="310551"/>
            <a:ext cx="873275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EBD50-22DC-4D34-62F2-3142D56C4D10}"/>
              </a:ext>
            </a:extLst>
          </p:cNvPr>
          <p:cNvSpPr txBox="1"/>
          <p:nvPr/>
        </p:nvSpPr>
        <p:spPr>
          <a:xfrm>
            <a:off x="723783" y="999001"/>
            <a:ext cx="11338560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1.Arduino Function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Hardware control and communication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alerts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alerts via Serial to laptop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Webcam (Laptop - Python) Function: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capture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webcam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frames when triggered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 snapshots </a:t>
            </a:r>
          </a:p>
        </p:txBody>
      </p:sp>
    </p:spTree>
    <p:extLst>
      <p:ext uri="{BB962C8B-B14F-4D97-AF65-F5344CB8AC3E}">
        <p14:creationId xmlns:p14="http://schemas.microsoft.com/office/powerpoint/2010/main" val="3495494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91097-E35B-BB37-2D8F-1B9A8A2A7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92B05D-8E78-27ED-3733-A17662E95E87}"/>
              </a:ext>
            </a:extLst>
          </p:cNvPr>
          <p:cNvSpPr txBox="1"/>
          <p:nvPr/>
        </p:nvSpPr>
        <p:spPr>
          <a:xfrm>
            <a:off x="1729621" y="310551"/>
            <a:ext cx="873275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D2DD9D-4AB1-DA98-4BC0-FD5D66B3DBF4}"/>
              </a:ext>
            </a:extLst>
          </p:cNvPr>
          <p:cNvSpPr txBox="1"/>
          <p:nvPr/>
        </p:nvSpPr>
        <p:spPr>
          <a:xfrm>
            <a:off x="645124" y="1382458"/>
            <a:ext cx="11338560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Detection (Laptop – Python) Function: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 faces, objects, or motion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Face/object/motion detection using OpenCV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alerts or events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Passes information to logging &amp; alert modules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Serial Communication Function: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exchange between Arduino and Laptop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signals from Arduino</a:t>
            </a:r>
          </a:p>
          <a:p>
            <a:pPr algn="just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Alert Function: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Notify users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SMS via GSM (Arduino)</a:t>
            </a:r>
          </a:p>
        </p:txBody>
      </p:sp>
    </p:spTree>
    <p:extLst>
      <p:ext uri="{BB962C8B-B14F-4D97-AF65-F5344CB8AC3E}">
        <p14:creationId xmlns:p14="http://schemas.microsoft.com/office/powerpoint/2010/main" val="3200064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1260A8-7C0E-AC6F-3A76-87F659E5CEDA}"/>
              </a:ext>
            </a:extLst>
          </p:cNvPr>
          <p:cNvSpPr txBox="1"/>
          <p:nvPr/>
        </p:nvSpPr>
        <p:spPr>
          <a:xfrm>
            <a:off x="1258529" y="1840778"/>
            <a:ext cx="8377084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Recognition Integration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and Remote Access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 Vision Support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Zone Configuration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Backup and Reliability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Integration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Alert Functionality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91F59-0EFE-5FE4-D7F0-4C99533CC8BC}"/>
              </a:ext>
            </a:extLst>
          </p:cNvPr>
          <p:cNvSpPr txBox="1"/>
          <p:nvPr/>
        </p:nvSpPr>
        <p:spPr>
          <a:xfrm>
            <a:off x="2697815" y="702090"/>
            <a:ext cx="6245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</a:t>
            </a:r>
          </a:p>
        </p:txBody>
      </p:sp>
    </p:spTree>
    <p:extLst>
      <p:ext uri="{BB962C8B-B14F-4D97-AF65-F5344CB8AC3E}">
        <p14:creationId xmlns:p14="http://schemas.microsoft.com/office/powerpoint/2010/main" val="172496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DDCE-76FD-76E7-89CC-6FBAB4BA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600" b="1" dirty="0"/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40569-3A4C-B747-CB37-09D70817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08" t="4725" r="3611" b="4387"/>
          <a:stretch/>
        </p:blipFill>
        <p:spPr>
          <a:xfrm>
            <a:off x="2594658" y="1555064"/>
            <a:ext cx="7002683" cy="47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676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99D7-9B1B-3638-75FF-BD97767C762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90800" y="0"/>
            <a:ext cx="6686550" cy="11922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6821F8-ED7F-3371-C116-34FC7C7FCD6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8287" y="1154112"/>
            <a:ext cx="6251575" cy="5011737"/>
          </a:xfrm>
        </p:spPr>
      </p:pic>
    </p:spTree>
    <p:extLst>
      <p:ext uri="{BB962C8B-B14F-4D97-AF65-F5344CB8AC3E}">
        <p14:creationId xmlns:p14="http://schemas.microsoft.com/office/powerpoint/2010/main" val="2586385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7B65F6-C44E-E4D8-0065-319017135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06" y="386524"/>
            <a:ext cx="3482530" cy="2402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D59B5-34A1-26A8-FABC-C214843D0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306" y="386524"/>
            <a:ext cx="3189387" cy="24023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D84609-C6B2-35D0-2E64-2E1965511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786" y="386524"/>
            <a:ext cx="3059808" cy="24023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5B52C06-B6C4-1C91-4D7E-11BED9AA76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11" y="3428999"/>
            <a:ext cx="4543425" cy="2800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E50FD3-D871-AAFE-7A46-8E808E90DD8D}"/>
              </a:ext>
            </a:extLst>
          </p:cNvPr>
          <p:cNvSpPr txBox="1"/>
          <p:nvPr/>
        </p:nvSpPr>
        <p:spPr>
          <a:xfrm>
            <a:off x="4501306" y="2788918"/>
            <a:ext cx="3189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Interfacing board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E6515-B1B3-8E49-D633-BFBB99CDCD93}"/>
              </a:ext>
            </a:extLst>
          </p:cNvPr>
          <p:cNvSpPr txBox="1"/>
          <p:nvPr/>
        </p:nvSpPr>
        <p:spPr>
          <a:xfrm>
            <a:off x="577406" y="2788917"/>
            <a:ext cx="348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41627-44D3-2C6E-050F-8D0D1BC4A839}"/>
              </a:ext>
            </a:extLst>
          </p:cNvPr>
          <p:cNvSpPr txBox="1"/>
          <p:nvPr/>
        </p:nvSpPr>
        <p:spPr>
          <a:xfrm>
            <a:off x="8554786" y="2788917"/>
            <a:ext cx="305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module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BDA83-1349-7D8B-F769-1069799A8961}"/>
              </a:ext>
            </a:extLst>
          </p:cNvPr>
          <p:cNvSpPr txBox="1"/>
          <p:nvPr/>
        </p:nvSpPr>
        <p:spPr>
          <a:xfrm>
            <a:off x="687011" y="6229349"/>
            <a:ext cx="4543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 &amp; Arduino UNO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47F215-B92E-60AE-55D2-71ADC32A5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t="22336" r="-2196" b="33873"/>
          <a:stretch/>
        </p:blipFill>
        <p:spPr>
          <a:xfrm>
            <a:off x="6361489" y="3428999"/>
            <a:ext cx="4915883" cy="2800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E801EB-F781-3D90-8ADE-A7A8B83E1245}"/>
              </a:ext>
            </a:extLst>
          </p:cNvPr>
          <p:cNvSpPr txBox="1"/>
          <p:nvPr/>
        </p:nvSpPr>
        <p:spPr>
          <a:xfrm>
            <a:off x="6361490" y="6229349"/>
            <a:ext cx="4827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Step-down transformer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9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D07051-CF38-8494-A491-3F0CDECBC2F2}"/>
              </a:ext>
            </a:extLst>
          </p:cNvPr>
          <p:cNvSpPr txBox="1"/>
          <p:nvPr/>
        </p:nvSpPr>
        <p:spPr>
          <a:xfrm>
            <a:off x="2644877" y="117987"/>
            <a:ext cx="5515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D07D2-0CF0-1515-449F-F77165B1D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2" y="1000432"/>
            <a:ext cx="11415251" cy="513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BAEA98-D4B0-8066-0D0F-79CC031F35B0}"/>
              </a:ext>
            </a:extLst>
          </p:cNvPr>
          <p:cNvSpPr txBox="1"/>
          <p:nvPr/>
        </p:nvSpPr>
        <p:spPr>
          <a:xfrm>
            <a:off x="2582459" y="0"/>
            <a:ext cx="6673120" cy="82375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266A5-C479-B284-ED34-DC4BDB66307B}"/>
              </a:ext>
            </a:extLst>
          </p:cNvPr>
          <p:cNvSpPr txBox="1"/>
          <p:nvPr/>
        </p:nvSpPr>
        <p:spPr>
          <a:xfrm>
            <a:off x="1237632" y="648409"/>
            <a:ext cx="7838526" cy="667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kern="0" spc="-134" dirty="0">
                <a:latin typeface="Times New Roman" panose="02020603050405020304" pitchFamily="18" charset="0"/>
                <a:ea typeface="Bitter Medium" pitchFamily="34" charset="-122"/>
                <a:cs typeface="Times New Roman" panose="02020603050405020304" pitchFamily="18" charset="0"/>
              </a:rPr>
              <a:t>Literature review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of Base Paper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Proposed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used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and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implementation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of Project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275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02AB7-3858-792E-A96D-912583F9E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74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8AADA8-672D-C890-B2A6-85BB3EB23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934" y="324464"/>
            <a:ext cx="2905652" cy="62090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4C3E4D-D9EB-F329-6CED-FF1604FDA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74" y="324464"/>
            <a:ext cx="2787874" cy="62090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B4142B-0DCC-517D-3C17-8E66D7ACF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77" y="324464"/>
            <a:ext cx="2794860" cy="62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351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EAB812-9596-7E07-6F93-773790A2E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31" y="533400"/>
            <a:ext cx="10805738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E357-FEE2-FA76-9768-2E6869D0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8D2ACD0-2228-59C1-BCD2-1D8C7030D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83" y="983456"/>
            <a:ext cx="9193234" cy="4891088"/>
          </a:xfrm>
        </p:spPr>
      </p:pic>
    </p:spTree>
    <p:extLst>
      <p:ext uri="{BB962C8B-B14F-4D97-AF65-F5344CB8AC3E}">
        <p14:creationId xmlns:p14="http://schemas.microsoft.com/office/powerpoint/2010/main" val="1651514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8E4C26B-31CC-1F64-17F5-CDD80084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595219"/>
            <a:ext cx="10715625" cy="566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23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EF94-E142-16E2-CC48-9A077C5A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20" y="-20383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1A58-6476-C10F-2AD4-14DB41FE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728"/>
            <a:ext cx="10515600" cy="535400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Crop Protection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AgroGuard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combines AI and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buzzersound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to provide an effective, ethical solution for preventing animal intrusions into agricultural fields.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and Scalable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reduces the need for expensive and labor-intensive animal control methods, making it suitable for both small and large-scale farms.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Autonomous Monitoring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 its round-the-clock, automated operation,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AgroGuard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continuous crop security without the need for manual intervention.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Environmentally Friendly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using non-harmful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buzzersonic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sound waves,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AgroGuard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protects crops without damaging animals or the environment, contributing to sustainable farming.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offers valuable analytics on animal patterns and crop health, enabling farmers to make informed decisions and improve overall farm management</a:t>
            </a:r>
            <a:r>
              <a:rPr lang="en-US" sz="2200" dirty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692340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36A9-216F-10FB-82FD-5DFC84D9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sz="5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A flower arrangement as ornament">
            <a:extLst>
              <a:ext uri="{FF2B5EF4-FFF2-40B4-BE49-F238E27FC236}">
                <a16:creationId xmlns:a16="http://schemas.microsoft.com/office/drawing/2014/main" id="{CC78A7EB-089E-CD5F-0B4F-B479B1407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2063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4D6A-7E1C-B532-D1A9-D4A096B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kern="100" dirty="0">
                <a:latin typeface="Times New Roman" panose="02020603050405020304" pitchFamily="18" charset="0"/>
              </a:rPr>
              <a:t>ABSTRACT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66425-80E3-276D-0B62-334F7B6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09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Crop Protection Using 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smart system designed to protect crops from wild animals using AI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buzzersound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technology. The system uses AI-powered cameras to detect animals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buzzersonic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frequencies to safely repel them. When an animal is detected, it triggers deterrents and sends real-time alerts to farmers and officials via SMS communication. The system also tracks animal movements using camera and sensors to help manage wildlife. Powered by solar energy,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an eco-friendly and cost-effective solution for crop protection while reducing human-wildlife conflict.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2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D51FED4-1F84-F08F-1831-50266C476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26231" y="1660326"/>
            <a:ext cx="52888314" cy="724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216C1-A790-C8DB-1AF8-F98B8F9B9FE1}"/>
              </a:ext>
            </a:extLst>
          </p:cNvPr>
          <p:cNvSpPr txBox="1"/>
          <p:nvPr/>
        </p:nvSpPr>
        <p:spPr>
          <a:xfrm>
            <a:off x="3041301" y="461316"/>
            <a:ext cx="610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E23537-A27D-FD6F-2315-5587A8715A39}"/>
              </a:ext>
            </a:extLst>
          </p:cNvPr>
          <p:cNvGraphicFramePr>
            <a:graphicFrameLocks noGrp="1"/>
          </p:cNvGraphicFramePr>
          <p:nvPr/>
        </p:nvGraphicFramePr>
        <p:xfrm>
          <a:off x="763675" y="984536"/>
          <a:ext cx="10855572" cy="4753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893">
                  <a:extLst>
                    <a:ext uri="{9D8B030D-6E8A-4147-A177-3AD203B41FA5}">
                      <a16:colId xmlns:a16="http://schemas.microsoft.com/office/drawing/2014/main" val="4154783127"/>
                    </a:ext>
                  </a:extLst>
                </a:gridCol>
                <a:gridCol w="2713893">
                  <a:extLst>
                    <a:ext uri="{9D8B030D-6E8A-4147-A177-3AD203B41FA5}">
                      <a16:colId xmlns:a16="http://schemas.microsoft.com/office/drawing/2014/main" val="2685196136"/>
                    </a:ext>
                  </a:extLst>
                </a:gridCol>
                <a:gridCol w="2713893">
                  <a:extLst>
                    <a:ext uri="{9D8B030D-6E8A-4147-A177-3AD203B41FA5}">
                      <a16:colId xmlns:a16="http://schemas.microsoft.com/office/drawing/2014/main" val="2070071575"/>
                    </a:ext>
                  </a:extLst>
                </a:gridCol>
                <a:gridCol w="2713893">
                  <a:extLst>
                    <a:ext uri="{9D8B030D-6E8A-4147-A177-3AD203B41FA5}">
                      <a16:colId xmlns:a16="http://schemas.microsoft.com/office/drawing/2014/main" val="1449997219"/>
                    </a:ext>
                  </a:extLst>
                </a:gridCol>
              </a:tblGrid>
              <a:tr h="4562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Author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Solutions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442577028"/>
                  </a:ext>
                </a:extLst>
              </a:tr>
              <a:tr h="17998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u="none" strike="noStrike" kern="100" cap="none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Dhillipan</a:t>
                      </a:r>
                      <a:r>
                        <a:rPr lang="en-IN" sz="1800" b="0" u="none" strike="noStrike" kern="1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J, Vijayalakshmi N, Surya .S, Shanmugam D. B (2020)</a:t>
                      </a:r>
                      <a:endParaRPr lang="en-IN" sz="1800" b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Secure Wild Animals Alert System for 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Preventing the Farming Land using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False Positives &amp; Negatives: The system might incorrectly classify non-animal movements (like wind-blown objects) or fail to detect certain animals.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Image Processing Algorithms: Enhance machine learning models to reduce false detections.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21258"/>
                  </a:ext>
                </a:extLst>
              </a:tr>
              <a:tr h="1462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Gupta. A, M. Joshi (2022)</a:t>
                      </a: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a Wild Animal Intrusion 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Model Based on Internet of Things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operation of sensors and communication devices may lead to excessive power consumption, making the system unsustainable in remote areas.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power-saving modes (e.g., sleep-wake mechanisms) to reduce energy consumption when no activity is detected.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61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97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D51FED4-1F84-F08F-1831-50266C476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226231" y="1660326"/>
            <a:ext cx="52888314" cy="724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216C1-A790-C8DB-1AF8-F98B8F9B9FE1}"/>
              </a:ext>
            </a:extLst>
          </p:cNvPr>
          <p:cNvSpPr txBox="1"/>
          <p:nvPr/>
        </p:nvSpPr>
        <p:spPr>
          <a:xfrm>
            <a:off x="3041301" y="461316"/>
            <a:ext cx="6109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E23537-A27D-FD6F-2315-5587A8715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79610"/>
              </p:ext>
            </p:extLst>
          </p:nvPr>
        </p:nvGraphicFramePr>
        <p:xfrm>
          <a:off x="792480" y="984536"/>
          <a:ext cx="10722930" cy="5409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335">
                  <a:extLst>
                    <a:ext uri="{9D8B030D-6E8A-4147-A177-3AD203B41FA5}">
                      <a16:colId xmlns:a16="http://schemas.microsoft.com/office/drawing/2014/main" val="4154783127"/>
                    </a:ext>
                  </a:extLst>
                </a:gridCol>
                <a:gridCol w="2687865">
                  <a:extLst>
                    <a:ext uri="{9D8B030D-6E8A-4147-A177-3AD203B41FA5}">
                      <a16:colId xmlns:a16="http://schemas.microsoft.com/office/drawing/2014/main" val="2685196136"/>
                    </a:ext>
                  </a:extLst>
                </a:gridCol>
                <a:gridCol w="2687865">
                  <a:extLst>
                    <a:ext uri="{9D8B030D-6E8A-4147-A177-3AD203B41FA5}">
                      <a16:colId xmlns:a16="http://schemas.microsoft.com/office/drawing/2014/main" val="2070071575"/>
                    </a:ext>
                  </a:extLst>
                </a:gridCol>
                <a:gridCol w="2687865">
                  <a:extLst>
                    <a:ext uri="{9D8B030D-6E8A-4147-A177-3AD203B41FA5}">
                      <a16:colId xmlns:a16="http://schemas.microsoft.com/office/drawing/2014/main" val="1449997219"/>
                    </a:ext>
                  </a:extLst>
                </a:gridCol>
              </a:tblGrid>
              <a:tr h="33856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Author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Solutions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442577028"/>
                  </a:ext>
                </a:extLst>
              </a:tr>
              <a:tr h="231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u="none" strike="noStrike" kern="1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Bharathan K, Suganthi J (2022)</a:t>
                      </a:r>
                      <a:endParaRPr lang="en-IN" sz="1800" b="0" u="none" strike="noStrike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 dirty="0"/>
                    </a:p>
                    <a:p>
                      <a:pPr algn="l"/>
                      <a:endParaRPr lang="en-IN" dirty="0"/>
                    </a:p>
                    <a:p>
                      <a:pPr algn="l"/>
                      <a:endParaRPr lang="en-IN" dirty="0"/>
                    </a:p>
                    <a:p>
                      <a:pPr algn="l"/>
                      <a:endParaRPr lang="en-IN" dirty="0"/>
                    </a:p>
                    <a:p>
                      <a:pPr algn="l"/>
                      <a:endParaRPr lang="en-IN" dirty="0"/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Animal detection and prevention in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Agri field using 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Animal Response – Some animals may adapt to the sound deterrents, reducing the system’s effectiveness.</a:t>
                      </a: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 training the modules for high accuracy and the system sends immediate alerts to mobile devices, ensuring quick response times from farmers.</a:t>
                      </a: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21258"/>
                  </a:ext>
                </a:extLst>
              </a:tr>
              <a:tr h="2510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Pukale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D. D.,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Dudhane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K.,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Dawghat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S., Deshmukh, A., &amp; Deshmukh, S. (2023).</a:t>
                      </a: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Wild Animal Detection and Identification Using Deep </a:t>
                      </a:r>
                    </a:p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Learning. International Journal of Creative Research Thoughts</a:t>
                      </a: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Initial Cost: The cost of setting up AI-based detection and prevention systems might be high for small-scale farmers.</a:t>
                      </a: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 cost-effective versions with modular components, allowing farmers to expand their system as needed.</a:t>
                      </a:r>
                    </a:p>
                    <a:p>
                      <a:pPr algn="l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08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25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C8F5-AC5D-4EBB-A173-E18756FA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99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BASE PAPER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7833D-0DBC-3500-3104-3B3BDD104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974"/>
            <a:ext cx="10515600" cy="51609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Alarms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system may misidentify objects (e.g., people, birds) and trigger unnecessary alerts.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Animal Response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Some animals may adapt to the sound deterrents, reducing the system’s effectiveness.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Dependency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Cameras and sensors may be affected by fog, rain, or poor lighting, reducing accuracy.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Network Dependency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system requires constant power and internet connectivity, which might not be available in rural areas.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Setup Complexity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Farmers may require technical knowledge to install and maintain the system.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2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470A-1C32-1AE2-5E6E-5AE1F5760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116839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4AC5-C309-7DF1-E75F-1D53E99B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Non-invasive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AgroGuard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buzzersound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repel animals without harming them, providing an ethical solution to animal control.</a:t>
            </a:r>
          </a:p>
          <a:p>
            <a:pPr algn="just">
              <a:lnSpc>
                <a:spcPct val="17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alerts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sends immediate alerts to mobile devices, ensuring quick response times from farmers.</a:t>
            </a:r>
          </a:p>
          <a:p>
            <a:pPr algn="just">
              <a:lnSpc>
                <a:spcPct val="17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24/7 protection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operates around the clock, providing continuous monitoring of agricultural fields even during the night or in remote areas.</a:t>
            </a:r>
          </a:p>
          <a:p>
            <a:pPr algn="just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Once installed, the system requires minimal maintenance and reduces the need for costly animal control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fencing or hiring guards.</a:t>
            </a:r>
          </a:p>
          <a:p>
            <a:pPr algn="just">
              <a:lnSpc>
                <a:spcPct val="17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AgroGuard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adapted for use in small-scale farms or large agricultural operations, making it a versatile tool for a variety of farming environments.</a:t>
            </a:r>
          </a:p>
          <a:p>
            <a:pPr>
              <a:lnSpc>
                <a:spcPct val="17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</a:pPr>
            <a:endParaRPr lang="en-US" sz="2000" dirty="0"/>
          </a:p>
          <a:p>
            <a:pPr>
              <a:lnSpc>
                <a:spcPct val="170000"/>
              </a:lnSpc>
            </a:pPr>
            <a:endParaRPr lang="en-US" sz="2000" dirty="0"/>
          </a:p>
          <a:p>
            <a:pPr>
              <a:lnSpc>
                <a:spcPct val="170000"/>
              </a:lnSpc>
            </a:pPr>
            <a:endParaRPr lang="en-US" sz="2000" dirty="0"/>
          </a:p>
          <a:p>
            <a:pPr>
              <a:lnSpc>
                <a:spcPct val="170000"/>
              </a:lnSpc>
            </a:pPr>
            <a:r>
              <a:rPr lang="en-US" sz="2000" dirty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6547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0E3E05E-4447-4FB0-2962-E2041C619794}"/>
              </a:ext>
            </a:extLst>
          </p:cNvPr>
          <p:cNvSpPr/>
          <p:nvPr/>
        </p:nvSpPr>
        <p:spPr>
          <a:xfrm>
            <a:off x="1629532" y="532448"/>
            <a:ext cx="85738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Methodology: Proposed Approach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C7D55F34-E4CE-A1E0-173A-988FBBE59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35" y="1740218"/>
            <a:ext cx="1134070" cy="1360884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54B7102E-0EA6-EB83-C0A8-C604BF818444}"/>
              </a:ext>
            </a:extLst>
          </p:cNvPr>
          <p:cNvSpPr/>
          <p:nvPr/>
        </p:nvSpPr>
        <p:spPr>
          <a:xfrm>
            <a:off x="2159867" y="1967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Data Collection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5F0CCD2-6968-A11A-AFDE-A6F2456F334B}"/>
              </a:ext>
            </a:extLst>
          </p:cNvPr>
          <p:cNvSpPr/>
          <p:nvPr/>
        </p:nvSpPr>
        <p:spPr>
          <a:xfrm>
            <a:off x="2159867" y="2457451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Gather animal movement data using camera and sensors. Deploy sensors around agricultural areas.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4CDC9DC4-5652-7870-610C-C53B35717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35" y="3101103"/>
            <a:ext cx="1134070" cy="1360884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5D92D43B-EBE9-375D-F160-77AEB7D33FE6}"/>
              </a:ext>
            </a:extLst>
          </p:cNvPr>
          <p:cNvSpPr/>
          <p:nvPr/>
        </p:nvSpPr>
        <p:spPr>
          <a:xfrm>
            <a:off x="2159867" y="3327917"/>
            <a:ext cx="28697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AI Model Development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09183857-5A83-806E-B640-806511FF06EA}"/>
              </a:ext>
            </a:extLst>
          </p:cNvPr>
          <p:cNvSpPr/>
          <p:nvPr/>
        </p:nvSpPr>
        <p:spPr>
          <a:xfrm>
            <a:off x="2159867" y="3818335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Train an AI model to predict animal incursions. Customize </a:t>
            </a:r>
            <a:r>
              <a:rPr lang="en-US" sz="1750" dirty="0" err="1"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buzzersound</a:t>
            </a:r>
            <a:r>
              <a:rPr lang="en-US" sz="1750" dirty="0"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frequencies for specific species.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71365DFF-CB9B-C00B-BAF6-50986A0C5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35" y="4461987"/>
            <a:ext cx="1134070" cy="1360884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7D4F9B22-555B-C46D-C4D6-08DBB81288E8}"/>
              </a:ext>
            </a:extLst>
          </p:cNvPr>
          <p:cNvSpPr/>
          <p:nvPr/>
        </p:nvSpPr>
        <p:spPr>
          <a:xfrm>
            <a:off x="2159867" y="46888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System Deployment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49B93A28-865E-1142-9C58-24904EC8BA1D}"/>
              </a:ext>
            </a:extLst>
          </p:cNvPr>
          <p:cNvSpPr/>
          <p:nvPr/>
        </p:nvSpPr>
        <p:spPr>
          <a:xfrm>
            <a:off x="2159867" y="5179220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Install </a:t>
            </a:r>
            <a:r>
              <a:rPr lang="en-US" sz="1750" dirty="0" err="1"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buzzersound</a:t>
            </a:r>
            <a:r>
              <a:rPr lang="en-US" sz="1750" dirty="0"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devices on field perimeters. Connect the system to a community alert network.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888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E239-7DFC-4BA3-4136-8CADA07E1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E942-1D31-3700-343C-4E86A6FB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610"/>
            <a:ext cx="10515600" cy="4351338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16x2 LCD (likely an HD44780 module), used for displaying information like sensor data, alerts, etc.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audio alerts or notifications.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central microcontroller controlling the entire system.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camera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The web cam is for Capturing images/video</a:t>
            </a:r>
          </a:p>
        </p:txBody>
      </p:sp>
    </p:spTree>
    <p:extLst>
      <p:ext uri="{BB962C8B-B14F-4D97-AF65-F5344CB8AC3E}">
        <p14:creationId xmlns:p14="http://schemas.microsoft.com/office/powerpoint/2010/main" val="355097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1217</Words>
  <Application>Microsoft Office PowerPoint</Application>
  <PresentationFormat>Widescreen</PresentationFormat>
  <Paragraphs>149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ABSTRACT</vt:lpstr>
      <vt:lpstr>PowerPoint Presentation</vt:lpstr>
      <vt:lpstr>PowerPoint Presentation</vt:lpstr>
      <vt:lpstr>DISADVANTAGES OF BASE PAPER</vt:lpstr>
      <vt:lpstr>ADVANTAGES OF PROPOSED SYSTEM</vt:lpstr>
      <vt:lpstr>PowerPoint Presentation</vt:lpstr>
      <vt:lpstr>COMPONENTS USED</vt:lpstr>
      <vt:lpstr>COMPONENTS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ARCHITECTURE</vt:lpstr>
      <vt:lpstr>HARDWARE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</vt:lpstr>
      <vt:lpstr>PowerPoint Presentation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Mithin R C</dc:creator>
  <cp:lastModifiedBy>Akash R</cp:lastModifiedBy>
  <cp:revision>80</cp:revision>
  <dcterms:created xsi:type="dcterms:W3CDTF">2025-04-04T04:35:20Z</dcterms:created>
  <dcterms:modified xsi:type="dcterms:W3CDTF">2025-04-23T07:14:40Z</dcterms:modified>
</cp:coreProperties>
</file>