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8" r:id="rId2"/>
  </p:sldMasterIdLst>
  <p:notesMasterIdLst>
    <p:notesMasterId r:id="rId28"/>
  </p:notesMasterIdLst>
  <p:sldIdLst>
    <p:sldId id="256" r:id="rId3"/>
    <p:sldId id="301" r:id="rId4"/>
    <p:sldId id="270" r:id="rId5"/>
    <p:sldId id="271" r:id="rId6"/>
    <p:sldId id="298" r:id="rId7"/>
    <p:sldId id="299" r:id="rId8"/>
    <p:sldId id="304" r:id="rId9"/>
    <p:sldId id="296" r:id="rId10"/>
    <p:sldId id="274" r:id="rId11"/>
    <p:sldId id="265" r:id="rId12"/>
    <p:sldId id="276" r:id="rId13"/>
    <p:sldId id="279" r:id="rId14"/>
    <p:sldId id="287" r:id="rId15"/>
    <p:sldId id="288" r:id="rId16"/>
    <p:sldId id="278" r:id="rId17"/>
    <p:sldId id="281" r:id="rId18"/>
    <p:sldId id="285" r:id="rId19"/>
    <p:sldId id="286" r:id="rId20"/>
    <p:sldId id="290" r:id="rId21"/>
    <p:sldId id="292" r:id="rId22"/>
    <p:sldId id="293" r:id="rId23"/>
    <p:sldId id="294" r:id="rId24"/>
    <p:sldId id="295" r:id="rId25"/>
    <p:sldId id="302" r:id="rId26"/>
    <p:sldId id="30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 </c:v>
                </c:pt>
              </c:strCache>
            </c:strRef>
          </c:tx>
          <c:spPr>
            <a:solidFill>
              <a:schemeClr val="accent1"/>
            </a:solidFill>
            <a:ln w="9525" cap="flat">
              <a:solidFill>
                <a:srgbClr val="F9F9F9"/>
              </a:solidFill>
              <a:prstDash val="solid"/>
              <a:round/>
            </a:ln>
            <a:effectLst/>
          </c:spPr>
          <c:dPt>
            <c:idx val="0"/>
            <c:bubble3D val="0"/>
            <c:spPr>
              <a:solidFill>
                <a:srgbClr val="000000"/>
              </a:solidFill>
              <a:effectLst/>
            </c:spPr>
            <c:extLst>
              <c:ext xmlns:c16="http://schemas.microsoft.com/office/drawing/2014/chart" uri="{C3380CC4-5D6E-409C-BE32-E72D297353CC}">
                <c16:uniqueId val="{00000001-2F88-437E-904B-CCDC0D8D50B0}"/>
              </c:ext>
            </c:extLst>
          </c:dPt>
          <c:dPt>
            <c:idx val="1"/>
            <c:bubble3D val="0"/>
            <c:spPr>
              <a:solidFill>
                <a:srgbClr val="0958F7"/>
              </a:solidFill>
              <a:effectLst/>
            </c:spPr>
            <c:extLst>
              <c:ext xmlns:c16="http://schemas.microsoft.com/office/drawing/2014/chart" uri="{C3380CC4-5D6E-409C-BE32-E72D297353CC}">
                <c16:uniqueId val="{00000003-2F88-437E-904B-CCDC0D8D50B0}"/>
              </c:ext>
            </c:extLst>
          </c:dPt>
          <c:cat>
            <c:strRef>
              <c:f>Sheet1!$A$2:$A$3</c:f>
              <c:strCache>
                <c:ptCount val="1"/>
                <c:pt idx="0">
                  <c:v>Frontend (Flutter)</c:v>
                </c:pt>
              </c:strCache>
            </c:strRef>
          </c:cat>
          <c:val>
            <c:numRef>
              <c:f>Sheet1!$B$2:$B$3</c:f>
              <c:numCache>
                <c:formatCode>General</c:formatCode>
                <c:ptCount val="2"/>
                <c:pt idx="0">
                  <c:v>0.4</c:v>
                </c:pt>
                <c:pt idx="1">
                  <c:v>0.6</c:v>
                </c:pt>
              </c:numCache>
            </c:numRef>
          </c:val>
          <c:extLst>
            <c:ext xmlns:c16="http://schemas.microsoft.com/office/drawing/2014/chart" uri="{C3380CC4-5D6E-409C-BE32-E72D297353CC}">
              <c16:uniqueId val="{00000004-2F88-437E-904B-CCDC0D8D50B0}"/>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 </c:v>
                </c:pt>
              </c:strCache>
            </c:strRef>
          </c:tx>
          <c:spPr>
            <a:solidFill>
              <a:schemeClr val="accent1"/>
            </a:solidFill>
            <a:ln w="9525" cap="flat">
              <a:solidFill>
                <a:srgbClr val="F9F9F9"/>
              </a:solidFill>
              <a:prstDash val="solid"/>
              <a:round/>
            </a:ln>
            <a:effectLst/>
          </c:spPr>
          <c:dPt>
            <c:idx val="0"/>
            <c:bubble3D val="0"/>
            <c:spPr>
              <a:solidFill>
                <a:srgbClr val="000000"/>
              </a:solidFill>
              <a:effectLst/>
            </c:spPr>
            <c:extLst>
              <c:ext xmlns:c16="http://schemas.microsoft.com/office/drawing/2014/chart" uri="{C3380CC4-5D6E-409C-BE32-E72D297353CC}">
                <c16:uniqueId val="{00000001-EFC6-4D86-8AE2-414B42E5B826}"/>
              </c:ext>
            </c:extLst>
          </c:dPt>
          <c:dPt>
            <c:idx val="1"/>
            <c:bubble3D val="0"/>
            <c:spPr>
              <a:solidFill>
                <a:srgbClr val="0958F7"/>
              </a:solidFill>
              <a:effectLst/>
            </c:spPr>
            <c:extLst>
              <c:ext xmlns:c16="http://schemas.microsoft.com/office/drawing/2014/chart" uri="{C3380CC4-5D6E-409C-BE32-E72D297353CC}">
                <c16:uniqueId val="{00000003-EFC6-4D86-8AE2-414B42E5B826}"/>
              </c:ext>
            </c:extLst>
          </c:dPt>
          <c:cat>
            <c:strRef>
              <c:f>Sheet1!$A$2:$A$3</c:f>
              <c:strCache>
                <c:ptCount val="1"/>
                <c:pt idx="0">
                  <c:v>Backend (Django)</c:v>
                </c:pt>
              </c:strCache>
            </c:strRef>
          </c:cat>
          <c:val>
            <c:numRef>
              <c:f>Sheet1!$B$2:$B$3</c:f>
              <c:numCache>
                <c:formatCode>General</c:formatCode>
                <c:ptCount val="2"/>
                <c:pt idx="0">
                  <c:v>0.3</c:v>
                </c:pt>
                <c:pt idx="1">
                  <c:v>0.7</c:v>
                </c:pt>
              </c:numCache>
            </c:numRef>
          </c:val>
          <c:extLst>
            <c:ext xmlns:c16="http://schemas.microsoft.com/office/drawing/2014/chart" uri="{C3380CC4-5D6E-409C-BE32-E72D297353CC}">
              <c16:uniqueId val="{00000004-EFC6-4D86-8AE2-414B42E5B826}"/>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 </c:v>
                </c:pt>
              </c:strCache>
            </c:strRef>
          </c:tx>
          <c:spPr>
            <a:solidFill>
              <a:schemeClr val="accent1"/>
            </a:solidFill>
            <a:ln w="9525" cap="flat">
              <a:solidFill>
                <a:srgbClr val="F9F9F9"/>
              </a:solidFill>
              <a:prstDash val="solid"/>
              <a:round/>
            </a:ln>
            <a:effectLst/>
          </c:spPr>
          <c:dPt>
            <c:idx val="0"/>
            <c:bubble3D val="0"/>
            <c:spPr>
              <a:solidFill>
                <a:srgbClr val="000000"/>
              </a:solidFill>
              <a:effectLst/>
            </c:spPr>
            <c:extLst>
              <c:ext xmlns:c16="http://schemas.microsoft.com/office/drawing/2014/chart" uri="{C3380CC4-5D6E-409C-BE32-E72D297353CC}">
                <c16:uniqueId val="{00000001-DF66-4A50-BF50-6883A96DB116}"/>
              </c:ext>
            </c:extLst>
          </c:dPt>
          <c:dPt>
            <c:idx val="1"/>
            <c:bubble3D val="0"/>
            <c:spPr>
              <a:solidFill>
                <a:srgbClr val="0958F7"/>
              </a:solidFill>
              <a:effectLst/>
            </c:spPr>
            <c:extLst>
              <c:ext xmlns:c16="http://schemas.microsoft.com/office/drawing/2014/chart" uri="{C3380CC4-5D6E-409C-BE32-E72D297353CC}">
                <c16:uniqueId val="{00000003-DF66-4A50-BF50-6883A96DB116}"/>
              </c:ext>
            </c:extLst>
          </c:dPt>
          <c:cat>
            <c:strRef>
              <c:f>Sheet1!$A$2:$A$3</c:f>
              <c:strCache>
                <c:ptCount val="1"/>
                <c:pt idx="0">
                  <c:v>Database (SQL)</c:v>
                </c:pt>
              </c:strCache>
            </c:strRef>
          </c:cat>
          <c:val>
            <c:numRef>
              <c:f>Sheet1!$B$2:$B$3</c:f>
              <c:numCache>
                <c:formatCode>General</c:formatCode>
                <c:ptCount val="2"/>
                <c:pt idx="0">
                  <c:v>0.3</c:v>
                </c:pt>
                <c:pt idx="1">
                  <c:v>0.7</c:v>
                </c:pt>
              </c:numCache>
            </c:numRef>
          </c:val>
          <c:extLst>
            <c:ext xmlns:c16="http://schemas.microsoft.com/office/drawing/2014/chart" uri="{C3380CC4-5D6E-409C-BE32-E72D297353CC}">
              <c16:uniqueId val="{00000004-DF66-4A50-BF50-6883A96DB116}"/>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34BD90-41B8-4099-A295-FBFFEFB1E3BD}" type="datetimeFigureOut">
              <a:rPr lang="en-US"/>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53D63-6FFE-48B1-935E-AA9DD6EFA201}" type="slidenum">
              <a:rPr lang="en-US"/>
              <a:t>‹#›</a:t>
            </a:fld>
            <a:endParaRPr lang="en-US"/>
          </a:p>
        </p:txBody>
      </p:sp>
    </p:spTree>
    <p:extLst>
      <p:ext uri="{BB962C8B-B14F-4D97-AF65-F5344CB8AC3E}">
        <p14:creationId xmlns:p14="http://schemas.microsoft.com/office/powerpoint/2010/main" val="68575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hree Sections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Sections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98290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hree Sections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087906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ne 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4083008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Sections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505421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One Section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574467"/>
            <a:ext cx="6780880" cy="1325563"/>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563302"/>
            <a:ext cx="3160552" cy="5720232"/>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625934"/>
            <a:ext cx="6780880" cy="36576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4187826" y="2281008"/>
            <a:ext cx="6780741" cy="314400"/>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01362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Sections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Section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574467"/>
            <a:ext cx="6780880" cy="1325563"/>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563302"/>
            <a:ext cx="3160552" cy="5720232"/>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625934"/>
            <a:ext cx="6780880" cy="36576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4187826" y="2281008"/>
            <a:ext cx="6780741" cy="314400"/>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58AD-6ECD-62CC-2D5D-DB04A8D37760}"/>
              </a:ext>
            </a:extLst>
          </p:cNvPr>
          <p:cNvSpPr>
            <a:spLocks noGrp="1"/>
          </p:cNvSpPr>
          <p:nvPr>
            <p:ph type="dt" sz="half" idx="10"/>
          </p:nvPr>
        </p:nvSpPr>
        <p:spPr/>
        <p:txBody>
          <a:bodyPr/>
          <a:lstStyle/>
          <a:p>
            <a:fld id="{5098C346-C7BC-4572-82F0-488FCAB33360}" type="datetimeFigureOut">
              <a:rPr lang="en-US"/>
              <a:t>12/6/2024</a:t>
            </a:fld>
            <a:endParaRPr lang="en-US"/>
          </a:p>
        </p:txBody>
      </p:sp>
      <p:sp>
        <p:nvSpPr>
          <p:cNvPr id="3" name="Footer Placeholder 2">
            <a:extLst>
              <a:ext uri="{FF2B5EF4-FFF2-40B4-BE49-F238E27FC236}">
                <a16:creationId xmlns:a16="http://schemas.microsoft.com/office/drawing/2014/main" id="{0E246782-F530-A1DB-6470-43C2A72714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324BD8-1A55-0385-B428-422CC73DD7B6}"/>
              </a:ext>
            </a:extLst>
          </p:cNvPr>
          <p:cNvSpPr>
            <a:spLocks noGrp="1"/>
          </p:cNvSpPr>
          <p:nvPr>
            <p:ph type="sldNum" sz="quarter" idx="12"/>
          </p:nvPr>
        </p:nvSpPr>
        <p:spPr/>
        <p:txBody>
          <a:bodyPr/>
          <a:lstStyle/>
          <a:p>
            <a:fld id="{1E4D5D40-B64D-4DBA-A43B-D71D061AE0A3}" type="slidenum">
              <a:rPr lang="en-US"/>
              <a:t>‹#›</a:t>
            </a:fld>
            <a:endParaRPr lang="en-US"/>
          </a:p>
        </p:txBody>
      </p:sp>
    </p:spTree>
    <p:extLst>
      <p:ext uri="{BB962C8B-B14F-4D97-AF65-F5344CB8AC3E}">
        <p14:creationId xmlns:p14="http://schemas.microsoft.com/office/powerpoint/2010/main" val="374071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39D7-A742-20EB-03D6-73B4E4C748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6E335-6B9C-8653-C57C-6E09583B31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EA935-87CF-ABC2-79DE-5C05832B59A7}"/>
              </a:ext>
            </a:extLst>
          </p:cNvPr>
          <p:cNvSpPr>
            <a:spLocks noGrp="1"/>
          </p:cNvSpPr>
          <p:nvPr>
            <p:ph type="dt" sz="half" idx="10"/>
          </p:nvPr>
        </p:nvSpPr>
        <p:spPr/>
        <p:txBody>
          <a:bodyPr/>
          <a:lstStyle/>
          <a:p>
            <a:fld id="{5098C346-C7BC-4572-82F0-488FCAB33360}" type="datetimeFigureOut">
              <a:rPr lang="en-US"/>
              <a:t>12/6/2024</a:t>
            </a:fld>
            <a:endParaRPr lang="en-US"/>
          </a:p>
        </p:txBody>
      </p:sp>
      <p:sp>
        <p:nvSpPr>
          <p:cNvPr id="5" name="Footer Placeholder 4">
            <a:extLst>
              <a:ext uri="{FF2B5EF4-FFF2-40B4-BE49-F238E27FC236}">
                <a16:creationId xmlns:a16="http://schemas.microsoft.com/office/drawing/2014/main" id="{3E38B31B-F888-2DDC-F2A2-42C40CC39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7C000-E56C-ED8C-DAA3-2EBF5C1FA4F6}"/>
              </a:ext>
            </a:extLst>
          </p:cNvPr>
          <p:cNvSpPr>
            <a:spLocks noGrp="1"/>
          </p:cNvSpPr>
          <p:nvPr>
            <p:ph type="sldNum" sz="quarter" idx="12"/>
          </p:nvPr>
        </p:nvSpPr>
        <p:spPr/>
        <p:txBody>
          <a:bodyPr/>
          <a:lstStyle/>
          <a:p>
            <a:fld id="{1E4D5D40-B64D-4DBA-A43B-D71D061AE0A3}" type="slidenum">
              <a:rPr lang="en-US"/>
              <a:t>‹#›</a:t>
            </a:fld>
            <a:endParaRPr lang="en-US"/>
          </a:p>
        </p:txBody>
      </p:sp>
    </p:spTree>
    <p:extLst>
      <p:ext uri="{BB962C8B-B14F-4D97-AF65-F5344CB8AC3E}">
        <p14:creationId xmlns:p14="http://schemas.microsoft.com/office/powerpoint/2010/main" val="329465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6"/>
          <p:cNvSpPr>
            <a:spLocks noGrp="1"/>
          </p:cNvSpPr>
          <p:nvPr>
            <p:ph type="dt" sz="half" idx="10"/>
          </p:nvPr>
        </p:nvSpPr>
        <p:spPr/>
        <p:txBody>
          <a:bodyPr/>
          <a:lstStyle/>
          <a:p>
            <a:fld id="{C0322D0D-AA24-4973-9FD3-261B107E8F11}"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720444-A048-4D43-9D89-43B79B8D220E}" type="slidenum">
              <a:rPr lang="en-US" smtClean="0"/>
              <a:t>‹#›</a:t>
            </a:fld>
            <a:endParaRPr lang="en-US"/>
          </a:p>
        </p:txBody>
      </p:sp>
    </p:spTree>
    <p:extLst>
      <p:ext uri="{BB962C8B-B14F-4D97-AF65-F5344CB8AC3E}">
        <p14:creationId xmlns:p14="http://schemas.microsoft.com/office/powerpoint/2010/main" val="1132381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8954EF-2944-2FCF-9C28-BE094186423E}"/>
              </a:ext>
            </a:extLst>
          </p:cNvPr>
          <p:cNvSpPr>
            <a:spLocks noGrp="1"/>
          </p:cNvSpPr>
          <p:nvPr>
            <p:ph type="dt" sz="half" idx="10"/>
          </p:nvPr>
        </p:nvSpPr>
        <p:spPr/>
        <p:txBody>
          <a:bodyPr/>
          <a:lstStyle/>
          <a:p>
            <a:fld id="{6D649F18-E92D-47F7-AF11-1EFE7B231E2E}" type="datetimeFigureOut">
              <a:rPr lang="en-US"/>
              <a:t>12/6/2024</a:t>
            </a:fld>
            <a:endParaRPr lang="en-US"/>
          </a:p>
        </p:txBody>
      </p:sp>
      <p:sp>
        <p:nvSpPr>
          <p:cNvPr id="3" name="Footer Placeholder 2">
            <a:extLst>
              <a:ext uri="{FF2B5EF4-FFF2-40B4-BE49-F238E27FC236}">
                <a16:creationId xmlns:a16="http://schemas.microsoft.com/office/drawing/2014/main" id="{DBEA06A6-5D25-5DB5-2B1B-C0229BA3B1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A42892-79AA-8B15-CD88-A6145A1C76A7}"/>
              </a:ext>
            </a:extLst>
          </p:cNvPr>
          <p:cNvSpPr>
            <a:spLocks noGrp="1"/>
          </p:cNvSpPr>
          <p:nvPr>
            <p:ph type="sldNum" sz="quarter" idx="12"/>
          </p:nvPr>
        </p:nvSpPr>
        <p:spPr/>
        <p:txBody>
          <a:bodyPr/>
          <a:lstStyle/>
          <a:p>
            <a:fld id="{D33D8006-DF00-4C29-957E-8123F5079016}" type="slidenum">
              <a:rPr lang="en-US"/>
              <a:t>‹#›</a:t>
            </a:fld>
            <a:endParaRPr lang="en-US"/>
          </a:p>
        </p:txBody>
      </p:sp>
    </p:spTree>
    <p:extLst>
      <p:ext uri="{BB962C8B-B14F-4D97-AF65-F5344CB8AC3E}">
        <p14:creationId xmlns:p14="http://schemas.microsoft.com/office/powerpoint/2010/main" val="2471967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6"/>
          <p:cNvSpPr>
            <a:spLocks noGrp="1"/>
          </p:cNvSpPr>
          <p:nvPr>
            <p:ph type="dt" sz="half" idx="10"/>
          </p:nvPr>
        </p:nvSpPr>
        <p:spPr/>
        <p:txBody>
          <a:bodyPr/>
          <a:lstStyle/>
          <a:p>
            <a:fld id="{C0322D0D-AA24-4973-9FD3-261B107E8F11}"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720444-A048-4D43-9D89-43B79B8D220E}" type="slidenum">
              <a:rPr lang="en-US" smtClean="0"/>
              <a:t>‹#›</a:t>
            </a:fld>
            <a:endParaRPr lang="en-US"/>
          </a:p>
        </p:txBody>
      </p:sp>
    </p:spTree>
    <p:extLst>
      <p:ext uri="{BB962C8B-B14F-4D97-AF65-F5344CB8AC3E}">
        <p14:creationId xmlns:p14="http://schemas.microsoft.com/office/powerpoint/2010/main" val="85767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tint val="90000"/>
                <a:lumMod val="11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PRESENTATION TITLE</a:t>
            </a:r>
          </a:p>
        </p:txBody>
      </p:sp>
      <p:sp>
        <p:nvSpPr>
          <p:cNvPr id="6" name="Slide Number Placeholder 5"/>
          <p:cNvSpPr>
            <a:spLocks noGrp="1"/>
          </p:cNvSpPr>
          <p:nvPr>
            <p:ph type="sldNum" sz="quarter" idx="4"/>
          </p:nvPr>
        </p:nvSpPr>
        <p:spPr>
          <a:xfrm>
            <a:off x="11582399" y="6356351"/>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a:pPr/>
              <a:t>‹#›</a:t>
            </a:fld>
            <a:endParaRPr lang="en-ID" dirty="0"/>
          </a:p>
        </p:txBody>
      </p:sp>
    </p:spTree>
    <p:extLst>
      <p:ext uri="{BB962C8B-B14F-4D97-AF65-F5344CB8AC3E}">
        <p14:creationId xmlns:p14="http://schemas.microsoft.com/office/powerpoint/2010/main" val="4143850075"/>
      </p:ext>
    </p:extLst>
  </p:cSld>
  <p:clrMap bg1="lt1" tx1="dk1" bg2="lt2" tx2="dk2" accent1="accent1" accent2="accent2" accent3="accent3" accent4="accent4" accent5="accent5" accent6="accent6" hlink="hlink" folHlink="folHlink"/>
  <p:sldLayoutIdLst>
    <p:sldLayoutId id="2147483654" r:id="rId1"/>
    <p:sldLayoutId id="2147483656" r:id="rId2"/>
    <p:sldLayoutId id="2147483663" r:id="rId3"/>
    <p:sldLayoutId id="2147483665" r:id="rId4"/>
    <p:sldLayoutId id="2147483812" r:id="rId5"/>
    <p:sldLayoutId id="2147483813" r:id="rId6"/>
    <p:sldLayoutId id="2147483814" r:id="rId7"/>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tint val="90000"/>
                <a:lumMod val="11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BDFAF-FCA3-B196-6325-F5B1522F32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F79F36-4288-8B30-40A1-E471AF3D24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7EDFE-8882-BB86-5393-30D819A08B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49F18-E92D-47F7-AF11-1EFE7B231E2E}" type="datetimeFigureOut">
              <a:rPr lang="en-US"/>
              <a:t>12/6/2024</a:t>
            </a:fld>
            <a:endParaRPr lang="en-US"/>
          </a:p>
        </p:txBody>
      </p:sp>
      <p:sp>
        <p:nvSpPr>
          <p:cNvPr id="5" name="Footer Placeholder 4">
            <a:extLst>
              <a:ext uri="{FF2B5EF4-FFF2-40B4-BE49-F238E27FC236}">
                <a16:creationId xmlns:a16="http://schemas.microsoft.com/office/drawing/2014/main" id="{69122ABD-792D-1869-C0E8-7A50D2080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AF0914-795F-1464-2E77-5BF5225440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3D8006-DF00-4C29-957E-8123F5079016}" type="slidenum">
              <a:rPr lang="en-US"/>
              <a:t>‹#›</a:t>
            </a:fld>
            <a:endParaRPr lang="en-US"/>
          </a:p>
        </p:txBody>
      </p:sp>
    </p:spTree>
    <p:extLst>
      <p:ext uri="{BB962C8B-B14F-4D97-AF65-F5344CB8AC3E}">
        <p14:creationId xmlns:p14="http://schemas.microsoft.com/office/powerpoint/2010/main" val="2617118447"/>
      </p:ext>
    </p:extLst>
  </p:cSld>
  <p:clrMap bg1="lt1" tx1="dk1" bg2="lt2" tx2="dk2" accent1="accent1" accent2="accent2" accent3="accent3" accent4="accent4" accent5="accent5" accent6="accent6" hlink="hlink" folHlink="folHlink"/>
  <p:sldLayoutIdLst>
    <p:sldLayoutId id="2147483691" r:id="rId1"/>
    <p:sldLayoutId id="2147483823" r:id="rId2"/>
    <p:sldLayoutId id="2147483825" r:id="rId3"/>
    <p:sldLayoutId id="2147483839" r:id="rId4"/>
    <p:sldLayoutId id="2147483841" r:id="rId5"/>
    <p:sldLayoutId id="2147483842" r:id="rId6"/>
    <p:sldLayoutId id="2147483843"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8.xml"/><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DAB4330-7FE8-0ED1-E87C-CA4DB978197F}"/>
              </a:ext>
            </a:extLst>
          </p:cNvPr>
          <p:cNvGrpSpPr/>
          <p:nvPr/>
        </p:nvGrpSpPr>
        <p:grpSpPr>
          <a:xfrm>
            <a:off x="925109" y="811472"/>
            <a:ext cx="11520652" cy="5909753"/>
            <a:chOff x="514672" y="753939"/>
            <a:chExt cx="12294389" cy="5780793"/>
          </a:xfrm>
        </p:grpSpPr>
        <p:sp>
          <p:nvSpPr>
            <p:cNvPr id="3" name="TextBox 2">
              <a:extLst>
                <a:ext uri="{FF2B5EF4-FFF2-40B4-BE49-F238E27FC236}">
                  <a16:creationId xmlns:a16="http://schemas.microsoft.com/office/drawing/2014/main" id="{A5E46BCD-9FE9-5A34-1289-C55C7F12A801}"/>
                </a:ext>
              </a:extLst>
            </p:cNvPr>
            <p:cNvSpPr txBox="1"/>
            <p:nvPr/>
          </p:nvSpPr>
          <p:spPr>
            <a:xfrm>
              <a:off x="1866241" y="832380"/>
              <a:ext cx="10942820" cy="830997"/>
            </a:xfrm>
            <a:prstGeom prst="rect">
              <a:avLst/>
            </a:prstGeom>
            <a:noFill/>
          </p:spPr>
          <p:txBody>
            <a:bodyPr wrap="square" rtlCol="0">
              <a:spAutoFit/>
            </a:bodyPr>
            <a:lstStyle/>
            <a:p>
              <a:pPr defTabSz="740115">
                <a:spcAft>
                  <a:spcPts val="684"/>
                </a:spcAft>
              </a:pPr>
              <a:r>
                <a:rPr lang="en-IN" sz="3885" b="1" kern="1200" dirty="0">
                  <a:solidFill>
                    <a:schemeClr val="tx1"/>
                  </a:solidFill>
                  <a:latin typeface="Times New Roman" panose="02020603050405020304" pitchFamily="18" charset="0"/>
                  <a:ea typeface="+mn-ea"/>
                  <a:cs typeface="Times New Roman" panose="02020603050405020304" pitchFamily="18" charset="0"/>
                </a:rPr>
                <a:t>PAAVAI ENGINEERING COLLEGE</a:t>
              </a:r>
              <a:endParaRPr lang="en-IN" sz="4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CE8924F-13FB-E9DB-CA0E-39DF4BB51FF9}"/>
                </a:ext>
              </a:extLst>
            </p:cNvPr>
            <p:cNvSpPr txBox="1"/>
            <p:nvPr/>
          </p:nvSpPr>
          <p:spPr>
            <a:xfrm>
              <a:off x="2510852" y="2513308"/>
              <a:ext cx="8259580" cy="511803"/>
            </a:xfrm>
            <a:prstGeom prst="rect">
              <a:avLst/>
            </a:prstGeom>
            <a:noFill/>
          </p:spPr>
          <p:txBody>
            <a:bodyPr wrap="square" rtlCol="0">
              <a:spAutoFit/>
            </a:bodyPr>
            <a:lstStyle/>
            <a:p>
              <a:pPr defTabSz="740115">
                <a:spcAft>
                  <a:spcPts val="684"/>
                </a:spcAft>
              </a:pPr>
              <a:r>
                <a:rPr lang="en-US" sz="2800" b="1" kern="1200" dirty="0">
                  <a:solidFill>
                    <a:schemeClr val="tx1"/>
                  </a:solidFill>
                  <a:latin typeface="Times New Roman" panose="02020603050405020304" pitchFamily="18" charset="0"/>
                  <a:cs typeface="Times New Roman" panose="02020603050405020304" pitchFamily="18" charset="0"/>
                </a:rPr>
                <a:t>Community Service App - LinkUp</a:t>
              </a:r>
              <a:endParaRPr lang="en-IN" sz="2000" b="1" dirty="0">
                <a:latin typeface="Times New Roman" panose="02020603050405020304" pitchFamily="18" charset="0"/>
                <a:cs typeface="Times New Roman" panose="02020603050405020304" pitchFamily="18" charset="0"/>
              </a:endParaRPr>
            </a:p>
          </p:txBody>
        </p:sp>
        <p:pic>
          <p:nvPicPr>
            <p:cNvPr id="5" name="Picture 2" descr="Home - Paavai Engineering College">
              <a:extLst>
                <a:ext uri="{FF2B5EF4-FFF2-40B4-BE49-F238E27FC236}">
                  <a16:creationId xmlns:a16="http://schemas.microsoft.com/office/drawing/2014/main" id="{D88B1B47-A536-7DB5-E896-7D8BD4F8E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672" y="753939"/>
              <a:ext cx="955117" cy="9094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5FF175A-470F-3AFD-F3C1-79B30513D0EB}"/>
                </a:ext>
              </a:extLst>
            </p:cNvPr>
            <p:cNvSpPr txBox="1"/>
            <p:nvPr/>
          </p:nvSpPr>
          <p:spPr>
            <a:xfrm>
              <a:off x="7510592" y="4648087"/>
              <a:ext cx="4247535" cy="1886645"/>
            </a:xfrm>
            <a:prstGeom prst="rect">
              <a:avLst/>
            </a:prstGeom>
            <a:noFill/>
          </p:spPr>
          <p:txBody>
            <a:bodyPr wrap="square" rtlCol="0">
              <a:spAutoFit/>
            </a:bodyPr>
            <a:lstStyle/>
            <a:p>
              <a:pPr defTabSz="740115">
                <a:spcAft>
                  <a:spcPts val="684"/>
                </a:spcAft>
              </a:pPr>
              <a:r>
                <a:rPr lang="en-IN" b="1" kern="1200" dirty="0">
                  <a:solidFill>
                    <a:schemeClr val="tx1"/>
                  </a:solidFill>
                  <a:latin typeface="Times New Roman" panose="02020603050405020304" pitchFamily="18" charset="0"/>
                  <a:ea typeface="+mn-ea"/>
                  <a:cs typeface="Times New Roman" panose="02020603050405020304" pitchFamily="18" charset="0"/>
                </a:rPr>
                <a:t>Done by:</a:t>
              </a:r>
              <a:endParaRPr lang="en-IN" kern="1200" dirty="0">
                <a:solidFill>
                  <a:schemeClr val="tx1"/>
                </a:solidFill>
                <a:latin typeface="Times New Roman" panose="02020603050405020304" pitchFamily="18" charset="0"/>
                <a:ea typeface="+mn-ea"/>
                <a:cs typeface="Times New Roman" panose="02020603050405020304" pitchFamily="18" charset="0"/>
              </a:endParaRPr>
            </a:p>
            <a:p>
              <a:pPr defTabSz="740115">
                <a:spcAft>
                  <a:spcPts val="684"/>
                </a:spcAft>
              </a:pPr>
              <a:r>
                <a:rPr lang="en-IN" kern="1200" dirty="0">
                  <a:solidFill>
                    <a:schemeClr val="tx1"/>
                  </a:solidFill>
                  <a:latin typeface="Times New Roman" panose="02020603050405020304" pitchFamily="18" charset="0"/>
                  <a:ea typeface="+mn-ea"/>
                  <a:cs typeface="Times New Roman" panose="02020603050405020304" pitchFamily="18" charset="0"/>
                </a:rPr>
                <a:t>1. Kamil S 		- 622121104043</a:t>
              </a:r>
            </a:p>
            <a:p>
              <a:pPr defTabSz="740115">
                <a:spcAft>
                  <a:spcPts val="684"/>
                </a:spcAft>
              </a:pPr>
              <a:r>
                <a:rPr lang="en-IN" kern="1200" dirty="0">
                  <a:solidFill>
                    <a:schemeClr val="tx1"/>
                  </a:solidFill>
                  <a:latin typeface="Times New Roman" panose="02020603050405020304" pitchFamily="18" charset="0"/>
                  <a:ea typeface="+mn-ea"/>
                  <a:cs typeface="Times New Roman" panose="02020603050405020304" pitchFamily="18" charset="0"/>
                </a:rPr>
                <a:t>2. Kirubasankar K	- 622121104048</a:t>
              </a:r>
            </a:p>
            <a:p>
              <a:pPr defTabSz="740115">
                <a:spcAft>
                  <a:spcPts val="684"/>
                </a:spcAft>
              </a:pPr>
              <a:r>
                <a:rPr lang="en-IN" kern="1200" dirty="0">
                  <a:solidFill>
                    <a:schemeClr val="tx1"/>
                  </a:solidFill>
                  <a:latin typeface="Times New Roman" panose="02020603050405020304" pitchFamily="18" charset="0"/>
                  <a:ea typeface="+mn-ea"/>
                  <a:cs typeface="Times New Roman" panose="02020603050405020304" pitchFamily="18" charset="0"/>
                </a:rPr>
                <a:t>3. Mithin R C		- 622121104059</a:t>
              </a:r>
            </a:p>
            <a:p>
              <a:pPr>
                <a:spcAft>
                  <a:spcPts val="600"/>
                </a:spcAft>
              </a:pP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D18F962-BBB5-3996-8A1E-DF76FF1CFEA9}"/>
                </a:ext>
              </a:extLst>
            </p:cNvPr>
            <p:cNvSpPr txBox="1"/>
            <p:nvPr/>
          </p:nvSpPr>
          <p:spPr>
            <a:xfrm>
              <a:off x="518915" y="5268244"/>
              <a:ext cx="3537678" cy="720036"/>
            </a:xfrm>
            <a:prstGeom prst="rect">
              <a:avLst/>
            </a:prstGeom>
            <a:noFill/>
          </p:spPr>
          <p:txBody>
            <a:bodyPr wrap="square" rtlCol="0">
              <a:spAutoFit/>
            </a:bodyPr>
            <a:lstStyle/>
            <a:p>
              <a:pPr defTabSz="740115">
                <a:spcAft>
                  <a:spcPts val="684"/>
                </a:spcAft>
              </a:pPr>
              <a:r>
                <a:rPr lang="en-IN" b="1" kern="1200" dirty="0">
                  <a:solidFill>
                    <a:schemeClr val="tx1"/>
                  </a:solidFill>
                  <a:latin typeface="Times New Roman" panose="02020603050405020304" pitchFamily="18" charset="0"/>
                  <a:ea typeface="+mn-ea"/>
                  <a:cs typeface="Times New Roman" panose="02020603050405020304" pitchFamily="18" charset="0"/>
                </a:rPr>
                <a:t>Faculty guide:</a:t>
              </a:r>
            </a:p>
            <a:p>
              <a:pPr defTabSz="740115">
                <a:spcAft>
                  <a:spcPts val="684"/>
                </a:spcAft>
              </a:pPr>
              <a:r>
                <a:rPr lang="en-IN" kern="1200" dirty="0">
                  <a:solidFill>
                    <a:schemeClr val="tx1"/>
                  </a:solidFill>
                  <a:latin typeface="Times New Roman" panose="02020603050405020304" pitchFamily="18" charset="0"/>
                  <a:ea typeface="+mn-ea"/>
                  <a:cs typeface="Times New Roman" panose="02020603050405020304" pitchFamily="18" charset="0"/>
                </a:rPr>
                <a:t>Rajkumar D V AP/CSE</a:t>
              </a:r>
              <a:endParaRPr lang="en-IN" sz="2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6362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72FB-2819-ACB5-AA8D-C24CD3E60ADF}"/>
              </a:ext>
            </a:extLst>
          </p:cNvPr>
          <p:cNvSpPr txBox="1">
            <a:spLocks/>
          </p:cNvSpPr>
          <p:nvPr/>
        </p:nvSpPr>
        <p:spPr>
          <a:xfrm>
            <a:off x="982274" y="136524"/>
            <a:ext cx="10227452" cy="13475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b="1" dirty="0">
                <a:latin typeface="Times New Roman" panose="02020603050405020304" pitchFamily="18" charset="0"/>
                <a:cs typeface="Times New Roman" panose="02020603050405020304" pitchFamily="18" charset="0"/>
              </a:rPr>
              <a:t>MODULE DISCRIPTION</a:t>
            </a:r>
            <a:endParaRPr lang="en-US" sz="3600" b="1" kern="1200"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CD6A8CFA-551E-5938-2966-8F5EA3D27A6C}"/>
              </a:ext>
            </a:extLst>
          </p:cNvPr>
          <p:cNvSpPr txBox="1">
            <a:spLocks/>
          </p:cNvSpPr>
          <p:nvPr/>
        </p:nvSpPr>
        <p:spPr>
          <a:xfrm rot="16200000">
            <a:off x="9829799" y="2011362"/>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BDDD1772-E79A-05FC-C7CB-8F9B73140AC1}"/>
              </a:ext>
            </a:extLst>
          </p:cNvPr>
          <p:cNvGrpSpPr/>
          <p:nvPr/>
        </p:nvGrpSpPr>
        <p:grpSpPr>
          <a:xfrm>
            <a:off x="1471493" y="2888678"/>
            <a:ext cx="9706000" cy="3201544"/>
            <a:chOff x="2300749" y="2916456"/>
            <a:chExt cx="8240750" cy="3201544"/>
          </a:xfrm>
        </p:grpSpPr>
        <p:sp>
          <p:nvSpPr>
            <p:cNvPr id="5" name="Text Placeholder 4">
              <a:extLst>
                <a:ext uri="{FF2B5EF4-FFF2-40B4-BE49-F238E27FC236}">
                  <a16:creationId xmlns:a16="http://schemas.microsoft.com/office/drawing/2014/main" id="{35E912D8-2AF0-9CFB-7D63-DF89631A46F0}"/>
                </a:ext>
              </a:extLst>
            </p:cNvPr>
            <p:cNvSpPr txBox="1">
              <a:spLocks/>
            </p:cNvSpPr>
            <p:nvPr/>
          </p:nvSpPr>
          <p:spPr>
            <a:xfrm>
              <a:off x="2300749" y="3577880"/>
              <a:ext cx="2416498" cy="25198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621792">
                <a:spcBef>
                  <a:spcPts val="680"/>
                </a:spcBef>
                <a:buNone/>
              </a:pPr>
              <a:r>
                <a:rPr lang="en-US" sz="1800" kern="1200" dirty="0">
                  <a:solidFill>
                    <a:schemeClr val="tx1"/>
                  </a:solidFill>
                  <a:latin typeface="Times New Roman" panose="02020603050405020304" pitchFamily="18" charset="0"/>
                  <a:ea typeface="+mn-ea"/>
                  <a:cs typeface="Times New Roman" panose="02020603050405020304" pitchFamily="18" charset="0"/>
                </a:rPr>
                <a:t>Customers can hire Labour for various services on a user-friendly platform. They can also provide reviews and ratings for Labour services.</a:t>
              </a:r>
              <a:endParaRPr lang="en-US" sz="32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1F9AEB09-AAB2-1356-BE46-9183D7B16ADB}"/>
                </a:ext>
              </a:extLst>
            </p:cNvPr>
            <p:cNvSpPr txBox="1">
              <a:spLocks/>
            </p:cNvSpPr>
            <p:nvPr/>
          </p:nvSpPr>
          <p:spPr>
            <a:xfrm>
              <a:off x="5171769" y="3598126"/>
              <a:ext cx="2305474" cy="25198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621792">
                <a:spcBef>
                  <a:spcPts val="680"/>
                </a:spcBef>
                <a:buNone/>
              </a:pPr>
              <a:r>
                <a:rPr lang="en-US" sz="1800" kern="1200" dirty="0">
                  <a:solidFill>
                    <a:schemeClr val="tx1"/>
                  </a:solidFill>
                  <a:latin typeface="Times New Roman" panose="02020603050405020304" pitchFamily="18" charset="0"/>
                  <a:ea typeface="+mn-ea"/>
                  <a:cs typeface="Times New Roman" panose="02020603050405020304" pitchFamily="18" charset="0"/>
                </a:rPr>
                <a:t>Labour profiles are verified to prevent spam and fraud. Labours can be hired for different tasks and services across various fields.</a:t>
              </a:r>
              <a:endParaRPr lang="en-US" sz="32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A6AF489-242B-59DA-2B1A-C927DC7CDD4E}"/>
                </a:ext>
              </a:extLst>
            </p:cNvPr>
            <p:cNvSpPr txBox="1">
              <a:spLocks/>
            </p:cNvSpPr>
            <p:nvPr/>
          </p:nvSpPr>
          <p:spPr>
            <a:xfrm>
              <a:off x="2300749" y="2916456"/>
              <a:ext cx="2674373" cy="3636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21792">
                <a:spcBef>
                  <a:spcPts val="680"/>
                </a:spcBef>
                <a:buNone/>
              </a:pPr>
              <a:r>
                <a:rPr lang="en-US" sz="1800" b="1" kern="1200" dirty="0">
                  <a:solidFill>
                    <a:schemeClr val="tx1"/>
                  </a:solidFill>
                  <a:latin typeface="Times New Roman" panose="02020603050405020304" pitchFamily="18" charset="0"/>
                  <a:ea typeface="+mn-ea"/>
                  <a:cs typeface="Times New Roman" panose="02020603050405020304" pitchFamily="18" charset="0"/>
                </a:rPr>
                <a:t>CUSTOMER PROFILE</a:t>
              </a:r>
              <a:endParaRPr lang="en-US" b="1"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60ED2A00-4FCB-D7AE-0500-39AC4AFFDFCC}"/>
                </a:ext>
              </a:extLst>
            </p:cNvPr>
            <p:cNvSpPr txBox="1">
              <a:spLocks/>
            </p:cNvSpPr>
            <p:nvPr/>
          </p:nvSpPr>
          <p:spPr>
            <a:xfrm>
              <a:off x="5171769" y="2916457"/>
              <a:ext cx="2262329" cy="363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21792">
                <a:spcBef>
                  <a:spcPts val="680"/>
                </a:spcBef>
                <a:buNone/>
              </a:pPr>
              <a:r>
                <a:rPr lang="en-US" sz="1800" b="1" kern="1200" dirty="0">
                  <a:solidFill>
                    <a:schemeClr val="tx1"/>
                  </a:solidFill>
                  <a:latin typeface="Times New Roman" panose="02020603050405020304" pitchFamily="18" charset="0"/>
                  <a:ea typeface="+mn-ea"/>
                  <a:cs typeface="Times New Roman" panose="02020603050405020304" pitchFamily="18" charset="0"/>
                </a:rPr>
                <a:t>LABOUR PROFILE</a:t>
              </a:r>
              <a:endParaRPr lang="en-US" b="1"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B0F90014-D730-D40B-2C87-436D2C34365C}"/>
                </a:ext>
              </a:extLst>
            </p:cNvPr>
            <p:cNvSpPr txBox="1">
              <a:spLocks/>
            </p:cNvSpPr>
            <p:nvPr/>
          </p:nvSpPr>
          <p:spPr>
            <a:xfrm>
              <a:off x="8026039" y="2916456"/>
              <a:ext cx="2515460" cy="363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21792">
                <a:spcBef>
                  <a:spcPts val="680"/>
                </a:spcBef>
                <a:buNone/>
              </a:pPr>
              <a:r>
                <a:rPr lang="en-US" sz="1800" b="1" kern="1200" dirty="0">
                  <a:solidFill>
                    <a:schemeClr val="tx1"/>
                  </a:solidFill>
                  <a:latin typeface="Times New Roman" panose="02020603050405020304" pitchFamily="18" charset="0"/>
                  <a:ea typeface="+mn-ea"/>
                  <a:cs typeface="Times New Roman" panose="02020603050405020304" pitchFamily="18" charset="0"/>
                </a:rPr>
                <a:t>FLEXIBILITY AND CONVENIENCE</a:t>
              </a:r>
              <a:endParaRPr lang="en-US" b="1"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90D274B7-A5DE-4FCA-73E2-F5FCF3F876E0}"/>
                </a:ext>
              </a:extLst>
            </p:cNvPr>
            <p:cNvSpPr txBox="1">
              <a:spLocks/>
            </p:cNvSpPr>
            <p:nvPr/>
          </p:nvSpPr>
          <p:spPr>
            <a:xfrm>
              <a:off x="8026038" y="3598126"/>
              <a:ext cx="2010099" cy="25198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621792">
                <a:spcBef>
                  <a:spcPts val="680"/>
                </a:spcBef>
                <a:buNone/>
              </a:pPr>
              <a:r>
                <a:rPr lang="en-US" sz="1800" kern="1200" dirty="0">
                  <a:solidFill>
                    <a:schemeClr val="tx1"/>
                  </a:solidFill>
                  <a:latin typeface="Times New Roman" panose="02020603050405020304" pitchFamily="18" charset="0"/>
                  <a:ea typeface="+mn-ea"/>
                  <a:cs typeface="Times New Roman" panose="02020603050405020304" pitchFamily="18" charset="0"/>
                </a:rPr>
                <a:t>The app offers a one-on-one hiring approach without brokerage. It supports individual and multi-hiring options for users.</a:t>
              </a:r>
              <a:endParaRPr lang="en-US" sz="3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7935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extBox 2"/>
          <p:cNvSpPr txBox="1"/>
          <p:nvPr/>
        </p:nvSpPr>
        <p:spPr>
          <a:xfrm>
            <a:off x="2566599" y="387318"/>
            <a:ext cx="10044023" cy="877729"/>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3600" b="1" kern="1200" dirty="0">
                <a:latin typeface="Times New Roman" panose="02020603050405020304" pitchFamily="18" charset="0"/>
                <a:ea typeface="+mj-ea"/>
                <a:cs typeface="Times New Roman" panose="02020603050405020304" pitchFamily="18" charset="0"/>
              </a:rPr>
              <a:t>REQUIREMENTS GATHERING</a:t>
            </a:r>
          </a:p>
        </p:txBody>
      </p:sp>
      <p:grpSp>
        <p:nvGrpSpPr>
          <p:cNvPr id="47" name="Group 49"/>
          <p:cNvGrpSpPr/>
          <p:nvPr/>
        </p:nvGrpSpPr>
        <p:grpSpPr>
          <a:xfrm>
            <a:off x="3071832" y="1699625"/>
            <a:ext cx="5681092" cy="4192805"/>
            <a:chOff x="1702226" y="785812"/>
            <a:chExt cx="7162864" cy="5286375"/>
          </a:xfrm>
        </p:grpSpPr>
        <p:sp>
          <p:nvSpPr>
            <p:cNvPr id="1048623" name="Shape 1"/>
            <p:cNvSpPr/>
            <p:nvPr/>
          </p:nvSpPr>
          <p:spPr>
            <a:xfrm>
              <a:off x="1922254" y="785812"/>
              <a:ext cx="22860" cy="5286375"/>
            </a:xfrm>
            <a:prstGeom prst="roundRect">
              <a:avLst>
                <a:gd name="adj" fmla="val 378194"/>
              </a:avLst>
            </a:prstGeom>
            <a:solidFill>
              <a:srgbClr val="B8C3DF"/>
            </a:solidFill>
          </p:spPr>
          <p:txBody>
            <a:bodyPr/>
            <a:lstStyle/>
            <a:p>
              <a:endParaRPr lang="en-US" dirty="0">
                <a:latin typeface="Times New Roman" panose="02020603050405020304" pitchFamily="18" charset="0"/>
                <a:cs typeface="Times New Roman" panose="02020603050405020304" pitchFamily="18" charset="0"/>
              </a:endParaRPr>
            </a:p>
          </p:txBody>
        </p:sp>
        <p:grpSp>
          <p:nvGrpSpPr>
            <p:cNvPr id="48" name="Group 48"/>
            <p:cNvGrpSpPr/>
            <p:nvPr/>
          </p:nvGrpSpPr>
          <p:grpSpPr>
            <a:xfrm>
              <a:off x="1702226" y="1197292"/>
              <a:ext cx="7162864" cy="4874895"/>
              <a:chOff x="797659" y="2474833"/>
              <a:chExt cx="7162864" cy="4874895"/>
            </a:xfrm>
          </p:grpSpPr>
          <p:sp>
            <p:nvSpPr>
              <p:cNvPr id="1048624" name="Shape 2"/>
              <p:cNvSpPr/>
              <p:nvPr/>
            </p:nvSpPr>
            <p:spPr>
              <a:xfrm>
                <a:off x="1237833" y="2720578"/>
                <a:ext cx="720447" cy="22860"/>
              </a:xfrm>
              <a:prstGeom prst="roundRect">
                <a:avLst>
                  <a:gd name="adj" fmla="val 378194"/>
                </a:avLst>
              </a:prstGeom>
              <a:solidFill>
                <a:srgbClr val="B8C3DF"/>
              </a:solidFill>
            </p:spPr>
            <p:txBody>
              <a:bodyPr/>
              <a:lstStyle/>
              <a:p>
                <a:endParaRPr lang="en-US" dirty="0">
                  <a:latin typeface="Times New Roman" panose="02020603050405020304" pitchFamily="18" charset="0"/>
                  <a:cs typeface="Times New Roman" panose="02020603050405020304" pitchFamily="18" charset="0"/>
                </a:endParaRPr>
              </a:p>
            </p:txBody>
          </p:sp>
          <p:sp>
            <p:nvSpPr>
              <p:cNvPr id="1048625" name="Shape 3"/>
              <p:cNvSpPr/>
              <p:nvPr/>
            </p:nvSpPr>
            <p:spPr>
              <a:xfrm>
                <a:off x="797659" y="2500551"/>
                <a:ext cx="463034" cy="463034"/>
              </a:xfrm>
              <a:prstGeom prst="roundRect">
                <a:avLst>
                  <a:gd name="adj" fmla="val 18671"/>
                </a:avLst>
              </a:prstGeom>
              <a:solidFill>
                <a:srgbClr val="D2DDF9"/>
              </a:solidFill>
              <a:ln w="7620">
                <a:solidFill>
                  <a:srgbClr val="B8C3DF"/>
                </a:solidFill>
                <a:prstDash val="solid"/>
              </a:ln>
            </p:spPr>
            <p:txBody>
              <a:bodyPr/>
              <a:lstStyle/>
              <a:p>
                <a:endParaRPr lang="en-US" dirty="0">
                  <a:latin typeface="Times New Roman" panose="02020603050405020304" pitchFamily="18" charset="0"/>
                  <a:cs typeface="Times New Roman" panose="02020603050405020304" pitchFamily="18" charset="0"/>
                </a:endParaRPr>
              </a:p>
            </p:txBody>
          </p:sp>
          <p:sp>
            <p:nvSpPr>
              <p:cNvPr id="1048626" name="Text 4"/>
              <p:cNvSpPr/>
              <p:nvPr/>
            </p:nvSpPr>
            <p:spPr>
              <a:xfrm>
                <a:off x="971252" y="2577703"/>
                <a:ext cx="115848" cy="308729"/>
              </a:xfrm>
              <a:prstGeom prst="rect">
                <a:avLst/>
              </a:prstGeom>
              <a:noFill/>
            </p:spPr>
            <p:txBody>
              <a:bodyPr wrap="none" lIns="0" tIns="0" rIns="0" bIns="0" rtlCol="0" anchor="t"/>
              <a:lstStyle/>
              <a:p>
                <a:pPr algn="ctr" defTabSz="719816">
                  <a:lnSpc>
                    <a:spcPts val="1889"/>
                  </a:lnSpc>
                  <a:spcAft>
                    <a:spcPts val="576"/>
                  </a:spcAft>
                </a:pPr>
                <a:r>
                  <a:rPr lang="en-US" sz="1889" kern="1200" dirty="0">
                    <a:solidFill>
                      <a:srgbClr val="404155"/>
                    </a:solidFill>
                    <a:latin typeface="Times New Roman" panose="02020603050405020304" pitchFamily="18" charset="0"/>
                    <a:ea typeface="Alexandria" pitchFamily="34" charset="-122"/>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1048627" name="Text 5"/>
              <p:cNvSpPr/>
              <p:nvPr/>
            </p:nvSpPr>
            <p:spPr>
              <a:xfrm>
                <a:off x="2161223" y="2474833"/>
                <a:ext cx="2573060" cy="321588"/>
              </a:xfrm>
              <a:prstGeom prst="rect">
                <a:avLst/>
              </a:prstGeom>
              <a:noFill/>
            </p:spPr>
            <p:txBody>
              <a:bodyPr wrap="none" lIns="0" tIns="0" rIns="0" bIns="0" rtlCol="0" anchor="t"/>
              <a:lstStyle/>
              <a:p>
                <a:pPr defTabSz="719816">
                  <a:lnSpc>
                    <a:spcPts val="1968"/>
                  </a:lnSpc>
                  <a:spcAft>
                    <a:spcPts val="576"/>
                  </a:spcAft>
                </a:pPr>
                <a:r>
                  <a:rPr lang="en-US" b="1" kern="1200" dirty="0">
                    <a:latin typeface="Times New Roman" panose="02020603050405020304" pitchFamily="18" charset="0"/>
                    <a:ea typeface="Alexandria" pitchFamily="34" charset="-122"/>
                    <a:cs typeface="Times New Roman" panose="02020603050405020304" pitchFamily="18" charset="0"/>
                  </a:rPr>
                  <a:t>CUSTOMER NEEDS</a:t>
                </a:r>
                <a:endParaRPr lang="en-US" b="1" dirty="0">
                  <a:latin typeface="Times New Roman" panose="02020603050405020304" pitchFamily="18" charset="0"/>
                  <a:cs typeface="Times New Roman" panose="02020603050405020304" pitchFamily="18" charset="0"/>
                </a:endParaRPr>
              </a:p>
            </p:txBody>
          </p:sp>
          <p:sp>
            <p:nvSpPr>
              <p:cNvPr id="1048628" name="Text 6"/>
              <p:cNvSpPr/>
              <p:nvPr/>
            </p:nvSpPr>
            <p:spPr>
              <a:xfrm>
                <a:off x="2161224" y="2919889"/>
                <a:ext cx="5753581" cy="987982"/>
              </a:xfrm>
              <a:prstGeom prst="rect">
                <a:avLst/>
              </a:prstGeom>
              <a:noFill/>
            </p:spPr>
            <p:txBody>
              <a:bodyPr wrap="square" lIns="0" tIns="0" rIns="0" bIns="0" rtlCol="0" anchor="t"/>
              <a:lstStyle/>
              <a:p>
                <a:pPr algn="just" defTabSz="719816">
                  <a:lnSpc>
                    <a:spcPts val="2007"/>
                  </a:lnSpc>
                  <a:spcAft>
                    <a:spcPts val="576"/>
                  </a:spcAft>
                </a:pPr>
                <a:r>
                  <a:rPr lang="en-US" kern="1200" dirty="0">
                    <a:solidFill>
                      <a:srgbClr val="404155"/>
                    </a:solidFill>
                    <a:latin typeface="Times New Roman" panose="02020603050405020304" pitchFamily="18" charset="0"/>
                    <a:ea typeface="Nobile" pitchFamily="34" charset="-122"/>
                    <a:cs typeface="Times New Roman" panose="02020603050405020304" pitchFamily="18" charset="0"/>
                  </a:rPr>
                  <a:t>Customers require a convenient, reliable, and user-friendly platform to access a wide range of professional services on-demand.</a:t>
                </a:r>
                <a:endParaRPr lang="en-US" dirty="0">
                  <a:latin typeface="Times New Roman" panose="02020603050405020304" pitchFamily="18" charset="0"/>
                  <a:cs typeface="Times New Roman" panose="02020603050405020304" pitchFamily="18" charset="0"/>
                </a:endParaRPr>
              </a:p>
            </p:txBody>
          </p:sp>
          <p:sp>
            <p:nvSpPr>
              <p:cNvPr id="1048629" name="Shape 7"/>
              <p:cNvSpPr/>
              <p:nvPr/>
            </p:nvSpPr>
            <p:spPr>
              <a:xfrm>
                <a:off x="1237833" y="4770834"/>
                <a:ext cx="720447" cy="22860"/>
              </a:xfrm>
              <a:prstGeom prst="roundRect">
                <a:avLst>
                  <a:gd name="adj" fmla="val 378194"/>
                </a:avLst>
              </a:prstGeom>
              <a:solidFill>
                <a:srgbClr val="B8C3DF"/>
              </a:solidFill>
            </p:spPr>
            <p:txBody>
              <a:bodyPr/>
              <a:lstStyle/>
              <a:p>
                <a:endParaRPr lang="en-US" dirty="0">
                  <a:latin typeface="Times New Roman" panose="02020603050405020304" pitchFamily="18" charset="0"/>
                  <a:cs typeface="Times New Roman" panose="02020603050405020304" pitchFamily="18" charset="0"/>
                </a:endParaRPr>
              </a:p>
            </p:txBody>
          </p:sp>
          <p:sp>
            <p:nvSpPr>
              <p:cNvPr id="1048630" name="Shape 8"/>
              <p:cNvSpPr/>
              <p:nvPr/>
            </p:nvSpPr>
            <p:spPr>
              <a:xfrm>
                <a:off x="797659" y="4550807"/>
                <a:ext cx="463034" cy="463034"/>
              </a:xfrm>
              <a:prstGeom prst="roundRect">
                <a:avLst>
                  <a:gd name="adj" fmla="val 18671"/>
                </a:avLst>
              </a:prstGeom>
              <a:solidFill>
                <a:srgbClr val="D2DDF9"/>
              </a:solidFill>
              <a:ln w="7620">
                <a:solidFill>
                  <a:srgbClr val="B8C3DF"/>
                </a:solidFill>
                <a:prstDash val="solid"/>
              </a:ln>
            </p:spPr>
            <p:txBody>
              <a:bodyPr/>
              <a:lstStyle/>
              <a:p>
                <a:endParaRPr lang="en-US" dirty="0">
                  <a:latin typeface="Times New Roman" panose="02020603050405020304" pitchFamily="18" charset="0"/>
                  <a:cs typeface="Times New Roman" panose="02020603050405020304" pitchFamily="18" charset="0"/>
                </a:endParaRPr>
              </a:p>
            </p:txBody>
          </p:sp>
          <p:sp>
            <p:nvSpPr>
              <p:cNvPr id="1048631" name="Text 9"/>
              <p:cNvSpPr/>
              <p:nvPr/>
            </p:nvSpPr>
            <p:spPr>
              <a:xfrm>
                <a:off x="938867" y="4627959"/>
                <a:ext cx="180618" cy="308729"/>
              </a:xfrm>
              <a:prstGeom prst="rect">
                <a:avLst/>
              </a:prstGeom>
              <a:noFill/>
            </p:spPr>
            <p:txBody>
              <a:bodyPr wrap="none" lIns="0" tIns="0" rIns="0" bIns="0" rtlCol="0" anchor="t"/>
              <a:lstStyle/>
              <a:p>
                <a:pPr algn="ctr" defTabSz="719816">
                  <a:lnSpc>
                    <a:spcPts val="1889"/>
                  </a:lnSpc>
                  <a:spcAft>
                    <a:spcPts val="576"/>
                  </a:spcAft>
                </a:pPr>
                <a:r>
                  <a:rPr lang="en-US" sz="1889" kern="1200" dirty="0">
                    <a:solidFill>
                      <a:srgbClr val="404155"/>
                    </a:solidFill>
                    <a:latin typeface="Times New Roman" panose="02020603050405020304" pitchFamily="18" charset="0"/>
                    <a:ea typeface="Alexandria" pitchFamily="34" charset="-122"/>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p:txBody>
          </p:sp>
          <p:sp>
            <p:nvSpPr>
              <p:cNvPr id="1048632" name="Text 10"/>
              <p:cNvSpPr/>
              <p:nvPr/>
            </p:nvSpPr>
            <p:spPr>
              <a:xfrm>
                <a:off x="2161223" y="4525089"/>
                <a:ext cx="2573060" cy="321588"/>
              </a:xfrm>
              <a:prstGeom prst="rect">
                <a:avLst/>
              </a:prstGeom>
              <a:noFill/>
            </p:spPr>
            <p:txBody>
              <a:bodyPr wrap="none" lIns="0" tIns="0" rIns="0" bIns="0" rtlCol="0" anchor="t"/>
              <a:lstStyle/>
              <a:p>
                <a:pPr defTabSz="719816">
                  <a:lnSpc>
                    <a:spcPts val="1968"/>
                  </a:lnSpc>
                  <a:spcAft>
                    <a:spcPts val="576"/>
                  </a:spcAft>
                </a:pPr>
                <a:r>
                  <a:rPr lang="en-US" b="1" kern="1200" dirty="0">
                    <a:latin typeface="Times New Roman" panose="02020603050405020304" pitchFamily="18" charset="0"/>
                    <a:ea typeface="Alexandria" pitchFamily="34" charset="-122"/>
                    <a:cs typeface="Times New Roman" panose="02020603050405020304" pitchFamily="18" charset="0"/>
                  </a:rPr>
                  <a:t>LABOUR NEEDS</a:t>
                </a:r>
                <a:endParaRPr lang="en-US" b="1" dirty="0">
                  <a:latin typeface="Times New Roman" panose="02020603050405020304" pitchFamily="18" charset="0"/>
                  <a:cs typeface="Times New Roman" panose="02020603050405020304" pitchFamily="18" charset="0"/>
                </a:endParaRPr>
              </a:p>
            </p:txBody>
          </p:sp>
          <p:sp>
            <p:nvSpPr>
              <p:cNvPr id="1048633" name="Text 11"/>
              <p:cNvSpPr/>
              <p:nvPr/>
            </p:nvSpPr>
            <p:spPr>
              <a:xfrm>
                <a:off x="2161224" y="4970145"/>
                <a:ext cx="5799299" cy="658654"/>
              </a:xfrm>
              <a:prstGeom prst="rect">
                <a:avLst/>
              </a:prstGeom>
              <a:noFill/>
            </p:spPr>
            <p:txBody>
              <a:bodyPr wrap="square" lIns="0" tIns="0" rIns="0" bIns="0" rtlCol="0" anchor="t"/>
              <a:lstStyle/>
              <a:p>
                <a:pPr algn="just" defTabSz="719816">
                  <a:lnSpc>
                    <a:spcPts val="2007"/>
                  </a:lnSpc>
                  <a:spcAft>
                    <a:spcPts val="576"/>
                  </a:spcAft>
                </a:pPr>
                <a:r>
                  <a:rPr lang="en-US" kern="1200" dirty="0">
                    <a:solidFill>
                      <a:srgbClr val="404155"/>
                    </a:solidFill>
                    <a:latin typeface="Times New Roman" panose="02020603050405020304" pitchFamily="18" charset="0"/>
                    <a:ea typeface="Nobile" pitchFamily="34" charset="-122"/>
                    <a:cs typeface="Times New Roman" panose="02020603050405020304" pitchFamily="18" charset="0"/>
                  </a:rPr>
                  <a:t>Labours seek a platform that provides them with visibility, flexible scheduling, and the ability to grow their customer base.</a:t>
                </a:r>
                <a:endParaRPr lang="en-US" dirty="0">
                  <a:latin typeface="Times New Roman" panose="02020603050405020304" pitchFamily="18" charset="0"/>
                  <a:cs typeface="Times New Roman" panose="02020603050405020304" pitchFamily="18" charset="0"/>
                </a:endParaRPr>
              </a:p>
            </p:txBody>
          </p:sp>
          <p:sp>
            <p:nvSpPr>
              <p:cNvPr id="1048634" name="Shape 12"/>
              <p:cNvSpPr/>
              <p:nvPr/>
            </p:nvSpPr>
            <p:spPr>
              <a:xfrm>
                <a:off x="1237833" y="6491764"/>
                <a:ext cx="720447" cy="22860"/>
              </a:xfrm>
              <a:prstGeom prst="roundRect">
                <a:avLst>
                  <a:gd name="adj" fmla="val 378194"/>
                </a:avLst>
              </a:prstGeom>
              <a:solidFill>
                <a:srgbClr val="B8C3DF"/>
              </a:solidFill>
            </p:spPr>
            <p:txBody>
              <a:bodyPr/>
              <a:lstStyle/>
              <a:p>
                <a:endParaRPr lang="en-US" dirty="0">
                  <a:latin typeface="Times New Roman" panose="02020603050405020304" pitchFamily="18" charset="0"/>
                  <a:cs typeface="Times New Roman" panose="02020603050405020304" pitchFamily="18" charset="0"/>
                </a:endParaRPr>
              </a:p>
            </p:txBody>
          </p:sp>
          <p:sp>
            <p:nvSpPr>
              <p:cNvPr id="1048635" name="Shape 13"/>
              <p:cNvSpPr/>
              <p:nvPr/>
            </p:nvSpPr>
            <p:spPr>
              <a:xfrm>
                <a:off x="797659" y="6271736"/>
                <a:ext cx="463034" cy="463034"/>
              </a:xfrm>
              <a:prstGeom prst="roundRect">
                <a:avLst>
                  <a:gd name="adj" fmla="val 18671"/>
                </a:avLst>
              </a:prstGeom>
              <a:solidFill>
                <a:srgbClr val="D2DDF9"/>
              </a:solidFill>
              <a:ln w="7620">
                <a:solidFill>
                  <a:srgbClr val="B8C3DF"/>
                </a:solidFill>
                <a:prstDash val="solid"/>
              </a:ln>
            </p:spPr>
            <p:txBody>
              <a:bodyPr/>
              <a:lstStyle/>
              <a:p>
                <a:endParaRPr lang="en-US" dirty="0">
                  <a:latin typeface="Times New Roman" panose="02020603050405020304" pitchFamily="18" charset="0"/>
                  <a:cs typeface="Times New Roman" panose="02020603050405020304" pitchFamily="18" charset="0"/>
                </a:endParaRPr>
              </a:p>
            </p:txBody>
          </p:sp>
          <p:sp>
            <p:nvSpPr>
              <p:cNvPr id="1048636" name="Text 14"/>
              <p:cNvSpPr/>
              <p:nvPr/>
            </p:nvSpPr>
            <p:spPr>
              <a:xfrm>
                <a:off x="938153" y="6348889"/>
                <a:ext cx="181928" cy="308729"/>
              </a:xfrm>
              <a:prstGeom prst="rect">
                <a:avLst/>
              </a:prstGeom>
              <a:noFill/>
            </p:spPr>
            <p:txBody>
              <a:bodyPr wrap="none" lIns="0" tIns="0" rIns="0" bIns="0" rtlCol="0" anchor="t"/>
              <a:lstStyle/>
              <a:p>
                <a:pPr algn="ctr" defTabSz="719816">
                  <a:lnSpc>
                    <a:spcPts val="1889"/>
                  </a:lnSpc>
                  <a:spcAft>
                    <a:spcPts val="576"/>
                  </a:spcAft>
                </a:pPr>
                <a:r>
                  <a:rPr lang="en-US" sz="1889" kern="1200" dirty="0">
                    <a:solidFill>
                      <a:srgbClr val="404155"/>
                    </a:solidFill>
                    <a:latin typeface="Times New Roman" panose="02020603050405020304" pitchFamily="18" charset="0"/>
                    <a:ea typeface="Alexandria" pitchFamily="34" charset="-122"/>
                    <a:cs typeface="Times New Roman" panose="02020603050405020304" pitchFamily="18" charset="0"/>
                  </a:rPr>
                  <a:t>3</a:t>
                </a:r>
                <a:endParaRPr lang="en-US" sz="2400" dirty="0">
                  <a:latin typeface="Times New Roman" panose="02020603050405020304" pitchFamily="18" charset="0"/>
                  <a:cs typeface="Times New Roman" panose="02020603050405020304" pitchFamily="18" charset="0"/>
                </a:endParaRPr>
              </a:p>
            </p:txBody>
          </p:sp>
          <p:sp>
            <p:nvSpPr>
              <p:cNvPr id="1048637" name="Text 15"/>
              <p:cNvSpPr/>
              <p:nvPr/>
            </p:nvSpPr>
            <p:spPr>
              <a:xfrm>
                <a:off x="2161223" y="6246019"/>
                <a:ext cx="2711410" cy="321588"/>
              </a:xfrm>
              <a:prstGeom prst="rect">
                <a:avLst/>
              </a:prstGeom>
              <a:noFill/>
            </p:spPr>
            <p:txBody>
              <a:bodyPr wrap="none" lIns="0" tIns="0" rIns="0" bIns="0" rtlCol="0" anchor="t"/>
              <a:lstStyle/>
              <a:p>
                <a:pPr defTabSz="719816">
                  <a:lnSpc>
                    <a:spcPts val="1968"/>
                  </a:lnSpc>
                  <a:spcAft>
                    <a:spcPts val="576"/>
                  </a:spcAft>
                </a:pPr>
                <a:r>
                  <a:rPr lang="en-US" b="1" kern="1200" dirty="0">
                    <a:latin typeface="Times New Roman" panose="02020603050405020304" pitchFamily="18" charset="0"/>
                    <a:ea typeface="Alexandria" pitchFamily="34" charset="-122"/>
                    <a:cs typeface="Times New Roman" panose="02020603050405020304" pitchFamily="18" charset="0"/>
                  </a:rPr>
                  <a:t>INTEGRATIVE APPROACH</a:t>
                </a:r>
                <a:endParaRPr lang="en-US" b="1" dirty="0">
                  <a:latin typeface="Times New Roman" panose="02020603050405020304" pitchFamily="18" charset="0"/>
                  <a:cs typeface="Times New Roman" panose="02020603050405020304" pitchFamily="18" charset="0"/>
                </a:endParaRPr>
              </a:p>
            </p:txBody>
          </p:sp>
          <p:sp>
            <p:nvSpPr>
              <p:cNvPr id="1048638" name="Text 16"/>
              <p:cNvSpPr/>
              <p:nvPr/>
            </p:nvSpPr>
            <p:spPr>
              <a:xfrm>
                <a:off x="2161224" y="6691074"/>
                <a:ext cx="5799299" cy="658654"/>
              </a:xfrm>
              <a:prstGeom prst="rect">
                <a:avLst/>
              </a:prstGeom>
              <a:noFill/>
            </p:spPr>
            <p:txBody>
              <a:bodyPr wrap="square" lIns="0" tIns="0" rIns="0" bIns="0" rtlCol="0" anchor="t"/>
              <a:lstStyle/>
              <a:p>
                <a:pPr algn="just" defTabSz="719816">
                  <a:lnSpc>
                    <a:spcPts val="2007"/>
                  </a:lnSpc>
                  <a:spcAft>
                    <a:spcPts val="576"/>
                  </a:spcAft>
                </a:pPr>
                <a:r>
                  <a:rPr lang="en-US" kern="1200" dirty="0">
                    <a:solidFill>
                      <a:srgbClr val="404155"/>
                    </a:solidFill>
                    <a:latin typeface="Times New Roman" panose="02020603050405020304" pitchFamily="18" charset="0"/>
                    <a:ea typeface="Nobile" pitchFamily="34" charset="-122"/>
                    <a:cs typeface="Times New Roman" panose="02020603050405020304" pitchFamily="18" charset="0"/>
                  </a:rPr>
                  <a:t>The app must seamlessly cater </a:t>
                </a:r>
                <a:r>
                  <a:rPr lang="en-US" dirty="0" err="1">
                    <a:solidFill>
                      <a:srgbClr val="404155"/>
                    </a:solidFill>
                    <a:latin typeface="Times New Roman" panose="02020603050405020304" pitchFamily="18" charset="0"/>
                    <a:ea typeface="Nobile" pitchFamily="34" charset="-122"/>
                    <a:cs typeface="Times New Roman" panose="02020603050405020304" pitchFamily="18" charset="0"/>
                  </a:rPr>
                  <a:t>labours</a:t>
                </a:r>
                <a:r>
                  <a:rPr lang="en-US" dirty="0">
                    <a:solidFill>
                      <a:srgbClr val="404155"/>
                    </a:solidFill>
                    <a:latin typeface="Times New Roman" panose="02020603050405020304" pitchFamily="18" charset="0"/>
                    <a:ea typeface="Nobile" pitchFamily="34" charset="-122"/>
                    <a:cs typeface="Times New Roman" panose="02020603050405020304" pitchFamily="18" charset="0"/>
                  </a:rPr>
                  <a:t> </a:t>
                </a:r>
                <a:r>
                  <a:rPr lang="en-US" kern="1200" dirty="0">
                    <a:solidFill>
                      <a:srgbClr val="404155"/>
                    </a:solidFill>
                    <a:latin typeface="Times New Roman" panose="02020603050405020304" pitchFamily="18" charset="0"/>
                    <a:ea typeface="Nobile" pitchFamily="34" charset="-122"/>
                    <a:cs typeface="Times New Roman" panose="02020603050405020304" pitchFamily="18" charset="0"/>
                  </a:rPr>
                  <a:t>to the needs of both customers and, fostering a mutually beneficial ecosystem.</a:t>
                </a:r>
                <a:endParaRPr lang="en-US" dirty="0">
                  <a:latin typeface="Times New Roman" panose="02020603050405020304" pitchFamily="18" charset="0"/>
                  <a:cs typeface="Times New Roman" panose="02020603050405020304" pitchFamily="18" charset="0"/>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16"/>
          <p:cNvGrpSpPr/>
          <p:nvPr/>
        </p:nvGrpSpPr>
        <p:grpSpPr>
          <a:xfrm>
            <a:off x="643468" y="991902"/>
            <a:ext cx="10905069" cy="4874196"/>
            <a:chOff x="914400" y="1727200"/>
            <a:chExt cx="10823678" cy="4837817"/>
          </a:xfrm>
        </p:grpSpPr>
        <p:graphicFrame>
          <p:nvGraphicFramePr>
            <p:cNvPr id="4194305" name="Chart 0"/>
            <p:cNvGraphicFramePr>
              <a:graphicFrameLocks/>
            </p:cNvGraphicFramePr>
            <p:nvPr/>
          </p:nvGraphicFramePr>
          <p:xfrm>
            <a:off x="1231900" y="1727200"/>
            <a:ext cx="2032000" cy="1676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194306" name="Chart 1"/>
            <p:cNvGraphicFramePr>
              <a:graphicFrameLocks/>
            </p:cNvGraphicFramePr>
            <p:nvPr/>
          </p:nvGraphicFramePr>
          <p:xfrm>
            <a:off x="8318500" y="1727200"/>
            <a:ext cx="2032000" cy="1676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194307" name="Chart 2"/>
            <p:cNvGraphicFramePr>
              <a:graphicFrameLocks/>
            </p:cNvGraphicFramePr>
            <p:nvPr/>
          </p:nvGraphicFramePr>
          <p:xfrm>
            <a:off x="4733003" y="1727200"/>
            <a:ext cx="2032000" cy="1676400"/>
          </p:xfrm>
          <a:graphic>
            <a:graphicData uri="http://schemas.openxmlformats.org/drawingml/2006/chart">
              <c:chart xmlns:c="http://schemas.openxmlformats.org/drawingml/2006/chart" xmlns:r="http://schemas.openxmlformats.org/officeDocument/2006/relationships" r:id="rId4"/>
            </a:graphicData>
          </a:graphic>
        </p:graphicFrame>
        <p:sp>
          <p:nvSpPr>
            <p:cNvPr id="1048663" name="TextBox 4"/>
            <p:cNvSpPr txBox="1"/>
            <p:nvPr/>
          </p:nvSpPr>
          <p:spPr>
            <a:xfrm>
              <a:off x="1790700" y="2394813"/>
              <a:ext cx="914400" cy="366575"/>
            </a:xfrm>
            <a:prstGeom prst="rect">
              <a:avLst/>
            </a:prstGeom>
            <a:noFill/>
          </p:spPr>
          <p:txBody>
            <a:bodyPr vertOverflow="overflow" vert="horz" wrap="square" rtlCol="0" anchor="ctr" anchorCtr="1">
              <a:spAutoFit/>
            </a:bodyPr>
            <a:lstStyle/>
            <a:p>
              <a:pPr algn="just" defTabSz="905256">
                <a:spcAft>
                  <a:spcPts val="594"/>
                </a:spcAft>
              </a:pPr>
              <a:r>
                <a:rPr lang="en-US" kern="1200" dirty="0">
                  <a:solidFill>
                    <a:schemeClr val="tx1"/>
                  </a:solidFill>
                  <a:latin typeface="Times New Roman" panose="02020603050405020304" pitchFamily="18" charset="0"/>
                  <a:ea typeface="+mn-ea"/>
                  <a:cs typeface="Times New Roman" panose="02020603050405020304" pitchFamily="18" charset="0"/>
                </a:rPr>
                <a:t>40%</a:t>
              </a:r>
              <a:endParaRPr lang="en-US" dirty="0">
                <a:latin typeface="Times New Roman" panose="02020603050405020304" pitchFamily="18" charset="0"/>
                <a:cs typeface="Times New Roman" panose="02020603050405020304" pitchFamily="18" charset="0"/>
              </a:endParaRPr>
            </a:p>
          </p:txBody>
        </p:sp>
        <p:sp>
          <p:nvSpPr>
            <p:cNvPr id="1048664" name="TextBox 5"/>
            <p:cNvSpPr txBox="1"/>
            <p:nvPr/>
          </p:nvSpPr>
          <p:spPr>
            <a:xfrm>
              <a:off x="8877300" y="2394813"/>
              <a:ext cx="914400" cy="366575"/>
            </a:xfrm>
            <a:prstGeom prst="rect">
              <a:avLst/>
            </a:prstGeom>
            <a:noFill/>
          </p:spPr>
          <p:txBody>
            <a:bodyPr vertOverflow="overflow" vert="horz" wrap="square" rtlCol="0" anchor="ctr" anchorCtr="1">
              <a:spAutoFit/>
            </a:bodyPr>
            <a:lstStyle/>
            <a:p>
              <a:pPr algn="just" defTabSz="905256">
                <a:spcAft>
                  <a:spcPts val="594"/>
                </a:spcAft>
              </a:pPr>
              <a:r>
                <a:rPr lang="en-US" kern="1200" dirty="0">
                  <a:solidFill>
                    <a:schemeClr val="tx1"/>
                  </a:solidFill>
                  <a:latin typeface="Times New Roman" panose="02020603050405020304" pitchFamily="18" charset="0"/>
                  <a:ea typeface="+mn-ea"/>
                  <a:cs typeface="Times New Roman" panose="02020603050405020304" pitchFamily="18" charset="0"/>
                </a:rPr>
                <a:t>30%</a:t>
              </a:r>
              <a:endParaRPr lang="en-US" dirty="0">
                <a:latin typeface="Times New Roman" panose="02020603050405020304" pitchFamily="18" charset="0"/>
                <a:cs typeface="Times New Roman" panose="02020603050405020304" pitchFamily="18" charset="0"/>
              </a:endParaRPr>
            </a:p>
          </p:txBody>
        </p:sp>
        <p:sp>
          <p:nvSpPr>
            <p:cNvPr id="1048665" name="TextBox 6"/>
            <p:cNvSpPr txBox="1"/>
            <p:nvPr/>
          </p:nvSpPr>
          <p:spPr>
            <a:xfrm>
              <a:off x="5321300" y="2394813"/>
              <a:ext cx="914400" cy="366575"/>
            </a:xfrm>
            <a:prstGeom prst="rect">
              <a:avLst/>
            </a:prstGeom>
            <a:noFill/>
          </p:spPr>
          <p:txBody>
            <a:bodyPr vertOverflow="overflow" vert="horz" wrap="square" rtlCol="0" anchor="ctr" anchorCtr="1">
              <a:spAutoFit/>
            </a:bodyPr>
            <a:lstStyle/>
            <a:p>
              <a:pPr algn="just" defTabSz="905256">
                <a:spcAft>
                  <a:spcPts val="594"/>
                </a:spcAft>
              </a:pPr>
              <a:r>
                <a:rPr lang="en-US" kern="1200" dirty="0">
                  <a:solidFill>
                    <a:schemeClr val="tx1"/>
                  </a:solidFill>
                  <a:latin typeface="Times New Roman" panose="02020603050405020304" pitchFamily="18" charset="0"/>
                  <a:ea typeface="+mn-ea"/>
                  <a:cs typeface="Times New Roman" panose="02020603050405020304" pitchFamily="18" charset="0"/>
                </a:rPr>
                <a:t>30%</a:t>
              </a:r>
              <a:endParaRPr lang="en-US" dirty="0">
                <a:latin typeface="Times New Roman" panose="02020603050405020304" pitchFamily="18" charset="0"/>
                <a:cs typeface="Times New Roman" panose="02020603050405020304" pitchFamily="18" charset="0"/>
              </a:endParaRPr>
            </a:p>
          </p:txBody>
        </p:sp>
        <p:sp>
          <p:nvSpPr>
            <p:cNvPr id="1048666" name="TextBox 7"/>
            <p:cNvSpPr txBox="1"/>
            <p:nvPr/>
          </p:nvSpPr>
          <p:spPr>
            <a:xfrm>
              <a:off x="1054100" y="3371693"/>
              <a:ext cx="2387600" cy="641507"/>
            </a:xfrm>
            <a:prstGeom prst="rect">
              <a:avLst/>
            </a:prstGeom>
            <a:noFill/>
          </p:spPr>
          <p:txBody>
            <a:bodyPr vertOverflow="overflow" vert="horz" wrap="square" rtlCol="0" anchor="b" anchorCtr="1">
              <a:spAutoFit/>
            </a:bodyPr>
            <a:lstStyle/>
            <a:p>
              <a:pPr algn="just" defTabSz="905256">
                <a:spcAft>
                  <a:spcPts val="594"/>
                </a:spcAft>
              </a:pPr>
              <a:r>
                <a:rPr lang="en-US" b="1" kern="1200" dirty="0">
                  <a:solidFill>
                    <a:schemeClr val="tx1"/>
                  </a:solidFill>
                  <a:latin typeface="Times New Roman" panose="02020603050405020304" pitchFamily="18" charset="0"/>
                  <a:ea typeface="+mn-ea"/>
                  <a:cs typeface="Times New Roman" panose="02020603050405020304" pitchFamily="18" charset="0"/>
                </a:rPr>
                <a:t>FRONTEND (FLUTTER)</a:t>
              </a:r>
              <a:endParaRPr lang="en-US" b="1" dirty="0">
                <a:latin typeface="Times New Roman" panose="02020603050405020304" pitchFamily="18" charset="0"/>
                <a:cs typeface="Times New Roman" panose="02020603050405020304" pitchFamily="18" charset="0"/>
              </a:endParaRPr>
            </a:p>
          </p:txBody>
        </p:sp>
        <p:sp>
          <p:nvSpPr>
            <p:cNvPr id="1048667" name="TextBox 8"/>
            <p:cNvSpPr txBox="1"/>
            <p:nvPr/>
          </p:nvSpPr>
          <p:spPr>
            <a:xfrm>
              <a:off x="8140700" y="3371693"/>
              <a:ext cx="2387600" cy="641507"/>
            </a:xfrm>
            <a:prstGeom prst="rect">
              <a:avLst/>
            </a:prstGeom>
            <a:noFill/>
          </p:spPr>
          <p:txBody>
            <a:bodyPr vertOverflow="overflow" vert="horz" wrap="square" rtlCol="0" anchor="b" anchorCtr="1">
              <a:spAutoFit/>
            </a:bodyPr>
            <a:lstStyle/>
            <a:p>
              <a:pPr algn="just" defTabSz="905256">
                <a:spcAft>
                  <a:spcPts val="594"/>
                </a:spcAft>
              </a:pPr>
              <a:r>
                <a:rPr lang="en-US" b="1" kern="1200" dirty="0">
                  <a:solidFill>
                    <a:schemeClr val="tx1"/>
                  </a:solidFill>
                  <a:latin typeface="Times New Roman" panose="02020603050405020304" pitchFamily="18" charset="0"/>
                  <a:ea typeface="+mn-ea"/>
                  <a:cs typeface="Times New Roman" panose="02020603050405020304" pitchFamily="18" charset="0"/>
                </a:rPr>
                <a:t>BACKEND (DJANGO)</a:t>
              </a:r>
              <a:endParaRPr lang="en-US" b="1" dirty="0">
                <a:latin typeface="Times New Roman" panose="02020603050405020304" pitchFamily="18" charset="0"/>
                <a:cs typeface="Times New Roman" panose="02020603050405020304" pitchFamily="18" charset="0"/>
              </a:endParaRPr>
            </a:p>
          </p:txBody>
        </p:sp>
        <p:sp>
          <p:nvSpPr>
            <p:cNvPr id="1048668" name="TextBox 9"/>
            <p:cNvSpPr txBox="1"/>
            <p:nvPr/>
          </p:nvSpPr>
          <p:spPr>
            <a:xfrm>
              <a:off x="4817398" y="3371693"/>
              <a:ext cx="2387600" cy="366575"/>
            </a:xfrm>
            <a:prstGeom prst="rect">
              <a:avLst/>
            </a:prstGeom>
            <a:noFill/>
          </p:spPr>
          <p:txBody>
            <a:bodyPr vertOverflow="overflow" vert="horz" wrap="square" rtlCol="0" anchor="b" anchorCtr="1">
              <a:spAutoFit/>
            </a:bodyPr>
            <a:lstStyle/>
            <a:p>
              <a:pPr algn="just" defTabSz="905256">
                <a:spcAft>
                  <a:spcPts val="594"/>
                </a:spcAft>
              </a:pPr>
              <a:r>
                <a:rPr lang="en-US" b="1" kern="1200" dirty="0">
                  <a:solidFill>
                    <a:schemeClr val="tx1"/>
                  </a:solidFill>
                  <a:latin typeface="Times New Roman" panose="02020603050405020304" pitchFamily="18" charset="0"/>
                  <a:ea typeface="+mn-ea"/>
                  <a:cs typeface="Times New Roman" panose="02020603050405020304" pitchFamily="18" charset="0"/>
                </a:rPr>
                <a:t>DATABASE (SQL)</a:t>
              </a:r>
              <a:endParaRPr lang="en-US" b="1" dirty="0">
                <a:latin typeface="Times New Roman" panose="02020603050405020304" pitchFamily="18" charset="0"/>
                <a:cs typeface="Times New Roman" panose="02020603050405020304" pitchFamily="18" charset="0"/>
              </a:endParaRPr>
            </a:p>
          </p:txBody>
        </p:sp>
        <p:sp>
          <p:nvSpPr>
            <p:cNvPr id="1048669" name="TextBox 11"/>
            <p:cNvSpPr txBox="1"/>
            <p:nvPr/>
          </p:nvSpPr>
          <p:spPr>
            <a:xfrm>
              <a:off x="914400" y="4256693"/>
              <a:ext cx="2783650" cy="2308324"/>
            </a:xfrm>
            <a:prstGeom prst="rect">
              <a:avLst/>
            </a:prstGeom>
            <a:noFill/>
          </p:spPr>
          <p:txBody>
            <a:bodyPr wrap="square">
              <a:spAutoFit/>
            </a:bodyPr>
            <a:lstStyle/>
            <a:p>
              <a:pPr algn="just" defTabSz="905256">
                <a:spcAft>
                  <a:spcPts val="594"/>
                </a:spcAft>
              </a:pPr>
              <a:r>
                <a:rPr lang="en-US" kern="1200" dirty="0">
                  <a:solidFill>
                    <a:schemeClr val="tx1"/>
                  </a:solidFill>
                  <a:latin typeface="Times New Roman" panose="02020603050405020304" pitchFamily="18" charset="0"/>
                  <a:ea typeface="Open Sans"/>
                  <a:cs typeface="Times New Roman" panose="02020603050405020304" pitchFamily="18" charset="0"/>
                </a:rPr>
                <a:t>The frontend developed in Flutter accounts for 40% of the architecture, providing a smooth user interface that works consistently across devices. This ensures an engaging experience for all users.</a:t>
              </a:r>
              <a:endParaRPr lang="en-US" dirty="0">
                <a:latin typeface="Times New Roman" panose="02020603050405020304" pitchFamily="18" charset="0"/>
                <a:ea typeface="Open Sans"/>
                <a:cs typeface="Times New Roman" panose="02020603050405020304" pitchFamily="18" charset="0"/>
              </a:endParaRPr>
            </a:p>
          </p:txBody>
        </p:sp>
        <p:sp>
          <p:nvSpPr>
            <p:cNvPr id="1048670" name="TextBox 13"/>
            <p:cNvSpPr txBox="1"/>
            <p:nvPr/>
          </p:nvSpPr>
          <p:spPr>
            <a:xfrm>
              <a:off x="4561758" y="4246859"/>
              <a:ext cx="3154203" cy="2031325"/>
            </a:xfrm>
            <a:prstGeom prst="rect">
              <a:avLst/>
            </a:prstGeom>
            <a:noFill/>
          </p:spPr>
          <p:txBody>
            <a:bodyPr wrap="square">
              <a:spAutoFit/>
            </a:bodyPr>
            <a:lstStyle/>
            <a:p>
              <a:pPr algn="just" defTabSz="905256">
                <a:spcAft>
                  <a:spcPts val="594"/>
                </a:spcAft>
              </a:pPr>
              <a:r>
                <a:rPr lang="en-US" kern="1200" dirty="0">
                  <a:solidFill>
                    <a:schemeClr val="tx1"/>
                  </a:solidFill>
                  <a:latin typeface="Times New Roman" panose="02020603050405020304" pitchFamily="18" charset="0"/>
                  <a:ea typeface="Open Sans"/>
                  <a:cs typeface="Times New Roman" panose="02020603050405020304" pitchFamily="18" charset="0"/>
                </a:rPr>
                <a:t>The SQL-based database constitutes 30% of the architecture, providing reliable data storage and fast retrieval capabilities. This is essential for handling numerous transactions smoothly.</a:t>
              </a:r>
              <a:endParaRPr lang="en-US" dirty="0">
                <a:latin typeface="Times New Roman" panose="02020603050405020304" pitchFamily="18" charset="0"/>
                <a:ea typeface="Open Sans"/>
                <a:cs typeface="Times New Roman" panose="02020603050405020304" pitchFamily="18" charset="0"/>
              </a:endParaRPr>
            </a:p>
          </p:txBody>
        </p:sp>
        <p:sp>
          <p:nvSpPr>
            <p:cNvPr id="1048671" name="TextBox 15"/>
            <p:cNvSpPr txBox="1"/>
            <p:nvPr/>
          </p:nvSpPr>
          <p:spPr>
            <a:xfrm>
              <a:off x="8100142" y="4246859"/>
              <a:ext cx="3637936" cy="1754326"/>
            </a:xfrm>
            <a:prstGeom prst="rect">
              <a:avLst/>
            </a:prstGeom>
            <a:noFill/>
          </p:spPr>
          <p:txBody>
            <a:bodyPr wrap="square">
              <a:spAutoFit/>
            </a:bodyPr>
            <a:lstStyle/>
            <a:p>
              <a:pPr algn="just" defTabSz="905256">
                <a:spcAft>
                  <a:spcPts val="594"/>
                </a:spcAft>
              </a:pPr>
              <a:r>
                <a:rPr lang="en-US" kern="1200" dirty="0">
                  <a:solidFill>
                    <a:schemeClr val="tx1"/>
                  </a:solidFill>
                  <a:latin typeface="Times New Roman" panose="02020603050405020304" pitchFamily="18" charset="0"/>
                  <a:ea typeface="Open Sans"/>
                  <a:cs typeface="Times New Roman" panose="02020603050405020304" pitchFamily="18" charset="0"/>
                </a:rPr>
                <a:t>The backend built with Django makes up 30% of the architecture, managing data interactions and business logic effectively. Django's robust framework aids in rapid development and high security.</a:t>
              </a:r>
              <a:endParaRPr lang="en-US" dirty="0">
                <a:latin typeface="Times New Roman" panose="02020603050405020304" pitchFamily="18" charset="0"/>
                <a:ea typeface="Open Sans"/>
                <a:cs typeface="Times New Roman" panose="02020603050405020304" pitchFamily="18" charset="0"/>
              </a:endParaRPr>
            </a:p>
          </p:txBody>
        </p:sp>
      </p:grpSp>
      <p:sp>
        <p:nvSpPr>
          <p:cNvPr id="2" name="TextBox 1">
            <a:extLst>
              <a:ext uri="{FF2B5EF4-FFF2-40B4-BE49-F238E27FC236}">
                <a16:creationId xmlns:a16="http://schemas.microsoft.com/office/drawing/2014/main" id="{C3E139E6-91F7-16AC-C5E2-215792B3BE66}"/>
              </a:ext>
            </a:extLst>
          </p:cNvPr>
          <p:cNvSpPr txBox="1"/>
          <p:nvPr/>
        </p:nvSpPr>
        <p:spPr>
          <a:xfrm>
            <a:off x="3714388" y="118468"/>
            <a:ext cx="4972190" cy="707886"/>
          </a:xfrm>
          <a:prstGeom prst="rect">
            <a:avLst/>
          </a:prstGeom>
          <a:noFill/>
        </p:spPr>
        <p:txBody>
          <a:bodyPr wrap="square" rtlCol="0">
            <a:spAutoFit/>
          </a:bodyPr>
          <a:lstStyle/>
          <a:p>
            <a:pPr algn="just"/>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TOOLS</a:t>
            </a:r>
            <a:r>
              <a:rPr lang="en-US" sz="4000" b="1" dirty="0">
                <a:latin typeface="Times New Roman" panose="02020603050405020304" pitchFamily="18" charset="0"/>
                <a:cs typeface="Times New Roman" panose="02020603050405020304" pitchFamily="18" charset="0"/>
              </a:rPr>
              <a:t> REQUIRED</a:t>
            </a:r>
            <a:endParaRPr lang="en-IN"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9352509-CA4E-2322-85E3-FA455B4ED666}"/>
              </a:ext>
            </a:extLst>
          </p:cNvPr>
          <p:cNvGrpSpPr/>
          <p:nvPr/>
        </p:nvGrpSpPr>
        <p:grpSpPr>
          <a:xfrm>
            <a:off x="1150373" y="186813"/>
            <a:ext cx="8740879" cy="5832565"/>
            <a:chOff x="710565" y="558284"/>
            <a:chExt cx="7722870" cy="7112913"/>
          </a:xfrm>
        </p:grpSpPr>
        <p:sp>
          <p:nvSpPr>
            <p:cNvPr id="4" name="Text 0">
              <a:extLst>
                <a:ext uri="{FF2B5EF4-FFF2-40B4-BE49-F238E27FC236}">
                  <a16:creationId xmlns:a16="http://schemas.microsoft.com/office/drawing/2014/main" id="{62999E36-02B2-608F-66F4-11C992FAF93F}"/>
                </a:ext>
              </a:extLst>
            </p:cNvPr>
            <p:cNvSpPr/>
            <p:nvPr/>
          </p:nvSpPr>
          <p:spPr>
            <a:xfrm>
              <a:off x="710565" y="558284"/>
              <a:ext cx="7722870" cy="1268730"/>
            </a:xfrm>
            <a:prstGeom prst="rect">
              <a:avLst/>
            </a:prstGeom>
            <a:noFill/>
            <a:ln/>
          </p:spPr>
          <p:txBody>
            <a:bodyPr wrap="square" lIns="0" tIns="0" rIns="0" bIns="0" rtlCol="0" anchor="t"/>
            <a:lstStyle/>
            <a:p>
              <a:pPr marL="0" indent="0" algn="ctr">
                <a:lnSpc>
                  <a:spcPts val="4950"/>
                </a:lnSpc>
                <a:buNone/>
              </a:pPr>
              <a:r>
                <a:rPr lang="en-US" sz="3600" b="1" dirty="0">
                  <a:solidFill>
                    <a:srgbClr val="312F2B"/>
                  </a:solidFill>
                  <a:latin typeface="Times New Roman" panose="02020603050405020304" pitchFamily="18" charset="0"/>
                  <a:ea typeface="Gelasio" pitchFamily="34" charset="-122"/>
                  <a:cs typeface="Times New Roman" panose="02020603050405020304" pitchFamily="18" charset="0"/>
                </a:rPr>
                <a:t>Frontend Development with Flutter</a:t>
              </a:r>
              <a:endParaRPr lang="en-US" sz="3600" b="1" dirty="0">
                <a:latin typeface="Times New Roman" panose="02020603050405020304" pitchFamily="18" charset="0"/>
                <a:cs typeface="Times New Roman" panose="02020603050405020304" pitchFamily="18" charset="0"/>
              </a:endParaRPr>
            </a:p>
          </p:txBody>
        </p:sp>
        <p:sp>
          <p:nvSpPr>
            <p:cNvPr id="5" name="Shape 1">
              <a:extLst>
                <a:ext uri="{FF2B5EF4-FFF2-40B4-BE49-F238E27FC236}">
                  <a16:creationId xmlns:a16="http://schemas.microsoft.com/office/drawing/2014/main" id="{C8F31C58-735F-FF3F-81E8-2239E765BD23}"/>
                </a:ext>
              </a:extLst>
            </p:cNvPr>
            <p:cNvSpPr/>
            <p:nvPr/>
          </p:nvSpPr>
          <p:spPr>
            <a:xfrm>
              <a:off x="1003578" y="2131457"/>
              <a:ext cx="22860" cy="5539740"/>
            </a:xfrm>
            <a:prstGeom prst="roundRect">
              <a:avLst>
                <a:gd name="adj" fmla="val 373013"/>
              </a:avLst>
            </a:prstGeom>
            <a:solidFill>
              <a:srgbClr val="CECEC9"/>
            </a:solidFill>
            <a:ln/>
          </p:spPr>
          <p:txBody>
            <a:bodyPr/>
            <a:lstStyle/>
            <a:p>
              <a:endParaRPr lang="en-US" dirty="0"/>
            </a:p>
          </p:txBody>
        </p:sp>
        <p:sp>
          <p:nvSpPr>
            <p:cNvPr id="6" name="Shape 2">
              <a:extLst>
                <a:ext uri="{FF2B5EF4-FFF2-40B4-BE49-F238E27FC236}">
                  <a16:creationId xmlns:a16="http://schemas.microsoft.com/office/drawing/2014/main" id="{41F399E4-A3DB-EE12-93B9-61220A39FD17}"/>
                </a:ext>
              </a:extLst>
            </p:cNvPr>
            <p:cNvSpPr/>
            <p:nvPr/>
          </p:nvSpPr>
          <p:spPr>
            <a:xfrm>
              <a:off x="1220510" y="2576751"/>
              <a:ext cx="710565" cy="22860"/>
            </a:xfrm>
            <a:prstGeom prst="roundRect">
              <a:avLst>
                <a:gd name="adj" fmla="val 373013"/>
              </a:avLst>
            </a:prstGeom>
            <a:solidFill>
              <a:srgbClr val="CECEC9"/>
            </a:solidFill>
            <a:ln/>
          </p:spPr>
          <p:txBody>
            <a:bodyPr/>
            <a:lstStyle/>
            <a:p>
              <a:endParaRPr lang="en-US" dirty="0"/>
            </a:p>
          </p:txBody>
        </p:sp>
        <p:sp>
          <p:nvSpPr>
            <p:cNvPr id="7" name="Shape 3">
              <a:extLst>
                <a:ext uri="{FF2B5EF4-FFF2-40B4-BE49-F238E27FC236}">
                  <a16:creationId xmlns:a16="http://schemas.microsoft.com/office/drawing/2014/main" id="{544AD559-4699-47A1-CA7C-517DDA019070}"/>
                </a:ext>
              </a:extLst>
            </p:cNvPr>
            <p:cNvSpPr/>
            <p:nvPr/>
          </p:nvSpPr>
          <p:spPr>
            <a:xfrm>
              <a:off x="786646" y="2359819"/>
              <a:ext cx="456724" cy="456724"/>
            </a:xfrm>
            <a:prstGeom prst="roundRect">
              <a:avLst>
                <a:gd name="adj" fmla="val 18670"/>
              </a:avLst>
            </a:prstGeom>
            <a:solidFill>
              <a:srgbClr val="E8E8E3"/>
            </a:solidFill>
            <a:ln w="7620">
              <a:solidFill>
                <a:srgbClr val="CECEC9"/>
              </a:solidFill>
              <a:prstDash val="solid"/>
            </a:ln>
          </p:spPr>
          <p:txBody>
            <a:bodyPr/>
            <a:lstStyle/>
            <a:p>
              <a:endParaRPr lang="en-US" dirty="0"/>
            </a:p>
          </p:txBody>
        </p:sp>
        <p:sp>
          <p:nvSpPr>
            <p:cNvPr id="8" name="Text 4">
              <a:extLst>
                <a:ext uri="{FF2B5EF4-FFF2-40B4-BE49-F238E27FC236}">
                  <a16:creationId xmlns:a16="http://schemas.microsoft.com/office/drawing/2014/main" id="{87CADD54-FEE3-3CBF-30C0-1B89BF4FFFF2}"/>
                </a:ext>
              </a:extLst>
            </p:cNvPr>
            <p:cNvSpPr/>
            <p:nvPr/>
          </p:nvSpPr>
          <p:spPr>
            <a:xfrm>
              <a:off x="949523" y="2435900"/>
              <a:ext cx="130850" cy="304562"/>
            </a:xfrm>
            <a:prstGeom prst="rect">
              <a:avLst/>
            </a:prstGeom>
            <a:noFill/>
            <a:ln/>
          </p:spPr>
          <p:txBody>
            <a:bodyPr wrap="none" lIns="0" tIns="0" rIns="0" bIns="0" rtlCol="0" anchor="t"/>
            <a:lstStyle/>
            <a:p>
              <a:pPr marL="0" indent="0" algn="ctr">
                <a:lnSpc>
                  <a:spcPts val="2350"/>
                </a:lnSpc>
                <a:buNone/>
              </a:pPr>
              <a:r>
                <a:rPr lang="en-US" sz="2350" dirty="0">
                  <a:solidFill>
                    <a:srgbClr val="272525"/>
                  </a:solidFill>
                  <a:latin typeface="Times New Roman" panose="02020603050405020304" pitchFamily="18" charset="0"/>
                  <a:ea typeface="Gelasio" pitchFamily="34" charset="-122"/>
                  <a:cs typeface="Times New Roman" panose="02020603050405020304" pitchFamily="18" charset="0"/>
                </a:rPr>
                <a:t>1</a:t>
              </a:r>
              <a:endParaRPr lang="en-US" sz="2350" dirty="0">
                <a:latin typeface="Times New Roman" panose="02020603050405020304" pitchFamily="18" charset="0"/>
                <a:cs typeface="Times New Roman" panose="02020603050405020304" pitchFamily="18" charset="0"/>
              </a:endParaRPr>
            </a:p>
          </p:txBody>
        </p:sp>
        <p:sp>
          <p:nvSpPr>
            <p:cNvPr id="9" name="Text 5">
              <a:extLst>
                <a:ext uri="{FF2B5EF4-FFF2-40B4-BE49-F238E27FC236}">
                  <a16:creationId xmlns:a16="http://schemas.microsoft.com/office/drawing/2014/main" id="{54470E17-BF1C-9BD8-120D-50712EFFD724}"/>
                </a:ext>
              </a:extLst>
            </p:cNvPr>
            <p:cNvSpPr/>
            <p:nvPr/>
          </p:nvSpPr>
          <p:spPr>
            <a:xfrm>
              <a:off x="2131576" y="2334458"/>
              <a:ext cx="2537817" cy="317302"/>
            </a:xfrm>
            <a:prstGeom prst="rect">
              <a:avLst/>
            </a:prstGeom>
            <a:noFill/>
            <a:ln/>
          </p:spPr>
          <p:txBody>
            <a:bodyPr wrap="none" lIns="0" tIns="0" rIns="0" bIns="0" rtlCol="0" anchor="t"/>
            <a:lstStyle/>
            <a:p>
              <a:pPr marL="0" indent="0" algn="l">
                <a:lnSpc>
                  <a:spcPts val="2450"/>
                </a:lnSpc>
                <a:buNone/>
              </a:pPr>
              <a:r>
                <a:rPr lang="en-US" sz="1950" b="1" dirty="0">
                  <a:solidFill>
                    <a:srgbClr val="272525"/>
                  </a:solidFill>
                  <a:latin typeface="Times New Roman" panose="02020603050405020304" pitchFamily="18" charset="0"/>
                  <a:ea typeface="Gelasio" pitchFamily="34" charset="-122"/>
                  <a:cs typeface="Times New Roman" panose="02020603050405020304" pitchFamily="18" charset="0"/>
                </a:rPr>
                <a:t>User Interface Design</a:t>
              </a:r>
              <a:endParaRPr lang="en-US" sz="1950" b="1" dirty="0">
                <a:latin typeface="Times New Roman" panose="02020603050405020304" pitchFamily="18" charset="0"/>
                <a:cs typeface="Times New Roman" panose="02020603050405020304" pitchFamily="18" charset="0"/>
              </a:endParaRPr>
            </a:p>
          </p:txBody>
        </p:sp>
        <p:sp>
          <p:nvSpPr>
            <p:cNvPr id="10" name="Text 6">
              <a:extLst>
                <a:ext uri="{FF2B5EF4-FFF2-40B4-BE49-F238E27FC236}">
                  <a16:creationId xmlns:a16="http://schemas.microsoft.com/office/drawing/2014/main" id="{C1CCEF5A-EE26-7588-3EE7-17E17B65A06C}"/>
                </a:ext>
              </a:extLst>
            </p:cNvPr>
            <p:cNvSpPr/>
            <p:nvPr/>
          </p:nvSpPr>
          <p:spPr>
            <a:xfrm>
              <a:off x="2131576" y="2773561"/>
              <a:ext cx="5651185" cy="974408"/>
            </a:xfrm>
            <a:prstGeom prst="rect">
              <a:avLst/>
            </a:prstGeom>
            <a:noFill/>
            <a:ln/>
          </p:spPr>
          <p:txBody>
            <a:bodyPr wrap="square" lIns="0" tIns="0" rIns="0" bIns="0" rtlCol="0" anchor="t"/>
            <a:lstStyle/>
            <a:p>
              <a:pPr marL="0" indent="0" algn="just">
                <a:lnSpc>
                  <a:spcPts val="2550"/>
                </a:lnSpc>
                <a:buNone/>
              </a:pPr>
              <a:r>
                <a:rPr lang="en-US" sz="1600" dirty="0">
                  <a:solidFill>
                    <a:srgbClr val="272525"/>
                  </a:solidFill>
                  <a:latin typeface="Times New Roman" panose="02020603050405020304" pitchFamily="18" charset="0"/>
                  <a:ea typeface="Lato" pitchFamily="34" charset="-122"/>
                  <a:cs typeface="Times New Roman" panose="02020603050405020304" pitchFamily="18" charset="0"/>
                </a:rPr>
                <a:t>Flutter's intuitive UI framework allowed for creating a user-friendly and visually appealing interface with a consistent look and feel across all devices.</a:t>
              </a:r>
              <a:endParaRPr lang="en-US" sz="1600" dirty="0">
                <a:latin typeface="Times New Roman" panose="02020603050405020304" pitchFamily="18" charset="0"/>
                <a:cs typeface="Times New Roman" panose="02020603050405020304" pitchFamily="18" charset="0"/>
              </a:endParaRPr>
            </a:p>
          </p:txBody>
        </p:sp>
        <p:sp>
          <p:nvSpPr>
            <p:cNvPr id="11" name="Shape 7">
              <a:extLst>
                <a:ext uri="{FF2B5EF4-FFF2-40B4-BE49-F238E27FC236}">
                  <a16:creationId xmlns:a16="http://schemas.microsoft.com/office/drawing/2014/main" id="{0780EC38-8553-40C9-9184-DBC4400AA34D}"/>
                </a:ext>
              </a:extLst>
            </p:cNvPr>
            <p:cNvSpPr/>
            <p:nvPr/>
          </p:nvSpPr>
          <p:spPr>
            <a:xfrm>
              <a:off x="1220510" y="4599265"/>
              <a:ext cx="710565" cy="22860"/>
            </a:xfrm>
            <a:prstGeom prst="roundRect">
              <a:avLst>
                <a:gd name="adj" fmla="val 373013"/>
              </a:avLst>
            </a:prstGeom>
            <a:solidFill>
              <a:srgbClr val="CECEC9"/>
            </a:solidFill>
            <a:ln/>
          </p:spPr>
          <p:txBody>
            <a:bodyPr/>
            <a:lstStyle/>
            <a:p>
              <a:endParaRPr lang="en-US" dirty="0"/>
            </a:p>
          </p:txBody>
        </p:sp>
        <p:sp>
          <p:nvSpPr>
            <p:cNvPr id="12" name="Shape 8">
              <a:extLst>
                <a:ext uri="{FF2B5EF4-FFF2-40B4-BE49-F238E27FC236}">
                  <a16:creationId xmlns:a16="http://schemas.microsoft.com/office/drawing/2014/main" id="{19D55BAD-AD1A-2310-53B5-EB3A34B7329C}"/>
                </a:ext>
              </a:extLst>
            </p:cNvPr>
            <p:cNvSpPr/>
            <p:nvPr/>
          </p:nvSpPr>
          <p:spPr>
            <a:xfrm>
              <a:off x="786646" y="4382333"/>
              <a:ext cx="456724" cy="456724"/>
            </a:xfrm>
            <a:prstGeom prst="roundRect">
              <a:avLst>
                <a:gd name="adj" fmla="val 18670"/>
              </a:avLst>
            </a:prstGeom>
            <a:solidFill>
              <a:srgbClr val="E8E8E3"/>
            </a:solidFill>
            <a:ln w="7620">
              <a:solidFill>
                <a:srgbClr val="CECEC9"/>
              </a:solidFill>
              <a:prstDash val="solid"/>
            </a:ln>
          </p:spPr>
          <p:txBody>
            <a:bodyPr/>
            <a:lstStyle/>
            <a:p>
              <a:endParaRPr lang="en-US" dirty="0"/>
            </a:p>
          </p:txBody>
        </p:sp>
        <p:sp>
          <p:nvSpPr>
            <p:cNvPr id="13" name="Text 9">
              <a:extLst>
                <a:ext uri="{FF2B5EF4-FFF2-40B4-BE49-F238E27FC236}">
                  <a16:creationId xmlns:a16="http://schemas.microsoft.com/office/drawing/2014/main" id="{7B76D130-4E97-A9E6-541D-C752E6A5ED7E}"/>
                </a:ext>
              </a:extLst>
            </p:cNvPr>
            <p:cNvSpPr/>
            <p:nvPr/>
          </p:nvSpPr>
          <p:spPr>
            <a:xfrm>
              <a:off x="929878" y="4458414"/>
              <a:ext cx="170140" cy="304562"/>
            </a:xfrm>
            <a:prstGeom prst="rect">
              <a:avLst/>
            </a:prstGeom>
            <a:noFill/>
            <a:ln/>
          </p:spPr>
          <p:txBody>
            <a:bodyPr wrap="none" lIns="0" tIns="0" rIns="0" bIns="0" rtlCol="0" anchor="t"/>
            <a:lstStyle/>
            <a:p>
              <a:pPr marL="0" indent="0" algn="ctr">
                <a:lnSpc>
                  <a:spcPts val="2350"/>
                </a:lnSpc>
                <a:buNone/>
              </a:pPr>
              <a:r>
                <a:rPr lang="en-US" sz="2350" dirty="0">
                  <a:solidFill>
                    <a:srgbClr val="272525"/>
                  </a:solidFill>
                  <a:latin typeface="Times New Roman" panose="02020603050405020304" pitchFamily="18" charset="0"/>
                  <a:ea typeface="Gelasio" pitchFamily="34" charset="-122"/>
                  <a:cs typeface="Times New Roman" panose="02020603050405020304" pitchFamily="18" charset="0"/>
                </a:rPr>
                <a:t>2</a:t>
              </a:r>
              <a:endParaRPr lang="en-US" sz="2350" dirty="0">
                <a:latin typeface="Times New Roman" panose="02020603050405020304" pitchFamily="18" charset="0"/>
                <a:cs typeface="Times New Roman" panose="02020603050405020304" pitchFamily="18" charset="0"/>
              </a:endParaRPr>
            </a:p>
          </p:txBody>
        </p:sp>
        <p:sp>
          <p:nvSpPr>
            <p:cNvPr id="14" name="Text 10">
              <a:extLst>
                <a:ext uri="{FF2B5EF4-FFF2-40B4-BE49-F238E27FC236}">
                  <a16:creationId xmlns:a16="http://schemas.microsoft.com/office/drawing/2014/main" id="{E3F57C95-AD4D-5301-7D9B-D7E03CC90A60}"/>
                </a:ext>
              </a:extLst>
            </p:cNvPr>
            <p:cNvSpPr/>
            <p:nvPr/>
          </p:nvSpPr>
          <p:spPr>
            <a:xfrm>
              <a:off x="2131576" y="4356973"/>
              <a:ext cx="2537817" cy="317302"/>
            </a:xfrm>
            <a:prstGeom prst="rect">
              <a:avLst/>
            </a:prstGeom>
            <a:noFill/>
            <a:ln/>
          </p:spPr>
          <p:txBody>
            <a:bodyPr wrap="none" lIns="0" tIns="0" rIns="0" bIns="0" rtlCol="0" anchor="t"/>
            <a:lstStyle/>
            <a:p>
              <a:pPr marL="0" indent="0" algn="l">
                <a:lnSpc>
                  <a:spcPts val="2450"/>
                </a:lnSpc>
                <a:buNone/>
              </a:pPr>
              <a:r>
                <a:rPr lang="en-US" sz="1950" b="1" dirty="0">
                  <a:solidFill>
                    <a:srgbClr val="272525"/>
                  </a:solidFill>
                  <a:latin typeface="Times New Roman" panose="02020603050405020304" pitchFamily="18" charset="0"/>
                  <a:ea typeface="Gelasio" pitchFamily="34" charset="-122"/>
                  <a:cs typeface="Times New Roman" panose="02020603050405020304" pitchFamily="18" charset="0"/>
                </a:rPr>
                <a:t>Interactive Elements</a:t>
              </a:r>
              <a:endParaRPr lang="en-US" sz="1950" b="1" dirty="0">
                <a:latin typeface="Times New Roman" panose="02020603050405020304" pitchFamily="18" charset="0"/>
                <a:cs typeface="Times New Roman" panose="02020603050405020304" pitchFamily="18" charset="0"/>
              </a:endParaRPr>
            </a:p>
          </p:txBody>
        </p:sp>
        <p:sp>
          <p:nvSpPr>
            <p:cNvPr id="15" name="Text 11">
              <a:extLst>
                <a:ext uri="{FF2B5EF4-FFF2-40B4-BE49-F238E27FC236}">
                  <a16:creationId xmlns:a16="http://schemas.microsoft.com/office/drawing/2014/main" id="{1CEC4302-D937-F769-5863-134BBFE5433B}"/>
                </a:ext>
              </a:extLst>
            </p:cNvPr>
            <p:cNvSpPr/>
            <p:nvPr/>
          </p:nvSpPr>
          <p:spPr>
            <a:xfrm>
              <a:off x="2131576" y="4796076"/>
              <a:ext cx="5651185" cy="974408"/>
            </a:xfrm>
            <a:prstGeom prst="rect">
              <a:avLst/>
            </a:prstGeom>
            <a:noFill/>
            <a:ln/>
          </p:spPr>
          <p:txBody>
            <a:bodyPr wrap="square" lIns="0" tIns="0" rIns="0" bIns="0" rtlCol="0" anchor="t"/>
            <a:lstStyle/>
            <a:p>
              <a:pPr marL="0" indent="0" algn="just">
                <a:lnSpc>
                  <a:spcPts val="2550"/>
                </a:lnSpc>
                <a:buNone/>
              </a:pPr>
              <a:r>
                <a:rPr lang="en-US" sz="1600" dirty="0">
                  <a:solidFill>
                    <a:srgbClr val="272525"/>
                  </a:solidFill>
                  <a:latin typeface="Times New Roman" panose="02020603050405020304" pitchFamily="18" charset="0"/>
                  <a:ea typeface="Lato" pitchFamily="34" charset="-122"/>
                  <a:cs typeface="Times New Roman" panose="02020603050405020304" pitchFamily="18" charset="0"/>
                </a:rPr>
                <a:t>Flutter's widget library enabled us to implement interactive elements such as buttons, sliders, and menus, providing a responsive and engaging user experience.</a:t>
              </a:r>
              <a:endParaRPr lang="en-US" sz="1600" dirty="0">
                <a:latin typeface="Times New Roman" panose="02020603050405020304" pitchFamily="18" charset="0"/>
                <a:cs typeface="Times New Roman" panose="02020603050405020304" pitchFamily="18" charset="0"/>
              </a:endParaRPr>
            </a:p>
          </p:txBody>
        </p:sp>
        <p:sp>
          <p:nvSpPr>
            <p:cNvPr id="16" name="Shape 12">
              <a:extLst>
                <a:ext uri="{FF2B5EF4-FFF2-40B4-BE49-F238E27FC236}">
                  <a16:creationId xmlns:a16="http://schemas.microsoft.com/office/drawing/2014/main" id="{0660EF61-6444-928A-A208-2627B053DB7F}"/>
                </a:ext>
              </a:extLst>
            </p:cNvPr>
            <p:cNvSpPr/>
            <p:nvPr/>
          </p:nvSpPr>
          <p:spPr>
            <a:xfrm>
              <a:off x="1220510" y="6621780"/>
              <a:ext cx="710565" cy="22860"/>
            </a:xfrm>
            <a:prstGeom prst="roundRect">
              <a:avLst>
                <a:gd name="adj" fmla="val 373013"/>
              </a:avLst>
            </a:prstGeom>
            <a:solidFill>
              <a:srgbClr val="CECEC9"/>
            </a:solidFill>
            <a:ln/>
          </p:spPr>
          <p:txBody>
            <a:bodyPr/>
            <a:lstStyle/>
            <a:p>
              <a:endParaRPr lang="en-US" dirty="0"/>
            </a:p>
          </p:txBody>
        </p:sp>
        <p:sp>
          <p:nvSpPr>
            <p:cNvPr id="17" name="Shape 13">
              <a:extLst>
                <a:ext uri="{FF2B5EF4-FFF2-40B4-BE49-F238E27FC236}">
                  <a16:creationId xmlns:a16="http://schemas.microsoft.com/office/drawing/2014/main" id="{65ADC201-D75A-6C1C-EB70-21DEB282EECC}"/>
                </a:ext>
              </a:extLst>
            </p:cNvPr>
            <p:cNvSpPr/>
            <p:nvPr/>
          </p:nvSpPr>
          <p:spPr>
            <a:xfrm>
              <a:off x="786646" y="6404848"/>
              <a:ext cx="456724" cy="456724"/>
            </a:xfrm>
            <a:prstGeom prst="roundRect">
              <a:avLst>
                <a:gd name="adj" fmla="val 18670"/>
              </a:avLst>
            </a:prstGeom>
            <a:solidFill>
              <a:srgbClr val="E8E8E3"/>
            </a:solidFill>
            <a:ln w="7620">
              <a:solidFill>
                <a:srgbClr val="CECEC9"/>
              </a:solidFill>
              <a:prstDash val="solid"/>
            </a:ln>
          </p:spPr>
          <p:txBody>
            <a:bodyPr/>
            <a:lstStyle/>
            <a:p>
              <a:endParaRPr lang="en-US" dirty="0"/>
            </a:p>
          </p:txBody>
        </p:sp>
        <p:sp>
          <p:nvSpPr>
            <p:cNvPr id="18" name="Text 14">
              <a:extLst>
                <a:ext uri="{FF2B5EF4-FFF2-40B4-BE49-F238E27FC236}">
                  <a16:creationId xmlns:a16="http://schemas.microsoft.com/office/drawing/2014/main" id="{6DEB83AB-4709-0355-5B6D-60450031D5E8}"/>
                </a:ext>
              </a:extLst>
            </p:cNvPr>
            <p:cNvSpPr/>
            <p:nvPr/>
          </p:nvSpPr>
          <p:spPr>
            <a:xfrm>
              <a:off x="930950" y="6480929"/>
              <a:ext cx="167997" cy="304562"/>
            </a:xfrm>
            <a:prstGeom prst="rect">
              <a:avLst/>
            </a:prstGeom>
            <a:noFill/>
            <a:ln/>
          </p:spPr>
          <p:txBody>
            <a:bodyPr wrap="none" lIns="0" tIns="0" rIns="0" bIns="0" rtlCol="0" anchor="t"/>
            <a:lstStyle/>
            <a:p>
              <a:pPr marL="0" indent="0" algn="ctr">
                <a:lnSpc>
                  <a:spcPts val="2350"/>
                </a:lnSpc>
                <a:buNone/>
              </a:pPr>
              <a:r>
                <a:rPr lang="en-US" sz="2350" dirty="0">
                  <a:solidFill>
                    <a:srgbClr val="272525"/>
                  </a:solidFill>
                  <a:latin typeface="Times New Roman" panose="02020603050405020304" pitchFamily="18" charset="0"/>
                  <a:ea typeface="Gelasio" pitchFamily="34" charset="-122"/>
                  <a:cs typeface="Times New Roman" panose="02020603050405020304" pitchFamily="18" charset="0"/>
                </a:rPr>
                <a:t>3</a:t>
              </a:r>
              <a:endParaRPr lang="en-US" sz="2350" dirty="0">
                <a:latin typeface="Times New Roman" panose="02020603050405020304" pitchFamily="18" charset="0"/>
                <a:cs typeface="Times New Roman" panose="02020603050405020304" pitchFamily="18" charset="0"/>
              </a:endParaRPr>
            </a:p>
          </p:txBody>
        </p:sp>
        <p:sp>
          <p:nvSpPr>
            <p:cNvPr id="19" name="Text 15">
              <a:extLst>
                <a:ext uri="{FF2B5EF4-FFF2-40B4-BE49-F238E27FC236}">
                  <a16:creationId xmlns:a16="http://schemas.microsoft.com/office/drawing/2014/main" id="{7565ADE4-1C01-69CE-7CB7-40848E0B684E}"/>
                </a:ext>
              </a:extLst>
            </p:cNvPr>
            <p:cNvSpPr/>
            <p:nvPr/>
          </p:nvSpPr>
          <p:spPr>
            <a:xfrm>
              <a:off x="2131576" y="6379488"/>
              <a:ext cx="2987516" cy="317302"/>
            </a:xfrm>
            <a:prstGeom prst="rect">
              <a:avLst/>
            </a:prstGeom>
            <a:noFill/>
            <a:ln/>
          </p:spPr>
          <p:txBody>
            <a:bodyPr wrap="none" lIns="0" tIns="0" rIns="0" bIns="0" rtlCol="0" anchor="t"/>
            <a:lstStyle/>
            <a:p>
              <a:pPr marL="0" indent="0" algn="l">
                <a:lnSpc>
                  <a:spcPts val="2450"/>
                </a:lnSpc>
                <a:buNone/>
              </a:pPr>
              <a:r>
                <a:rPr lang="en-US" sz="1950" b="1" dirty="0">
                  <a:solidFill>
                    <a:srgbClr val="272525"/>
                  </a:solidFill>
                  <a:latin typeface="Times New Roman" panose="02020603050405020304" pitchFamily="18" charset="0"/>
                  <a:ea typeface="Gelasio" pitchFamily="34" charset="-122"/>
                  <a:cs typeface="Times New Roman" panose="02020603050405020304" pitchFamily="18" charset="0"/>
                </a:rPr>
                <a:t>Performance Optimization</a:t>
              </a:r>
              <a:endParaRPr lang="en-US" sz="1950" b="1" dirty="0">
                <a:latin typeface="Times New Roman" panose="02020603050405020304" pitchFamily="18" charset="0"/>
                <a:cs typeface="Times New Roman" panose="02020603050405020304" pitchFamily="18" charset="0"/>
              </a:endParaRPr>
            </a:p>
          </p:txBody>
        </p:sp>
        <p:sp>
          <p:nvSpPr>
            <p:cNvPr id="20" name="Text 16">
              <a:extLst>
                <a:ext uri="{FF2B5EF4-FFF2-40B4-BE49-F238E27FC236}">
                  <a16:creationId xmlns:a16="http://schemas.microsoft.com/office/drawing/2014/main" id="{2046212A-6911-4C45-6713-85F716BDCB0A}"/>
                </a:ext>
              </a:extLst>
            </p:cNvPr>
            <p:cNvSpPr/>
            <p:nvPr/>
          </p:nvSpPr>
          <p:spPr>
            <a:xfrm>
              <a:off x="2131576" y="6818590"/>
              <a:ext cx="5651185" cy="649605"/>
            </a:xfrm>
            <a:prstGeom prst="rect">
              <a:avLst/>
            </a:prstGeom>
            <a:noFill/>
            <a:ln/>
          </p:spPr>
          <p:txBody>
            <a:bodyPr wrap="square" lIns="0" tIns="0" rIns="0" bIns="0" rtlCol="0" anchor="t"/>
            <a:lstStyle/>
            <a:p>
              <a:pPr marL="0" indent="0" algn="just">
                <a:lnSpc>
                  <a:spcPts val="2550"/>
                </a:lnSpc>
                <a:buNone/>
              </a:pPr>
              <a:r>
                <a:rPr lang="en-US" sz="1600" dirty="0">
                  <a:solidFill>
                    <a:srgbClr val="272525"/>
                  </a:solidFill>
                  <a:latin typeface="Times New Roman" panose="02020603050405020304" pitchFamily="18" charset="0"/>
                  <a:ea typeface="Lato" pitchFamily="34" charset="-122"/>
                  <a:cs typeface="Times New Roman" panose="02020603050405020304" pitchFamily="18" charset="0"/>
                </a:rPr>
                <a:t>Flutter's efficient rendering engine ensures smooth performance and fast load times, even on low-powered devices.</a:t>
              </a:r>
              <a:endParaRPr 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70147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04EB751-42C3-CC5B-B649-FDE18EDC2F4B}"/>
              </a:ext>
            </a:extLst>
          </p:cNvPr>
          <p:cNvGrpSpPr/>
          <p:nvPr/>
        </p:nvGrpSpPr>
        <p:grpSpPr>
          <a:xfrm>
            <a:off x="1759974" y="196644"/>
            <a:ext cx="8052904" cy="6277896"/>
            <a:chOff x="6203871" y="762000"/>
            <a:chExt cx="7709059" cy="6705600"/>
          </a:xfrm>
        </p:grpSpPr>
        <p:sp>
          <p:nvSpPr>
            <p:cNvPr id="4" name="Text 0">
              <a:extLst>
                <a:ext uri="{FF2B5EF4-FFF2-40B4-BE49-F238E27FC236}">
                  <a16:creationId xmlns:a16="http://schemas.microsoft.com/office/drawing/2014/main" id="{EE4CE653-08E1-1432-73DC-645B31D11526}"/>
                </a:ext>
              </a:extLst>
            </p:cNvPr>
            <p:cNvSpPr/>
            <p:nvPr/>
          </p:nvSpPr>
          <p:spPr>
            <a:xfrm>
              <a:off x="6203871" y="762000"/>
              <a:ext cx="7709059" cy="1281113"/>
            </a:xfrm>
            <a:prstGeom prst="rect">
              <a:avLst/>
            </a:prstGeom>
            <a:noFill/>
            <a:ln/>
          </p:spPr>
          <p:txBody>
            <a:bodyPr wrap="square" lIns="0" tIns="0" rIns="0" bIns="0" rtlCol="0" anchor="t"/>
            <a:lstStyle/>
            <a:p>
              <a:pPr marL="0" indent="0" algn="ctr">
                <a:lnSpc>
                  <a:spcPts val="5000"/>
                </a:lnSpc>
                <a:buNone/>
              </a:pPr>
              <a:r>
                <a:rPr lang="en-US" sz="3600" b="1" dirty="0">
                  <a:solidFill>
                    <a:srgbClr val="312F2B"/>
                  </a:solidFill>
                  <a:latin typeface="Times New Roman" panose="02020603050405020304" pitchFamily="18" charset="0"/>
                  <a:ea typeface="Gelasio" pitchFamily="34" charset="-122"/>
                  <a:cs typeface="Times New Roman" panose="02020603050405020304" pitchFamily="18" charset="0"/>
                </a:rPr>
                <a:t>Backend Integration with Python Django</a:t>
              </a:r>
              <a:endParaRPr lang="en-US" sz="3600" b="1" dirty="0">
                <a:latin typeface="Times New Roman" panose="02020603050405020304" pitchFamily="18" charset="0"/>
                <a:cs typeface="Times New Roman" panose="02020603050405020304" pitchFamily="18" charset="0"/>
              </a:endParaRPr>
            </a:p>
          </p:txBody>
        </p:sp>
        <p:pic>
          <p:nvPicPr>
            <p:cNvPr id="5" name="Image 1" descr="preencoded.png">
              <a:extLst>
                <a:ext uri="{FF2B5EF4-FFF2-40B4-BE49-F238E27FC236}">
                  <a16:creationId xmlns:a16="http://schemas.microsoft.com/office/drawing/2014/main" id="{AC556F3C-D304-45E1-DC02-0ACC4DBBF40C}"/>
                </a:ext>
              </a:extLst>
            </p:cNvPr>
            <p:cNvPicPr>
              <a:picLocks noChangeAspect="1"/>
            </p:cNvPicPr>
            <p:nvPr/>
          </p:nvPicPr>
          <p:blipFill>
            <a:blip r:embed="rId2"/>
            <a:stretch>
              <a:fillRect/>
            </a:stretch>
          </p:blipFill>
          <p:spPr>
            <a:xfrm>
              <a:off x="6203871" y="2350532"/>
              <a:ext cx="1024890" cy="1639967"/>
            </a:xfrm>
            <a:prstGeom prst="rect">
              <a:avLst/>
            </a:prstGeom>
          </p:spPr>
        </p:pic>
        <p:sp>
          <p:nvSpPr>
            <p:cNvPr id="6" name="Text 1">
              <a:extLst>
                <a:ext uri="{FF2B5EF4-FFF2-40B4-BE49-F238E27FC236}">
                  <a16:creationId xmlns:a16="http://schemas.microsoft.com/office/drawing/2014/main" id="{CBEEFDC8-4071-2D15-EBBA-EE39DC690A35}"/>
                </a:ext>
              </a:extLst>
            </p:cNvPr>
            <p:cNvSpPr/>
            <p:nvPr/>
          </p:nvSpPr>
          <p:spPr>
            <a:xfrm>
              <a:off x="7536180" y="2555438"/>
              <a:ext cx="2562463" cy="320278"/>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Times New Roman" panose="02020603050405020304" pitchFamily="18" charset="0"/>
                  <a:ea typeface="Gelasio" pitchFamily="34" charset="-122"/>
                  <a:cs typeface="Times New Roman" panose="02020603050405020304" pitchFamily="18" charset="0"/>
                </a:rPr>
                <a:t>API Development</a:t>
              </a:r>
              <a:endParaRPr lang="en-US" sz="2000" b="1" dirty="0">
                <a:latin typeface="Times New Roman" panose="02020603050405020304" pitchFamily="18" charset="0"/>
                <a:cs typeface="Times New Roman" panose="02020603050405020304" pitchFamily="18" charset="0"/>
              </a:endParaRPr>
            </a:p>
          </p:txBody>
        </p:sp>
        <p:sp>
          <p:nvSpPr>
            <p:cNvPr id="7" name="Text 2">
              <a:extLst>
                <a:ext uri="{FF2B5EF4-FFF2-40B4-BE49-F238E27FC236}">
                  <a16:creationId xmlns:a16="http://schemas.microsoft.com/office/drawing/2014/main" id="{A189B9AD-AB60-F25E-C4DC-F66F828B0E6D}"/>
                </a:ext>
              </a:extLst>
            </p:cNvPr>
            <p:cNvSpPr/>
            <p:nvPr/>
          </p:nvSpPr>
          <p:spPr>
            <a:xfrm>
              <a:off x="7536180" y="2998708"/>
              <a:ext cx="6376749" cy="656034"/>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Times New Roman" panose="02020603050405020304" pitchFamily="18" charset="0"/>
                  <a:ea typeface="Lato" pitchFamily="34" charset="-122"/>
                  <a:cs typeface="Times New Roman" panose="02020603050405020304" pitchFamily="18" charset="0"/>
                </a:rPr>
                <a:t>Django's REST framework facilitated the creation of a robust API for seamless communication between the frontend and backend.</a:t>
              </a:r>
              <a:endParaRPr lang="en-US" sz="1600" dirty="0">
                <a:latin typeface="Times New Roman" panose="02020603050405020304" pitchFamily="18" charset="0"/>
                <a:cs typeface="Times New Roman" panose="02020603050405020304" pitchFamily="18" charset="0"/>
              </a:endParaRPr>
            </a:p>
          </p:txBody>
        </p:sp>
        <p:pic>
          <p:nvPicPr>
            <p:cNvPr id="8" name="Image 2" descr="preencoded.png">
              <a:extLst>
                <a:ext uri="{FF2B5EF4-FFF2-40B4-BE49-F238E27FC236}">
                  <a16:creationId xmlns:a16="http://schemas.microsoft.com/office/drawing/2014/main" id="{8D4DD8A9-2F31-4814-43F9-34224D86201F}"/>
                </a:ext>
              </a:extLst>
            </p:cNvPr>
            <p:cNvPicPr>
              <a:picLocks noChangeAspect="1"/>
            </p:cNvPicPr>
            <p:nvPr/>
          </p:nvPicPr>
          <p:blipFill>
            <a:blip r:embed="rId3"/>
            <a:stretch>
              <a:fillRect/>
            </a:stretch>
          </p:blipFill>
          <p:spPr>
            <a:xfrm>
              <a:off x="6203871" y="3990499"/>
              <a:ext cx="1024890" cy="1639967"/>
            </a:xfrm>
            <a:prstGeom prst="rect">
              <a:avLst/>
            </a:prstGeom>
          </p:spPr>
        </p:pic>
        <p:sp>
          <p:nvSpPr>
            <p:cNvPr id="9" name="Text 3">
              <a:extLst>
                <a:ext uri="{FF2B5EF4-FFF2-40B4-BE49-F238E27FC236}">
                  <a16:creationId xmlns:a16="http://schemas.microsoft.com/office/drawing/2014/main" id="{1CCE22FA-A2C5-6655-833A-F59617D31ED3}"/>
                </a:ext>
              </a:extLst>
            </p:cNvPr>
            <p:cNvSpPr/>
            <p:nvPr/>
          </p:nvSpPr>
          <p:spPr>
            <a:xfrm>
              <a:off x="7536180" y="4195405"/>
              <a:ext cx="2562463" cy="320278"/>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Times New Roman" panose="02020603050405020304" pitchFamily="18" charset="0"/>
                  <a:ea typeface="Gelasio" pitchFamily="34" charset="-122"/>
                  <a:cs typeface="Times New Roman" panose="02020603050405020304" pitchFamily="18" charset="0"/>
                </a:rPr>
                <a:t>Data Processing</a:t>
              </a:r>
              <a:endParaRPr lang="en-US" sz="2000" b="1" dirty="0">
                <a:latin typeface="Times New Roman" panose="02020603050405020304" pitchFamily="18" charset="0"/>
                <a:cs typeface="Times New Roman" panose="02020603050405020304" pitchFamily="18" charset="0"/>
              </a:endParaRPr>
            </a:p>
          </p:txBody>
        </p:sp>
        <p:sp>
          <p:nvSpPr>
            <p:cNvPr id="10" name="Text 4">
              <a:extLst>
                <a:ext uri="{FF2B5EF4-FFF2-40B4-BE49-F238E27FC236}">
                  <a16:creationId xmlns:a16="http://schemas.microsoft.com/office/drawing/2014/main" id="{473935D6-2B03-BFE8-27BA-FE76B9A73250}"/>
                </a:ext>
              </a:extLst>
            </p:cNvPr>
            <p:cNvSpPr/>
            <p:nvPr/>
          </p:nvSpPr>
          <p:spPr>
            <a:xfrm>
              <a:off x="7536180" y="4638675"/>
              <a:ext cx="6376749" cy="656034"/>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Times New Roman" panose="02020603050405020304" pitchFamily="18" charset="0"/>
                  <a:ea typeface="Lato" pitchFamily="34" charset="-122"/>
                  <a:cs typeface="Times New Roman" panose="02020603050405020304" pitchFamily="18" charset="0"/>
                </a:rPr>
                <a:t>Python's data manipulation capabilities were used to process and manage user data, service details, and transaction information.</a:t>
              </a:r>
              <a:endParaRPr lang="en-US" sz="1600" dirty="0">
                <a:latin typeface="Times New Roman" panose="02020603050405020304" pitchFamily="18" charset="0"/>
                <a:cs typeface="Times New Roman" panose="02020603050405020304" pitchFamily="18" charset="0"/>
              </a:endParaRPr>
            </a:p>
          </p:txBody>
        </p:sp>
        <p:pic>
          <p:nvPicPr>
            <p:cNvPr id="11" name="Image 3" descr="preencoded.png">
              <a:extLst>
                <a:ext uri="{FF2B5EF4-FFF2-40B4-BE49-F238E27FC236}">
                  <a16:creationId xmlns:a16="http://schemas.microsoft.com/office/drawing/2014/main" id="{23B7DB2A-DF16-FC22-CA59-EC64866D63B3}"/>
                </a:ext>
              </a:extLst>
            </p:cNvPr>
            <p:cNvPicPr>
              <a:picLocks noChangeAspect="1"/>
            </p:cNvPicPr>
            <p:nvPr/>
          </p:nvPicPr>
          <p:blipFill>
            <a:blip r:embed="rId4"/>
            <a:stretch>
              <a:fillRect/>
            </a:stretch>
          </p:blipFill>
          <p:spPr>
            <a:xfrm>
              <a:off x="6203871" y="5630466"/>
              <a:ext cx="1024890" cy="1837134"/>
            </a:xfrm>
            <a:prstGeom prst="rect">
              <a:avLst/>
            </a:prstGeom>
          </p:spPr>
        </p:pic>
        <p:sp>
          <p:nvSpPr>
            <p:cNvPr id="12" name="Text 5">
              <a:extLst>
                <a:ext uri="{FF2B5EF4-FFF2-40B4-BE49-F238E27FC236}">
                  <a16:creationId xmlns:a16="http://schemas.microsoft.com/office/drawing/2014/main" id="{1063D543-A146-2834-86C2-C70C4F360FB3}"/>
                </a:ext>
              </a:extLst>
            </p:cNvPr>
            <p:cNvSpPr/>
            <p:nvPr/>
          </p:nvSpPr>
          <p:spPr>
            <a:xfrm>
              <a:off x="7536180" y="5835372"/>
              <a:ext cx="2562463" cy="320278"/>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Times New Roman" panose="02020603050405020304" pitchFamily="18" charset="0"/>
                  <a:ea typeface="Gelasio" pitchFamily="34" charset="-122"/>
                  <a:cs typeface="Times New Roman" panose="02020603050405020304" pitchFamily="18" charset="0"/>
                </a:rPr>
                <a:t>Security Measures</a:t>
              </a:r>
              <a:endParaRPr lang="en-US" sz="2000" b="1" dirty="0">
                <a:latin typeface="Times New Roman" panose="02020603050405020304" pitchFamily="18" charset="0"/>
                <a:cs typeface="Times New Roman" panose="02020603050405020304" pitchFamily="18" charset="0"/>
              </a:endParaRPr>
            </a:p>
          </p:txBody>
        </p:sp>
        <p:sp>
          <p:nvSpPr>
            <p:cNvPr id="13" name="Text 6">
              <a:extLst>
                <a:ext uri="{FF2B5EF4-FFF2-40B4-BE49-F238E27FC236}">
                  <a16:creationId xmlns:a16="http://schemas.microsoft.com/office/drawing/2014/main" id="{3F370A87-E8F3-45AB-5E8A-9B9F738BE866}"/>
                </a:ext>
              </a:extLst>
            </p:cNvPr>
            <p:cNvSpPr/>
            <p:nvPr/>
          </p:nvSpPr>
          <p:spPr>
            <a:xfrm>
              <a:off x="7536180" y="6278642"/>
              <a:ext cx="6376749" cy="984052"/>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Times New Roman" panose="02020603050405020304" pitchFamily="18" charset="0"/>
                  <a:ea typeface="Lato" pitchFamily="34" charset="-122"/>
                  <a:cs typeface="Times New Roman" panose="02020603050405020304" pitchFamily="18" charset="0"/>
                </a:rPr>
                <a:t>Django's built-in security features ensured data integrity and user privacy by implementing robust authentication and authorization measures.</a:t>
              </a:r>
              <a:endParaRPr 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0921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11"/>
          <p:cNvGrpSpPr/>
          <p:nvPr/>
        </p:nvGrpSpPr>
        <p:grpSpPr>
          <a:xfrm>
            <a:off x="1622253" y="763466"/>
            <a:ext cx="6643847" cy="5584483"/>
            <a:chOff x="6203871" y="864630"/>
            <a:chExt cx="7709058" cy="6479859"/>
          </a:xfrm>
        </p:grpSpPr>
        <p:sp>
          <p:nvSpPr>
            <p:cNvPr id="1048656" name="Text 0"/>
            <p:cNvSpPr/>
            <p:nvPr/>
          </p:nvSpPr>
          <p:spPr>
            <a:xfrm>
              <a:off x="6203871" y="864630"/>
              <a:ext cx="7099459" cy="640556"/>
            </a:xfrm>
            <a:prstGeom prst="rect">
              <a:avLst/>
            </a:prstGeom>
            <a:noFill/>
          </p:spPr>
          <p:txBody>
            <a:bodyPr wrap="none" lIns="0" tIns="0" rIns="0" bIns="0" rtlCol="0" anchor="t"/>
            <a:lstStyle/>
            <a:p>
              <a:pPr defTabSz="766064">
                <a:lnSpc>
                  <a:spcPts val="4189"/>
                </a:lnSpc>
                <a:spcAft>
                  <a:spcPts val="584"/>
                </a:spcAft>
              </a:pPr>
              <a:r>
                <a:rPr lang="en-US" sz="3600" b="1" kern="1200" dirty="0">
                  <a:solidFill>
                    <a:srgbClr val="1B1B27"/>
                  </a:solidFill>
                  <a:latin typeface="Times New Roman" panose="02020603050405020304" pitchFamily="18" charset="0"/>
                  <a:ea typeface="Alexandria" pitchFamily="34" charset="-122"/>
                  <a:cs typeface="Times New Roman" panose="02020603050405020304" pitchFamily="18" charset="0"/>
                </a:rPr>
                <a:t>SYSTEM ARCHITECTURE DESIGN</a:t>
              </a:r>
              <a:endParaRPr lang="en-US" sz="3600" b="1" dirty="0">
                <a:latin typeface="Times New Roman" panose="02020603050405020304" pitchFamily="18" charset="0"/>
                <a:cs typeface="Times New Roman" panose="02020603050405020304" pitchFamily="18" charset="0"/>
              </a:endParaRPr>
            </a:p>
          </p:txBody>
        </p:sp>
        <p:pic>
          <p:nvPicPr>
            <p:cNvPr id="2097158" name="Image 2" descr="preencoded.png"/>
            <p:cNvPicPr>
              <a:picLocks noChangeAspect="1"/>
            </p:cNvPicPr>
            <p:nvPr/>
          </p:nvPicPr>
          <p:blipFill>
            <a:blip r:embed="rId2"/>
            <a:stretch>
              <a:fillRect/>
            </a:stretch>
          </p:blipFill>
          <p:spPr>
            <a:xfrm>
              <a:off x="6203871" y="1833086"/>
              <a:ext cx="1024890" cy="1837134"/>
            </a:xfrm>
            <a:prstGeom prst="rect">
              <a:avLst/>
            </a:prstGeom>
          </p:spPr>
        </p:pic>
        <p:sp>
          <p:nvSpPr>
            <p:cNvPr id="1048657" name="Text 1"/>
            <p:cNvSpPr/>
            <p:nvPr/>
          </p:nvSpPr>
          <p:spPr>
            <a:xfrm>
              <a:off x="7536180" y="2037993"/>
              <a:ext cx="2562463" cy="320278"/>
            </a:xfrm>
            <a:prstGeom prst="rect">
              <a:avLst/>
            </a:prstGeom>
            <a:noFill/>
          </p:spPr>
          <p:txBody>
            <a:bodyPr wrap="none" lIns="0" tIns="0" rIns="0" bIns="0" rtlCol="0" anchor="t"/>
            <a:lstStyle/>
            <a:p>
              <a:pPr defTabSz="766064">
                <a:lnSpc>
                  <a:spcPts val="2095"/>
                </a:lnSpc>
                <a:spcAft>
                  <a:spcPts val="584"/>
                </a:spcAft>
              </a:pPr>
              <a:r>
                <a:rPr lang="en-US" sz="1900" b="1" kern="1200" dirty="0">
                  <a:solidFill>
                    <a:schemeClr val="tx1">
                      <a:lumMod val="95000"/>
                      <a:lumOff val="5000"/>
                    </a:schemeClr>
                  </a:solidFill>
                  <a:latin typeface="Times New Roman" panose="02020603050405020304" pitchFamily="18" charset="0"/>
                  <a:ea typeface="Alexandria" pitchFamily="34" charset="-122"/>
                  <a:cs typeface="Times New Roman" panose="02020603050405020304" pitchFamily="18" charset="0"/>
                </a:rPr>
                <a:t>MICROSERVICES</a:t>
              </a:r>
              <a:endParaRPr lang="en-US" sz="19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48658" name="Text 2"/>
            <p:cNvSpPr/>
            <p:nvPr/>
          </p:nvSpPr>
          <p:spPr>
            <a:xfrm>
              <a:off x="7536180" y="2481262"/>
              <a:ext cx="6376749" cy="984052"/>
            </a:xfrm>
            <a:prstGeom prst="rect">
              <a:avLst/>
            </a:prstGeom>
            <a:noFill/>
          </p:spPr>
          <p:txBody>
            <a:bodyPr wrap="square" lIns="0" tIns="0" rIns="0" bIns="0" rtlCol="0" anchor="t"/>
            <a:lstStyle/>
            <a:p>
              <a:pPr algn="just" defTabSz="766064">
                <a:lnSpc>
                  <a:spcPts val="2136"/>
                </a:lnSpc>
                <a:spcAft>
                  <a:spcPts val="584"/>
                </a:spcAft>
              </a:pPr>
              <a:r>
                <a:rPr lang="en-US" kern="1200" dirty="0">
                  <a:solidFill>
                    <a:srgbClr val="404155"/>
                  </a:solidFill>
                  <a:latin typeface="Times New Roman" panose="02020603050405020304" pitchFamily="18" charset="0"/>
                  <a:ea typeface="Nobile" pitchFamily="34" charset="-122"/>
                  <a:cs typeface="Times New Roman" panose="02020603050405020304" pitchFamily="18" charset="0"/>
                </a:rPr>
                <a:t>The LinkUp app will be built on a microservices-based architecture, allowing for scalability and independent component deployment.</a:t>
              </a:r>
              <a:endParaRPr lang="en-US" dirty="0">
                <a:latin typeface="Times New Roman" panose="02020603050405020304" pitchFamily="18" charset="0"/>
                <a:cs typeface="Times New Roman" panose="02020603050405020304" pitchFamily="18" charset="0"/>
              </a:endParaRPr>
            </a:p>
          </p:txBody>
        </p:sp>
        <p:pic>
          <p:nvPicPr>
            <p:cNvPr id="2097159" name="Image 3" descr="preencoded.png"/>
            <p:cNvPicPr>
              <a:picLocks noChangeAspect="1"/>
            </p:cNvPicPr>
            <p:nvPr/>
          </p:nvPicPr>
          <p:blipFill>
            <a:blip r:embed="rId3"/>
            <a:stretch>
              <a:fillRect/>
            </a:stretch>
          </p:blipFill>
          <p:spPr>
            <a:xfrm>
              <a:off x="6203871" y="3670221"/>
              <a:ext cx="1024890" cy="1837134"/>
            </a:xfrm>
            <a:prstGeom prst="rect">
              <a:avLst/>
            </a:prstGeom>
          </p:spPr>
        </p:pic>
        <p:sp>
          <p:nvSpPr>
            <p:cNvPr id="1048659" name="Text 3"/>
            <p:cNvSpPr/>
            <p:nvPr/>
          </p:nvSpPr>
          <p:spPr>
            <a:xfrm>
              <a:off x="7536180" y="3875127"/>
              <a:ext cx="2569012" cy="320278"/>
            </a:xfrm>
            <a:prstGeom prst="rect">
              <a:avLst/>
            </a:prstGeom>
            <a:noFill/>
          </p:spPr>
          <p:txBody>
            <a:bodyPr wrap="none" lIns="0" tIns="0" rIns="0" bIns="0" rtlCol="0" anchor="t"/>
            <a:lstStyle/>
            <a:p>
              <a:pPr defTabSz="766064">
                <a:lnSpc>
                  <a:spcPts val="2095"/>
                </a:lnSpc>
                <a:spcAft>
                  <a:spcPts val="584"/>
                </a:spcAft>
              </a:pPr>
              <a:r>
                <a:rPr lang="en-US" sz="1901" b="1" kern="1200" dirty="0">
                  <a:solidFill>
                    <a:schemeClr val="tx1">
                      <a:lumMod val="95000"/>
                      <a:lumOff val="5000"/>
                    </a:schemeClr>
                  </a:solidFill>
                  <a:latin typeface="Times New Roman" panose="02020603050405020304" pitchFamily="18" charset="0"/>
                  <a:ea typeface="Alexandria" pitchFamily="34" charset="-122"/>
                  <a:cs typeface="Times New Roman" panose="02020603050405020304" pitchFamily="18" charset="0"/>
                </a:rPr>
                <a:t>CLOUD INFRASTRUCTURE</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48660" name="Text 4"/>
            <p:cNvSpPr/>
            <p:nvPr/>
          </p:nvSpPr>
          <p:spPr>
            <a:xfrm>
              <a:off x="7536180" y="4318397"/>
              <a:ext cx="6376749" cy="984052"/>
            </a:xfrm>
            <a:prstGeom prst="rect">
              <a:avLst/>
            </a:prstGeom>
            <a:noFill/>
          </p:spPr>
          <p:txBody>
            <a:bodyPr wrap="square" lIns="0" tIns="0" rIns="0" bIns="0" rtlCol="0" anchor="t"/>
            <a:lstStyle/>
            <a:p>
              <a:pPr algn="just" defTabSz="766064">
                <a:lnSpc>
                  <a:spcPts val="2136"/>
                </a:lnSpc>
                <a:spcAft>
                  <a:spcPts val="584"/>
                </a:spcAft>
              </a:pPr>
              <a:r>
                <a:rPr lang="en-US" kern="1200" dirty="0">
                  <a:solidFill>
                    <a:srgbClr val="404155"/>
                  </a:solidFill>
                  <a:latin typeface="Times New Roman" panose="02020603050405020304" pitchFamily="18" charset="0"/>
                  <a:ea typeface="Nobile" pitchFamily="34" charset="-122"/>
                  <a:cs typeface="Times New Roman" panose="02020603050405020304" pitchFamily="18" charset="0"/>
                </a:rPr>
                <a:t>The system will leverage cloud-based services for storage, computing power, and seamless integration of various components.</a:t>
              </a:r>
              <a:endParaRPr lang="en-US" dirty="0">
                <a:latin typeface="Times New Roman" panose="02020603050405020304" pitchFamily="18" charset="0"/>
                <a:cs typeface="Times New Roman" panose="02020603050405020304" pitchFamily="18" charset="0"/>
              </a:endParaRPr>
            </a:p>
          </p:txBody>
        </p:sp>
        <p:pic>
          <p:nvPicPr>
            <p:cNvPr id="2097160" name="Image 4" descr="preencoded.png"/>
            <p:cNvPicPr>
              <a:picLocks noChangeAspect="1"/>
            </p:cNvPicPr>
            <p:nvPr/>
          </p:nvPicPr>
          <p:blipFill>
            <a:blip r:embed="rId4"/>
            <a:stretch>
              <a:fillRect/>
            </a:stretch>
          </p:blipFill>
          <p:spPr>
            <a:xfrm>
              <a:off x="6203871" y="5507355"/>
              <a:ext cx="1024890" cy="1837134"/>
            </a:xfrm>
            <a:prstGeom prst="rect">
              <a:avLst/>
            </a:prstGeom>
          </p:spPr>
        </p:pic>
        <p:sp>
          <p:nvSpPr>
            <p:cNvPr id="1048661" name="Text 5"/>
            <p:cNvSpPr/>
            <p:nvPr/>
          </p:nvSpPr>
          <p:spPr>
            <a:xfrm>
              <a:off x="7536180" y="5712262"/>
              <a:ext cx="2840712" cy="320278"/>
            </a:xfrm>
            <a:prstGeom prst="rect">
              <a:avLst/>
            </a:prstGeom>
            <a:noFill/>
          </p:spPr>
          <p:txBody>
            <a:bodyPr wrap="none" lIns="0" tIns="0" rIns="0" bIns="0" rtlCol="0" anchor="t"/>
            <a:lstStyle/>
            <a:p>
              <a:pPr defTabSz="766064">
                <a:lnSpc>
                  <a:spcPts val="2095"/>
                </a:lnSpc>
                <a:spcAft>
                  <a:spcPts val="584"/>
                </a:spcAft>
              </a:pPr>
              <a:r>
                <a:rPr lang="en-US" sz="1901" b="1" kern="1200" dirty="0">
                  <a:solidFill>
                    <a:schemeClr val="tx1">
                      <a:lumMod val="95000"/>
                      <a:lumOff val="5000"/>
                    </a:schemeClr>
                  </a:solidFill>
                  <a:latin typeface="Times New Roman" panose="02020603050405020304" pitchFamily="18" charset="0"/>
                  <a:ea typeface="Alexandria" pitchFamily="34" charset="-122"/>
                  <a:cs typeface="Times New Roman" panose="02020603050405020304" pitchFamily="18" charset="0"/>
                </a:rPr>
                <a:t>API-DRIVEN INTEGRATION</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48662" name="Text 6"/>
            <p:cNvSpPr/>
            <p:nvPr/>
          </p:nvSpPr>
          <p:spPr>
            <a:xfrm>
              <a:off x="7536180" y="6155531"/>
              <a:ext cx="6376749" cy="984052"/>
            </a:xfrm>
            <a:prstGeom prst="rect">
              <a:avLst/>
            </a:prstGeom>
            <a:noFill/>
          </p:spPr>
          <p:txBody>
            <a:bodyPr wrap="square" lIns="0" tIns="0" rIns="0" bIns="0" rtlCol="0" anchor="t"/>
            <a:lstStyle/>
            <a:p>
              <a:pPr algn="just" defTabSz="766064">
                <a:lnSpc>
                  <a:spcPts val="2136"/>
                </a:lnSpc>
                <a:spcAft>
                  <a:spcPts val="584"/>
                </a:spcAft>
              </a:pPr>
              <a:r>
                <a:rPr lang="en-US" kern="1200" dirty="0">
                  <a:solidFill>
                    <a:srgbClr val="404155"/>
                  </a:solidFill>
                  <a:latin typeface="Times New Roman" panose="02020603050405020304" pitchFamily="18" charset="0"/>
                  <a:ea typeface="Nobile" pitchFamily="34" charset="-122"/>
                  <a:cs typeface="Times New Roman" panose="02020603050405020304" pitchFamily="18" charset="0"/>
                </a:rPr>
                <a:t>Well-defined APIs will enable efficient communication between the frontend, backend, and external services, ensuring a flexible and modular system.</a:t>
              </a:r>
              <a:endParaRPr lang="en-US"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extBox 1"/>
          <p:cNvSpPr txBox="1"/>
          <p:nvPr/>
        </p:nvSpPr>
        <p:spPr>
          <a:xfrm>
            <a:off x="4503175" y="122356"/>
            <a:ext cx="3009746" cy="744836"/>
          </a:xfrm>
          <a:prstGeom prst="rect">
            <a:avLst/>
          </a:prstGeom>
        </p:spPr>
        <p:txBody>
          <a:bodyPr vert="horz" lIns="91440" tIns="45720" rIns="91440" bIns="45720" rtlCol="0" anchor="ctr">
            <a:normAutofit/>
          </a:bodyPr>
          <a:lstStyle/>
          <a:p>
            <a:pPr marL="0" indent="0" algn="ctr">
              <a:lnSpc>
                <a:spcPct val="90000"/>
              </a:lnSpc>
              <a:spcBef>
                <a:spcPct val="0"/>
              </a:spcBef>
              <a:spcAft>
                <a:spcPts val="600"/>
              </a:spcAft>
            </a:pPr>
            <a:r>
              <a:rPr lang="en-US" sz="3200" b="1" kern="1200" cap="all" dirty="0">
                <a:solidFill>
                  <a:schemeClr val="tx1">
                    <a:lumMod val="95000"/>
                    <a:lumOff val="5000"/>
                  </a:schemeClr>
                </a:solidFill>
                <a:latin typeface="Times New Roman" panose="02020603050405020304" pitchFamily="18" charset="0"/>
                <a:ea typeface="+mj-ea"/>
                <a:cs typeface="Times New Roman" panose="02020603050405020304" pitchFamily="18" charset="0"/>
              </a:rPr>
              <a:t>Flow chart</a:t>
            </a:r>
            <a:endParaRPr lang="en-US" sz="3200" b="1" kern="1200" cap="all"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sp>
        <p:nvSpPr>
          <p:cNvPr id="1048680" name="Rectangle 3"/>
          <p:cNvSpPr/>
          <p:nvPr/>
        </p:nvSpPr>
        <p:spPr>
          <a:xfrm>
            <a:off x="4050890" y="1192264"/>
            <a:ext cx="1514167" cy="452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Login page</a:t>
            </a:r>
          </a:p>
        </p:txBody>
      </p:sp>
      <p:sp>
        <p:nvSpPr>
          <p:cNvPr id="1048681" name="Rectangle 5"/>
          <p:cNvSpPr/>
          <p:nvPr/>
        </p:nvSpPr>
        <p:spPr>
          <a:xfrm>
            <a:off x="4060723" y="2000865"/>
            <a:ext cx="1514167" cy="452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User login</a:t>
            </a:r>
          </a:p>
        </p:txBody>
      </p:sp>
      <p:sp>
        <p:nvSpPr>
          <p:cNvPr id="1048682" name="Rectangle 6"/>
          <p:cNvSpPr/>
          <p:nvPr/>
        </p:nvSpPr>
        <p:spPr>
          <a:xfrm>
            <a:off x="4060723" y="3489223"/>
            <a:ext cx="1514167" cy="452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Notification</a:t>
            </a:r>
          </a:p>
        </p:txBody>
      </p:sp>
      <p:sp>
        <p:nvSpPr>
          <p:cNvPr id="1048683" name="Rectangle 7"/>
          <p:cNvSpPr/>
          <p:nvPr/>
        </p:nvSpPr>
        <p:spPr>
          <a:xfrm>
            <a:off x="4060723" y="2690352"/>
            <a:ext cx="1514167" cy="452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Applied</a:t>
            </a:r>
          </a:p>
        </p:txBody>
      </p:sp>
      <p:sp>
        <p:nvSpPr>
          <p:cNvPr id="1048684" name="Rectangle 11"/>
          <p:cNvSpPr/>
          <p:nvPr/>
        </p:nvSpPr>
        <p:spPr>
          <a:xfrm>
            <a:off x="4060723" y="4178710"/>
            <a:ext cx="1514167" cy="452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Rating</a:t>
            </a:r>
          </a:p>
        </p:txBody>
      </p:sp>
      <p:sp>
        <p:nvSpPr>
          <p:cNvPr id="1048685" name="Rectangle 12"/>
          <p:cNvSpPr/>
          <p:nvPr/>
        </p:nvSpPr>
        <p:spPr>
          <a:xfrm>
            <a:off x="4060723" y="5019369"/>
            <a:ext cx="1514167" cy="452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Review</a:t>
            </a:r>
          </a:p>
        </p:txBody>
      </p:sp>
      <p:sp>
        <p:nvSpPr>
          <p:cNvPr id="1048686" name="Rectangle 15"/>
          <p:cNvSpPr/>
          <p:nvPr/>
        </p:nvSpPr>
        <p:spPr>
          <a:xfrm>
            <a:off x="8888358" y="1170039"/>
            <a:ext cx="1514167" cy="452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 base</a:t>
            </a:r>
          </a:p>
        </p:txBody>
      </p:sp>
      <p:cxnSp>
        <p:nvCxnSpPr>
          <p:cNvPr id="3145728" name="Straight Arrow Connector 18"/>
          <p:cNvCxnSpPr>
            <a:cxnSpLocks/>
            <a:endCxn id="1048680" idx="1"/>
          </p:cNvCxnSpPr>
          <p:nvPr/>
        </p:nvCxnSpPr>
        <p:spPr>
          <a:xfrm>
            <a:off x="3126657" y="1418406"/>
            <a:ext cx="9242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29" name="Straight Arrow Connector 20"/>
          <p:cNvCxnSpPr>
            <a:cxnSpLocks/>
            <a:stCxn id="1048680" idx="3"/>
          </p:cNvCxnSpPr>
          <p:nvPr/>
        </p:nvCxnSpPr>
        <p:spPr>
          <a:xfrm>
            <a:off x="5565057" y="1418406"/>
            <a:ext cx="7177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0" name="Straight Arrow Connector 21"/>
          <p:cNvCxnSpPr>
            <a:cxnSpLocks/>
            <a:endCxn id="1048686" idx="1"/>
          </p:cNvCxnSpPr>
          <p:nvPr/>
        </p:nvCxnSpPr>
        <p:spPr>
          <a:xfrm>
            <a:off x="7816641" y="1396181"/>
            <a:ext cx="10717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1" name="Straight Arrow Connector 24"/>
          <p:cNvCxnSpPr>
            <a:cxnSpLocks/>
            <a:stCxn id="1048680" idx="2"/>
            <a:endCxn id="1048681" idx="0"/>
          </p:cNvCxnSpPr>
          <p:nvPr/>
        </p:nvCxnSpPr>
        <p:spPr>
          <a:xfrm>
            <a:off x="4807974" y="1644548"/>
            <a:ext cx="9833" cy="356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2" name="Straight Arrow Connector 26"/>
          <p:cNvCxnSpPr>
            <a:cxnSpLocks/>
            <a:stCxn id="1048681" idx="2"/>
            <a:endCxn id="1048683" idx="0"/>
          </p:cNvCxnSpPr>
          <p:nvPr/>
        </p:nvCxnSpPr>
        <p:spPr>
          <a:xfrm>
            <a:off x="4817807" y="2453149"/>
            <a:ext cx="0" cy="237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3" name="Straight Arrow Connector 28"/>
          <p:cNvCxnSpPr>
            <a:cxnSpLocks/>
          </p:cNvCxnSpPr>
          <p:nvPr/>
        </p:nvCxnSpPr>
        <p:spPr>
          <a:xfrm>
            <a:off x="4817806" y="3142636"/>
            <a:ext cx="0" cy="346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4" name="Connector: Elbow 42"/>
          <p:cNvCxnSpPr>
            <a:cxnSpLocks/>
          </p:cNvCxnSpPr>
          <p:nvPr/>
        </p:nvCxnSpPr>
        <p:spPr>
          <a:xfrm rot="16200000" flipV="1">
            <a:off x="7064630" y="-1248694"/>
            <a:ext cx="22225" cy="4837468"/>
          </a:xfrm>
          <a:prstGeom prst="bentConnector3">
            <a:avLst>
              <a:gd name="adj1" fmla="val 1128571"/>
            </a:avLst>
          </a:prstGeom>
          <a:ln>
            <a:tailEnd type="triangle"/>
          </a:ln>
        </p:spPr>
        <p:style>
          <a:lnRef idx="1">
            <a:schemeClr val="dk1"/>
          </a:lnRef>
          <a:fillRef idx="0">
            <a:schemeClr val="dk1"/>
          </a:fillRef>
          <a:effectRef idx="0">
            <a:schemeClr val="dk1"/>
          </a:effectRef>
          <a:fontRef idx="minor">
            <a:schemeClr val="tx1"/>
          </a:fontRef>
        </p:style>
      </p:cxnSp>
      <p:cxnSp>
        <p:nvCxnSpPr>
          <p:cNvPr id="3145735" name="Straight Arrow Connector 44"/>
          <p:cNvCxnSpPr>
            <a:cxnSpLocks/>
            <a:stCxn id="1048682" idx="2"/>
            <a:endCxn id="1048684" idx="0"/>
          </p:cNvCxnSpPr>
          <p:nvPr/>
        </p:nvCxnSpPr>
        <p:spPr>
          <a:xfrm>
            <a:off x="4817807" y="3941507"/>
            <a:ext cx="0" cy="23720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145736" name="Straight Arrow Connector 46"/>
          <p:cNvCxnSpPr>
            <a:cxnSpLocks/>
            <a:stCxn id="1048684" idx="2"/>
            <a:endCxn id="1048685" idx="0"/>
          </p:cNvCxnSpPr>
          <p:nvPr/>
        </p:nvCxnSpPr>
        <p:spPr>
          <a:xfrm>
            <a:off x="4817807" y="4630994"/>
            <a:ext cx="0" cy="38837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048687" name="Rectangle 52"/>
          <p:cNvSpPr/>
          <p:nvPr/>
        </p:nvSpPr>
        <p:spPr>
          <a:xfrm>
            <a:off x="6322141" y="1170038"/>
            <a:ext cx="1514167" cy="5314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New registration</a:t>
            </a:r>
          </a:p>
        </p:txBody>
      </p:sp>
      <p:sp>
        <p:nvSpPr>
          <p:cNvPr id="1048688" name="Rectangle 53"/>
          <p:cNvSpPr/>
          <p:nvPr/>
        </p:nvSpPr>
        <p:spPr>
          <a:xfrm>
            <a:off x="6312309" y="2000864"/>
            <a:ext cx="1514166" cy="5092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Recruiter login</a:t>
            </a:r>
          </a:p>
        </p:txBody>
      </p:sp>
      <p:sp>
        <p:nvSpPr>
          <p:cNvPr id="1048689" name="Rectangle 54"/>
          <p:cNvSpPr/>
          <p:nvPr/>
        </p:nvSpPr>
        <p:spPr>
          <a:xfrm>
            <a:off x="6312308" y="3489223"/>
            <a:ext cx="1514167" cy="452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Notification</a:t>
            </a:r>
          </a:p>
        </p:txBody>
      </p:sp>
      <p:sp>
        <p:nvSpPr>
          <p:cNvPr id="1048690" name="Rectangle 55"/>
          <p:cNvSpPr/>
          <p:nvPr/>
        </p:nvSpPr>
        <p:spPr>
          <a:xfrm>
            <a:off x="6312308" y="2690352"/>
            <a:ext cx="1514167" cy="452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Applied</a:t>
            </a:r>
          </a:p>
        </p:txBody>
      </p:sp>
      <p:sp>
        <p:nvSpPr>
          <p:cNvPr id="1048691" name="Rectangle 56"/>
          <p:cNvSpPr/>
          <p:nvPr/>
        </p:nvSpPr>
        <p:spPr>
          <a:xfrm>
            <a:off x="6312308" y="4178710"/>
            <a:ext cx="1514167" cy="452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Rating</a:t>
            </a:r>
          </a:p>
        </p:txBody>
      </p:sp>
      <p:sp>
        <p:nvSpPr>
          <p:cNvPr id="1048692" name="Rectangle 57"/>
          <p:cNvSpPr/>
          <p:nvPr/>
        </p:nvSpPr>
        <p:spPr>
          <a:xfrm>
            <a:off x="6312308" y="5019369"/>
            <a:ext cx="1514167" cy="452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Review</a:t>
            </a:r>
          </a:p>
        </p:txBody>
      </p:sp>
      <p:cxnSp>
        <p:nvCxnSpPr>
          <p:cNvPr id="3145738" name="Straight Arrow Connector 59"/>
          <p:cNvCxnSpPr>
            <a:cxnSpLocks/>
            <a:stCxn id="1048688" idx="2"/>
            <a:endCxn id="1048690" idx="0"/>
          </p:cNvCxnSpPr>
          <p:nvPr/>
        </p:nvCxnSpPr>
        <p:spPr>
          <a:xfrm>
            <a:off x="7069392" y="2510095"/>
            <a:ext cx="0" cy="180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9" name="Straight Arrow Connector 60"/>
          <p:cNvCxnSpPr>
            <a:cxnSpLocks/>
          </p:cNvCxnSpPr>
          <p:nvPr/>
        </p:nvCxnSpPr>
        <p:spPr>
          <a:xfrm>
            <a:off x="7069391" y="3142636"/>
            <a:ext cx="0" cy="346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40" name="Straight Arrow Connector 61"/>
          <p:cNvCxnSpPr>
            <a:cxnSpLocks/>
            <a:stCxn id="1048689" idx="2"/>
            <a:endCxn id="1048691" idx="0"/>
          </p:cNvCxnSpPr>
          <p:nvPr/>
        </p:nvCxnSpPr>
        <p:spPr>
          <a:xfrm>
            <a:off x="7069392" y="3941507"/>
            <a:ext cx="0" cy="23720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145741" name="Straight Arrow Connector 62"/>
          <p:cNvCxnSpPr>
            <a:cxnSpLocks/>
            <a:stCxn id="1048691" idx="2"/>
            <a:endCxn id="1048692" idx="0"/>
          </p:cNvCxnSpPr>
          <p:nvPr/>
        </p:nvCxnSpPr>
        <p:spPr>
          <a:xfrm>
            <a:off x="7069392" y="4630994"/>
            <a:ext cx="0" cy="38837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145742" name="Connector: Elbow 71"/>
          <p:cNvCxnSpPr>
            <a:cxnSpLocks/>
            <a:stCxn id="1048685" idx="2"/>
            <a:endCxn id="1048692" idx="2"/>
          </p:cNvCxnSpPr>
          <p:nvPr/>
        </p:nvCxnSpPr>
        <p:spPr>
          <a:xfrm rot="16200000" flipH="1">
            <a:off x="5943599" y="4345860"/>
            <a:ext cx="12700" cy="2251585"/>
          </a:xfrm>
          <a:prstGeom prst="bentConnector3">
            <a:avLst>
              <a:gd name="adj1" fmla="val 3038709"/>
            </a:avLst>
          </a:prstGeom>
        </p:spPr>
        <p:style>
          <a:lnRef idx="1">
            <a:schemeClr val="dk1"/>
          </a:lnRef>
          <a:fillRef idx="0">
            <a:schemeClr val="dk1"/>
          </a:fillRef>
          <a:effectRef idx="0">
            <a:schemeClr val="dk1"/>
          </a:effectRef>
          <a:fontRef idx="minor">
            <a:schemeClr val="tx1"/>
          </a:fontRef>
        </p:style>
      </p:cxnSp>
      <p:cxnSp>
        <p:nvCxnSpPr>
          <p:cNvPr id="3145743" name="Straight Arrow Connector 76"/>
          <p:cNvCxnSpPr>
            <a:cxnSpLocks/>
          </p:cNvCxnSpPr>
          <p:nvPr/>
        </p:nvCxnSpPr>
        <p:spPr>
          <a:xfrm>
            <a:off x="5943600" y="5820697"/>
            <a:ext cx="0" cy="3340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Oval 1">
            <a:extLst>
              <a:ext uri="{FF2B5EF4-FFF2-40B4-BE49-F238E27FC236}">
                <a16:creationId xmlns:a16="http://schemas.microsoft.com/office/drawing/2014/main" id="{5C0264B2-1302-C108-74D5-0415A7B3AA20}"/>
              </a:ext>
            </a:extLst>
          </p:cNvPr>
          <p:cNvSpPr/>
          <p:nvPr/>
        </p:nvSpPr>
        <p:spPr>
          <a:xfrm>
            <a:off x="1363201" y="978567"/>
            <a:ext cx="1759973" cy="9144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Open</a:t>
            </a: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app</a:t>
            </a:r>
            <a:endParaRPr lang="en-IN"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BD0B84A1-2578-EBB0-F71C-FBB0C543D449}"/>
              </a:ext>
            </a:extLst>
          </p:cNvPr>
          <p:cNvSpPr/>
          <p:nvPr/>
        </p:nvSpPr>
        <p:spPr>
          <a:xfrm>
            <a:off x="5047202" y="6199130"/>
            <a:ext cx="1753464" cy="580855"/>
          </a:xfrm>
          <a:prstGeom prst="ellipse">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Log out </a:t>
            </a:r>
            <a:endParaRPr lang="en-IN" sz="2000" dirty="0">
              <a:latin typeface="Times New Roman" panose="02020603050405020304" pitchFamily="18" charset="0"/>
              <a:cs typeface="Times New Roman" panose="02020603050405020304" pitchFamily="18" charset="0"/>
            </a:endParaRPr>
          </a:p>
        </p:txBody>
      </p:sp>
      <p:cxnSp>
        <p:nvCxnSpPr>
          <p:cNvPr id="17" name="Connector: Elbow 16">
            <a:extLst>
              <a:ext uri="{FF2B5EF4-FFF2-40B4-BE49-F238E27FC236}">
                <a16:creationId xmlns:a16="http://schemas.microsoft.com/office/drawing/2014/main" id="{D7D3A160-9A7B-3222-3D6B-F31C3EE81FB8}"/>
              </a:ext>
            </a:extLst>
          </p:cNvPr>
          <p:cNvCxnSpPr>
            <a:cxnSpLocks/>
            <a:endCxn id="1048688" idx="1"/>
          </p:cNvCxnSpPr>
          <p:nvPr/>
        </p:nvCxnSpPr>
        <p:spPr>
          <a:xfrm>
            <a:off x="4824156" y="1757421"/>
            <a:ext cx="1488153" cy="498059"/>
          </a:xfrm>
          <a:prstGeom prst="bentConnector3">
            <a:avLst>
              <a:gd name="adj1" fmla="val 6057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D14E08-51A1-20EB-CB14-1D991623E137}"/>
              </a:ext>
            </a:extLst>
          </p:cNvPr>
          <p:cNvGrpSpPr/>
          <p:nvPr/>
        </p:nvGrpSpPr>
        <p:grpSpPr>
          <a:xfrm>
            <a:off x="953420" y="305722"/>
            <a:ext cx="9822733" cy="5872501"/>
            <a:chOff x="619125" y="885825"/>
            <a:chExt cx="7757160" cy="6319360"/>
          </a:xfrm>
        </p:grpSpPr>
        <p:sp>
          <p:nvSpPr>
            <p:cNvPr id="3" name="Shape 9">
              <a:extLst>
                <a:ext uri="{FF2B5EF4-FFF2-40B4-BE49-F238E27FC236}">
                  <a16:creationId xmlns:a16="http://schemas.microsoft.com/office/drawing/2014/main" id="{27B95CCC-25CF-EBB8-72BF-C140FDC6B7C6}"/>
                </a:ext>
              </a:extLst>
            </p:cNvPr>
            <p:cNvSpPr/>
            <p:nvPr/>
          </p:nvSpPr>
          <p:spPr>
            <a:xfrm>
              <a:off x="693420" y="4894897"/>
              <a:ext cx="445770" cy="445770"/>
            </a:xfrm>
            <a:prstGeom prst="roundRect">
              <a:avLst>
                <a:gd name="adj" fmla="val 18667"/>
              </a:avLst>
            </a:prstGeom>
            <a:solidFill>
              <a:srgbClr val="E8E8E3"/>
            </a:solidFill>
            <a:ln w="7620">
              <a:solidFill>
                <a:srgbClr val="CECEC9"/>
              </a:solidFill>
              <a:prstDash val="solid"/>
            </a:ln>
          </p:spPr>
          <p:txBody>
            <a:bodyPr/>
            <a:lstStyle/>
            <a:p>
              <a:endParaRPr lang="en-US" dirty="0"/>
            </a:p>
          </p:txBody>
        </p:sp>
        <p:sp>
          <p:nvSpPr>
            <p:cNvPr id="4" name="Text 10">
              <a:extLst>
                <a:ext uri="{FF2B5EF4-FFF2-40B4-BE49-F238E27FC236}">
                  <a16:creationId xmlns:a16="http://schemas.microsoft.com/office/drawing/2014/main" id="{48F83D13-C32A-386B-EFC7-9C7F90D6C22E}"/>
                </a:ext>
              </a:extLst>
            </p:cNvPr>
            <p:cNvSpPr/>
            <p:nvPr/>
          </p:nvSpPr>
          <p:spPr>
            <a:xfrm>
              <a:off x="834271" y="4969193"/>
              <a:ext cx="164068" cy="297180"/>
            </a:xfrm>
            <a:prstGeom prst="rect">
              <a:avLst/>
            </a:prstGeom>
            <a:noFill/>
            <a:ln/>
          </p:spPr>
          <p:txBody>
            <a:bodyPr wrap="none" lIns="0" tIns="0" rIns="0" bIns="0" rtlCol="0" anchor="t"/>
            <a:lstStyle/>
            <a:p>
              <a:pPr marL="0" indent="0" algn="ctr">
                <a:lnSpc>
                  <a:spcPts val="2300"/>
                </a:lnSpc>
                <a:buNone/>
              </a:pPr>
              <a:r>
                <a:rPr lang="en-US" sz="2300" dirty="0">
                  <a:solidFill>
                    <a:srgbClr val="272525"/>
                  </a:solidFill>
                  <a:latin typeface="Times New Roman" panose="02020603050405020304" pitchFamily="18" charset="0"/>
                  <a:ea typeface="Tahoma" panose="020B0604030504040204" pitchFamily="34" charset="0"/>
                  <a:cs typeface="Times New Roman" panose="02020603050405020304" pitchFamily="18" charset="0"/>
                </a:rPr>
                <a:t>3</a:t>
              </a:r>
              <a:endParaRPr lang="en-US" sz="2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 11">
              <a:extLst>
                <a:ext uri="{FF2B5EF4-FFF2-40B4-BE49-F238E27FC236}">
                  <a16:creationId xmlns:a16="http://schemas.microsoft.com/office/drawing/2014/main" id="{33486527-0552-8BD1-87AA-D75AA985D901}"/>
                </a:ext>
              </a:extLst>
            </p:cNvPr>
            <p:cNvSpPr/>
            <p:nvPr/>
          </p:nvSpPr>
          <p:spPr>
            <a:xfrm>
              <a:off x="1337310" y="4776155"/>
              <a:ext cx="2779276" cy="309563"/>
            </a:xfrm>
            <a:prstGeom prst="rect">
              <a:avLst/>
            </a:prstGeom>
            <a:noFill/>
            <a:ln/>
          </p:spPr>
          <p:txBody>
            <a:bodyPr wrap="none" lIns="0" tIns="0" rIns="0" bIns="0" rtlCol="0" anchor="t"/>
            <a:lstStyle/>
            <a:p>
              <a:pPr marL="0" indent="0">
                <a:lnSpc>
                  <a:spcPts val="2400"/>
                </a:lnSpc>
                <a:buNone/>
              </a:pPr>
              <a:r>
                <a:rPr lang="en-US" sz="1950" b="1" dirty="0">
                  <a:solidFill>
                    <a:srgbClr val="272525"/>
                  </a:solidFill>
                  <a:latin typeface="Times New Roman" panose="02020603050405020304" pitchFamily="18" charset="0"/>
                  <a:ea typeface="Tahoma" panose="020B0604030504040204" pitchFamily="34" charset="0"/>
                  <a:cs typeface="Times New Roman" panose="02020603050405020304" pitchFamily="18" charset="0"/>
                </a:rPr>
                <a:t>Verified </a:t>
              </a:r>
              <a:r>
                <a:rPr lang="en-US" sz="1950" b="1" dirty="0" err="1">
                  <a:solidFill>
                    <a:srgbClr val="272525"/>
                  </a:solidFill>
                  <a:latin typeface="Times New Roman" panose="02020603050405020304" pitchFamily="18" charset="0"/>
                  <a:ea typeface="Tahoma" panose="020B0604030504040204" pitchFamily="34" charset="0"/>
                  <a:cs typeface="Times New Roman" panose="02020603050405020304" pitchFamily="18" charset="0"/>
                </a:rPr>
                <a:t>Labour</a:t>
              </a:r>
              <a:r>
                <a:rPr lang="en-US" sz="1950" b="1" dirty="0">
                  <a:solidFill>
                    <a:srgbClr val="272525"/>
                  </a:solidFill>
                  <a:latin typeface="Times New Roman" panose="02020603050405020304" pitchFamily="18" charset="0"/>
                  <a:ea typeface="Tahoma" panose="020B0604030504040204" pitchFamily="34" charset="0"/>
                  <a:cs typeface="Times New Roman" panose="02020603050405020304" pitchFamily="18" charset="0"/>
                </a:rPr>
                <a:t> profiles</a:t>
              </a:r>
              <a:endParaRPr lang="en-US" sz="19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 0">
              <a:extLst>
                <a:ext uri="{FF2B5EF4-FFF2-40B4-BE49-F238E27FC236}">
                  <a16:creationId xmlns:a16="http://schemas.microsoft.com/office/drawing/2014/main" id="{26518310-20C7-9E4A-00B4-60488888ED8B}"/>
                </a:ext>
              </a:extLst>
            </p:cNvPr>
            <p:cNvSpPr/>
            <p:nvPr/>
          </p:nvSpPr>
          <p:spPr>
            <a:xfrm>
              <a:off x="619125" y="885825"/>
              <a:ext cx="7260788" cy="619125"/>
            </a:xfrm>
            <a:prstGeom prst="rect">
              <a:avLst/>
            </a:prstGeom>
            <a:noFill/>
            <a:ln/>
          </p:spPr>
          <p:txBody>
            <a:bodyPr wrap="none" lIns="0" tIns="0" rIns="0" bIns="0" rtlCol="0" anchor="t"/>
            <a:lstStyle/>
            <a:p>
              <a:pPr marL="0" indent="0" algn="ctr">
                <a:lnSpc>
                  <a:spcPts val="4850"/>
                </a:lnSpc>
                <a:buNone/>
              </a:pPr>
              <a:r>
                <a:rPr lang="en-US" sz="3600" b="1" dirty="0">
                  <a:solidFill>
                    <a:srgbClr val="312F2B"/>
                  </a:solidFill>
                  <a:latin typeface="Times New Roman" panose="02020603050405020304" pitchFamily="18" charset="0"/>
                  <a:ea typeface="Tahoma" panose="020B0604030504040204" pitchFamily="34" charset="0"/>
                  <a:cs typeface="Times New Roman" panose="02020603050405020304" pitchFamily="18" charset="0"/>
                </a:rPr>
                <a:t>Algorithms and Techniques Used</a:t>
              </a:r>
              <a:endParaRPr lang="en-US" sz="36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Shape 1">
              <a:extLst>
                <a:ext uri="{FF2B5EF4-FFF2-40B4-BE49-F238E27FC236}">
                  <a16:creationId xmlns:a16="http://schemas.microsoft.com/office/drawing/2014/main" id="{E5C46E20-DAE4-98DF-0EF2-6CC35640A18A}"/>
                </a:ext>
              </a:extLst>
            </p:cNvPr>
            <p:cNvSpPr/>
            <p:nvPr/>
          </p:nvSpPr>
          <p:spPr>
            <a:xfrm>
              <a:off x="619125" y="2025015"/>
              <a:ext cx="445770" cy="445770"/>
            </a:xfrm>
            <a:prstGeom prst="roundRect">
              <a:avLst>
                <a:gd name="adj" fmla="val 18667"/>
              </a:avLst>
            </a:prstGeom>
            <a:solidFill>
              <a:srgbClr val="E8E8E3"/>
            </a:solidFill>
            <a:ln w="7620">
              <a:solidFill>
                <a:srgbClr val="CECEC9"/>
              </a:solidFill>
              <a:prstDash val="solid"/>
            </a:ln>
          </p:spPr>
          <p:txBody>
            <a:bodyPr/>
            <a:lstStyle/>
            <a:p>
              <a:endParaRPr lang="en-US"/>
            </a:p>
          </p:txBody>
        </p:sp>
        <p:sp>
          <p:nvSpPr>
            <p:cNvPr id="8" name="Text 2">
              <a:extLst>
                <a:ext uri="{FF2B5EF4-FFF2-40B4-BE49-F238E27FC236}">
                  <a16:creationId xmlns:a16="http://schemas.microsoft.com/office/drawing/2014/main" id="{4AFCF5A9-5EEE-E4F8-7D19-80B4DE811F87}"/>
                </a:ext>
              </a:extLst>
            </p:cNvPr>
            <p:cNvSpPr/>
            <p:nvPr/>
          </p:nvSpPr>
          <p:spPr>
            <a:xfrm>
              <a:off x="778073" y="2099310"/>
              <a:ext cx="127754" cy="297180"/>
            </a:xfrm>
            <a:prstGeom prst="rect">
              <a:avLst/>
            </a:prstGeom>
            <a:noFill/>
            <a:ln/>
          </p:spPr>
          <p:txBody>
            <a:bodyPr wrap="none" lIns="0" tIns="0" rIns="0" bIns="0" rtlCol="0" anchor="t"/>
            <a:lstStyle/>
            <a:p>
              <a:pPr marL="0" indent="0" algn="ctr">
                <a:lnSpc>
                  <a:spcPts val="2300"/>
                </a:lnSpc>
                <a:buNone/>
              </a:pPr>
              <a:r>
                <a:rPr lang="en-US" sz="2300" dirty="0">
                  <a:solidFill>
                    <a:srgbClr val="272525"/>
                  </a:solidFill>
                  <a:latin typeface="Times New Roman" panose="02020603050405020304" pitchFamily="18" charset="0"/>
                  <a:ea typeface="Tahoma" panose="020B0604030504040204" pitchFamily="34" charset="0"/>
                  <a:cs typeface="Times New Roman" panose="02020603050405020304" pitchFamily="18" charset="0"/>
                </a:rPr>
                <a:t>1</a:t>
              </a:r>
              <a:endParaRPr lang="en-US" sz="2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 3">
              <a:extLst>
                <a:ext uri="{FF2B5EF4-FFF2-40B4-BE49-F238E27FC236}">
                  <a16:creationId xmlns:a16="http://schemas.microsoft.com/office/drawing/2014/main" id="{BA545B86-FD44-C199-11ED-F8B4ABD208DB}"/>
                </a:ext>
              </a:extLst>
            </p:cNvPr>
            <p:cNvSpPr/>
            <p:nvPr/>
          </p:nvSpPr>
          <p:spPr>
            <a:xfrm>
              <a:off x="1263015" y="2025015"/>
              <a:ext cx="2476500" cy="309563"/>
            </a:xfrm>
            <a:prstGeom prst="rect">
              <a:avLst/>
            </a:prstGeom>
            <a:noFill/>
            <a:ln/>
          </p:spPr>
          <p:txBody>
            <a:bodyPr wrap="none" lIns="0" tIns="0" rIns="0" bIns="0" rtlCol="0" anchor="t"/>
            <a:lstStyle/>
            <a:p>
              <a:pPr marL="0" indent="0">
                <a:lnSpc>
                  <a:spcPts val="2400"/>
                </a:lnSpc>
                <a:buNone/>
              </a:pPr>
              <a:r>
                <a:rPr lang="en-US" sz="1950" b="1" dirty="0">
                  <a:solidFill>
                    <a:srgbClr val="272525"/>
                  </a:solidFill>
                  <a:latin typeface="Times New Roman" panose="02020603050405020304" pitchFamily="18" charset="0"/>
                  <a:ea typeface="Tahoma" panose="020B0604030504040204" pitchFamily="34" charset="0"/>
                  <a:cs typeface="Times New Roman" panose="02020603050405020304" pitchFamily="18" charset="0"/>
                </a:rPr>
                <a:t>Federal Algorithm</a:t>
              </a:r>
              <a:endParaRPr lang="en-US" sz="19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 4">
              <a:extLst>
                <a:ext uri="{FF2B5EF4-FFF2-40B4-BE49-F238E27FC236}">
                  <a16:creationId xmlns:a16="http://schemas.microsoft.com/office/drawing/2014/main" id="{50F81E99-035E-E770-4F0E-EC2FD6352C53}"/>
                </a:ext>
              </a:extLst>
            </p:cNvPr>
            <p:cNvSpPr/>
            <p:nvPr/>
          </p:nvSpPr>
          <p:spPr>
            <a:xfrm>
              <a:off x="1263015" y="2453402"/>
              <a:ext cx="3135630" cy="1901666"/>
            </a:xfrm>
            <a:prstGeom prst="rect">
              <a:avLst/>
            </a:prstGeom>
            <a:noFill/>
            <a:ln/>
          </p:spPr>
          <p:txBody>
            <a:bodyPr wrap="square" lIns="0" tIns="0" rIns="0" bIns="0" rtlCol="0" anchor="t"/>
            <a:lstStyle/>
            <a:p>
              <a:pPr marL="0" indent="0" algn="just">
                <a:lnSpc>
                  <a:spcPts val="2450"/>
                </a:lnSpc>
                <a:buNone/>
              </a:pPr>
              <a:r>
                <a:rPr lang="en-US" sz="1600" dirty="0">
                  <a:solidFill>
                    <a:srgbClr val="272525"/>
                  </a:solidFill>
                  <a:latin typeface="Times New Roman" panose="02020603050405020304" pitchFamily="18" charset="0"/>
                  <a:ea typeface="Tahoma" panose="020B0604030504040204" pitchFamily="34" charset="0"/>
                  <a:cs typeface="Times New Roman" panose="02020603050405020304" pitchFamily="18" charset="0"/>
                </a:rPr>
                <a:t>LinkUp utilizes a federal algorithm that considers factors such as location, skillset, availability, and customer preferences to connect users efficiently.</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Shape 5">
              <a:extLst>
                <a:ext uri="{FF2B5EF4-FFF2-40B4-BE49-F238E27FC236}">
                  <a16:creationId xmlns:a16="http://schemas.microsoft.com/office/drawing/2014/main" id="{B8AD9475-FCDE-32F5-2171-4B92BE744C5A}"/>
                </a:ext>
              </a:extLst>
            </p:cNvPr>
            <p:cNvSpPr/>
            <p:nvPr/>
          </p:nvSpPr>
          <p:spPr>
            <a:xfrm>
              <a:off x="4596765" y="2025015"/>
              <a:ext cx="445770" cy="445770"/>
            </a:xfrm>
            <a:prstGeom prst="roundRect">
              <a:avLst>
                <a:gd name="adj" fmla="val 18667"/>
              </a:avLst>
            </a:prstGeom>
            <a:solidFill>
              <a:srgbClr val="E8E8E3"/>
            </a:solidFill>
            <a:ln w="7620">
              <a:solidFill>
                <a:srgbClr val="CECEC9"/>
              </a:solidFill>
              <a:prstDash val="solid"/>
            </a:ln>
          </p:spPr>
          <p:txBody>
            <a:bodyPr/>
            <a:lstStyle/>
            <a:p>
              <a:endParaRPr lang="en-US"/>
            </a:p>
          </p:txBody>
        </p:sp>
        <p:sp>
          <p:nvSpPr>
            <p:cNvPr id="12" name="Text 6">
              <a:extLst>
                <a:ext uri="{FF2B5EF4-FFF2-40B4-BE49-F238E27FC236}">
                  <a16:creationId xmlns:a16="http://schemas.microsoft.com/office/drawing/2014/main" id="{3A83A4B8-7775-9943-BE9A-3268E4BCDF0F}"/>
                </a:ext>
              </a:extLst>
            </p:cNvPr>
            <p:cNvSpPr/>
            <p:nvPr/>
          </p:nvSpPr>
          <p:spPr>
            <a:xfrm>
              <a:off x="4736544" y="2099310"/>
              <a:ext cx="166092" cy="297180"/>
            </a:xfrm>
            <a:prstGeom prst="rect">
              <a:avLst/>
            </a:prstGeom>
            <a:noFill/>
            <a:ln/>
          </p:spPr>
          <p:txBody>
            <a:bodyPr wrap="none" lIns="0" tIns="0" rIns="0" bIns="0" rtlCol="0" anchor="t"/>
            <a:lstStyle/>
            <a:p>
              <a:pPr marL="0" indent="0" algn="ctr">
                <a:lnSpc>
                  <a:spcPts val="2300"/>
                </a:lnSpc>
                <a:buNone/>
              </a:pPr>
              <a:r>
                <a:rPr lang="en-US" sz="2300" dirty="0">
                  <a:solidFill>
                    <a:srgbClr val="272525"/>
                  </a:solidFill>
                  <a:latin typeface="Times New Roman" panose="02020603050405020304" pitchFamily="18" charset="0"/>
                  <a:ea typeface="Tahoma" panose="020B0604030504040204" pitchFamily="34" charset="0"/>
                  <a:cs typeface="Times New Roman" panose="02020603050405020304" pitchFamily="18" charset="0"/>
                </a:rPr>
                <a:t>2</a:t>
              </a:r>
              <a:endParaRPr lang="en-US" sz="2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Text 7">
              <a:extLst>
                <a:ext uri="{FF2B5EF4-FFF2-40B4-BE49-F238E27FC236}">
                  <a16:creationId xmlns:a16="http://schemas.microsoft.com/office/drawing/2014/main" id="{60B67E39-835A-EC75-A3AE-F5C1FD66337E}"/>
                </a:ext>
              </a:extLst>
            </p:cNvPr>
            <p:cNvSpPr/>
            <p:nvPr/>
          </p:nvSpPr>
          <p:spPr>
            <a:xfrm>
              <a:off x="5240655" y="2025015"/>
              <a:ext cx="2476500" cy="309563"/>
            </a:xfrm>
            <a:prstGeom prst="rect">
              <a:avLst/>
            </a:prstGeom>
            <a:noFill/>
            <a:ln/>
          </p:spPr>
          <p:txBody>
            <a:bodyPr wrap="none" lIns="0" tIns="0" rIns="0" bIns="0" rtlCol="0" anchor="t"/>
            <a:lstStyle/>
            <a:p>
              <a:pPr marL="0" indent="0">
                <a:lnSpc>
                  <a:spcPts val="2400"/>
                </a:lnSpc>
                <a:buNone/>
              </a:pPr>
              <a:r>
                <a:rPr lang="en-US" sz="1950" b="1" dirty="0">
                  <a:solidFill>
                    <a:srgbClr val="272525"/>
                  </a:solidFill>
                  <a:latin typeface="Times New Roman" panose="02020603050405020304" pitchFamily="18" charset="0"/>
                  <a:ea typeface="Tahoma" panose="020B0604030504040204" pitchFamily="34" charset="0"/>
                  <a:cs typeface="Times New Roman" panose="02020603050405020304" pitchFamily="18" charset="0"/>
                </a:rPr>
                <a:t>Pricing</a:t>
              </a:r>
              <a:endParaRPr lang="en-US" sz="19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 8">
              <a:extLst>
                <a:ext uri="{FF2B5EF4-FFF2-40B4-BE49-F238E27FC236}">
                  <a16:creationId xmlns:a16="http://schemas.microsoft.com/office/drawing/2014/main" id="{E2A9C5F0-8A33-C564-C361-315B7E68DE9B}"/>
                </a:ext>
              </a:extLst>
            </p:cNvPr>
            <p:cNvSpPr/>
            <p:nvPr/>
          </p:nvSpPr>
          <p:spPr>
            <a:xfrm>
              <a:off x="5240655" y="2453402"/>
              <a:ext cx="3135630" cy="1584722"/>
            </a:xfrm>
            <a:prstGeom prst="rect">
              <a:avLst/>
            </a:prstGeom>
            <a:noFill/>
            <a:ln/>
          </p:spPr>
          <p:txBody>
            <a:bodyPr wrap="square" lIns="0" tIns="0" rIns="0" bIns="0" rtlCol="0" anchor="t"/>
            <a:lstStyle/>
            <a:p>
              <a:pPr marL="0" indent="0" algn="just">
                <a:lnSpc>
                  <a:spcPts val="2450"/>
                </a:lnSpc>
                <a:buNone/>
              </a:pPr>
              <a:r>
                <a:rPr lang="en-US" sz="1600" dirty="0">
                  <a:solidFill>
                    <a:srgbClr val="272525"/>
                  </a:solidFill>
                  <a:latin typeface="Times New Roman" panose="02020603050405020304" pitchFamily="18" charset="0"/>
                  <a:ea typeface="Tahoma" panose="020B0604030504040204" pitchFamily="34" charset="0"/>
                  <a:cs typeface="Times New Roman" panose="02020603050405020304" pitchFamily="18" charset="0"/>
                </a:rPr>
                <a:t>The app dynamically calculates service pricing based on factors like job complexity, time required, and market demand, ensuring fair and competitive pricing.</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5" name="Text 12">
              <a:extLst>
                <a:ext uri="{FF2B5EF4-FFF2-40B4-BE49-F238E27FC236}">
                  <a16:creationId xmlns:a16="http://schemas.microsoft.com/office/drawing/2014/main" id="{9D652D48-3088-422F-9D06-15CE3DE4731F}"/>
                </a:ext>
              </a:extLst>
            </p:cNvPr>
            <p:cNvSpPr/>
            <p:nvPr/>
          </p:nvSpPr>
          <p:spPr>
            <a:xfrm>
              <a:off x="1337310" y="5303519"/>
              <a:ext cx="3135630" cy="1901666"/>
            </a:xfrm>
            <a:prstGeom prst="rect">
              <a:avLst/>
            </a:prstGeom>
            <a:noFill/>
            <a:ln/>
          </p:spPr>
          <p:txBody>
            <a:bodyPr wrap="square" lIns="0" tIns="0" rIns="0" bIns="0" rtlCol="0" anchor="t"/>
            <a:lstStyle/>
            <a:p>
              <a:pPr marL="0" indent="0" algn="just">
                <a:lnSpc>
                  <a:spcPts val="2450"/>
                </a:lnSpc>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To maintain the platform’s </a:t>
              </a:r>
              <a:r>
                <a:rPr lang="en-US" sz="1600" dirty="0" err="1">
                  <a:latin typeface="Times New Roman" panose="02020603050405020304" pitchFamily="18" charset="0"/>
                  <a:ea typeface="Tahoma" panose="020B0604030504040204" pitchFamily="34" charset="0"/>
                  <a:cs typeface="Times New Roman" panose="02020603050405020304" pitchFamily="18" charset="0"/>
                </a:rPr>
                <a:t>intergrity</a:t>
              </a:r>
              <a:r>
                <a:rPr lang="en-US" sz="1600" dirty="0">
                  <a:latin typeface="Times New Roman" panose="02020603050405020304" pitchFamily="18" charset="0"/>
                  <a:ea typeface="Tahoma" panose="020B0604030504040204" pitchFamily="34" charset="0"/>
                  <a:cs typeface="Times New Roman" panose="02020603050405020304" pitchFamily="18" charset="0"/>
                </a:rPr>
                <a:t>, each </a:t>
              </a:r>
              <a:r>
                <a:rPr lang="en-US" sz="1600" dirty="0" err="1">
                  <a:latin typeface="Times New Roman" panose="02020603050405020304" pitchFamily="18" charset="0"/>
                  <a:ea typeface="Tahoma" panose="020B0604030504040204" pitchFamily="34" charset="0"/>
                  <a:cs typeface="Times New Roman" panose="02020603050405020304" pitchFamily="18" charset="0"/>
                </a:rPr>
                <a:t>labour</a:t>
              </a:r>
              <a:r>
                <a:rPr lang="en-US" sz="1600" dirty="0">
                  <a:latin typeface="Times New Roman" panose="02020603050405020304" pitchFamily="18" charset="0"/>
                  <a:ea typeface="Tahoma" panose="020B0604030504040204" pitchFamily="34" charset="0"/>
                  <a:cs typeface="Times New Roman" panose="02020603050405020304" pitchFamily="18" charset="0"/>
                </a:rPr>
                <a:t> profile undergoes a verification process to ensure genuine service providers.</a:t>
              </a:r>
            </a:p>
          </p:txBody>
        </p:sp>
        <p:sp>
          <p:nvSpPr>
            <p:cNvPr id="16" name="Shape 13">
              <a:extLst>
                <a:ext uri="{FF2B5EF4-FFF2-40B4-BE49-F238E27FC236}">
                  <a16:creationId xmlns:a16="http://schemas.microsoft.com/office/drawing/2014/main" id="{6B3FF9A5-2C40-BC83-B1CD-4EA44C3E6605}"/>
                </a:ext>
              </a:extLst>
            </p:cNvPr>
            <p:cNvSpPr/>
            <p:nvPr/>
          </p:nvSpPr>
          <p:spPr>
            <a:xfrm>
              <a:off x="4596765" y="4776073"/>
              <a:ext cx="445770" cy="445770"/>
            </a:xfrm>
            <a:prstGeom prst="roundRect">
              <a:avLst>
                <a:gd name="adj" fmla="val 18667"/>
              </a:avLst>
            </a:prstGeom>
            <a:solidFill>
              <a:srgbClr val="E8E8E3"/>
            </a:solidFill>
            <a:ln w="7620">
              <a:solidFill>
                <a:srgbClr val="CECEC9"/>
              </a:solidFill>
              <a:prstDash val="solid"/>
            </a:ln>
          </p:spPr>
          <p:txBody>
            <a:bodyPr/>
            <a:lstStyle/>
            <a:p>
              <a:endParaRPr lang="en-US"/>
            </a:p>
          </p:txBody>
        </p:sp>
        <p:sp>
          <p:nvSpPr>
            <p:cNvPr id="17" name="Text 14">
              <a:extLst>
                <a:ext uri="{FF2B5EF4-FFF2-40B4-BE49-F238E27FC236}">
                  <a16:creationId xmlns:a16="http://schemas.microsoft.com/office/drawing/2014/main" id="{4CF1FB39-945E-C267-BB19-FD5821B229B6}"/>
                </a:ext>
              </a:extLst>
            </p:cNvPr>
            <p:cNvSpPr/>
            <p:nvPr/>
          </p:nvSpPr>
          <p:spPr>
            <a:xfrm>
              <a:off x="4735592" y="4850369"/>
              <a:ext cx="167997" cy="297180"/>
            </a:xfrm>
            <a:prstGeom prst="rect">
              <a:avLst/>
            </a:prstGeom>
            <a:noFill/>
            <a:ln/>
          </p:spPr>
          <p:txBody>
            <a:bodyPr wrap="none" lIns="0" tIns="0" rIns="0" bIns="0" rtlCol="0" anchor="t"/>
            <a:lstStyle/>
            <a:p>
              <a:pPr marL="0" indent="0" algn="ctr">
                <a:lnSpc>
                  <a:spcPts val="2300"/>
                </a:lnSpc>
                <a:buNone/>
              </a:pPr>
              <a:r>
                <a:rPr lang="en-US" sz="2300" dirty="0">
                  <a:solidFill>
                    <a:srgbClr val="272525"/>
                  </a:solidFill>
                  <a:latin typeface="Times New Roman" panose="02020603050405020304" pitchFamily="18" charset="0"/>
                  <a:ea typeface="Tahoma" panose="020B0604030504040204" pitchFamily="34" charset="0"/>
                  <a:cs typeface="Times New Roman" panose="02020603050405020304" pitchFamily="18" charset="0"/>
                </a:rPr>
                <a:t>4</a:t>
              </a:r>
              <a:endParaRPr lang="en-US" sz="23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8" name="Text 15">
              <a:extLst>
                <a:ext uri="{FF2B5EF4-FFF2-40B4-BE49-F238E27FC236}">
                  <a16:creationId xmlns:a16="http://schemas.microsoft.com/office/drawing/2014/main" id="{D937F2E8-AD47-45C6-559F-710AB7388B2D}"/>
                </a:ext>
              </a:extLst>
            </p:cNvPr>
            <p:cNvSpPr/>
            <p:nvPr/>
          </p:nvSpPr>
          <p:spPr>
            <a:xfrm>
              <a:off x="5240655" y="4776073"/>
              <a:ext cx="2476500" cy="309563"/>
            </a:xfrm>
            <a:prstGeom prst="rect">
              <a:avLst/>
            </a:prstGeom>
            <a:noFill/>
            <a:ln/>
          </p:spPr>
          <p:txBody>
            <a:bodyPr wrap="none" lIns="0" tIns="0" rIns="0" bIns="0" rtlCol="0" anchor="t"/>
            <a:lstStyle/>
            <a:p>
              <a:pPr marL="0" indent="0">
                <a:lnSpc>
                  <a:spcPts val="2400"/>
                </a:lnSpc>
                <a:buNone/>
              </a:pPr>
              <a:r>
                <a:rPr lang="en-US" sz="1950" b="1" dirty="0">
                  <a:solidFill>
                    <a:srgbClr val="272525"/>
                  </a:solidFill>
                  <a:latin typeface="Times New Roman" panose="02020603050405020304" pitchFamily="18" charset="0"/>
                  <a:ea typeface="Tahoma" panose="020B0604030504040204" pitchFamily="34" charset="0"/>
                  <a:cs typeface="Times New Roman" panose="02020603050405020304" pitchFamily="18" charset="0"/>
                </a:rPr>
                <a:t>Review System</a:t>
              </a:r>
              <a:endParaRPr lang="en-US" sz="19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9" name="Text 16">
              <a:extLst>
                <a:ext uri="{FF2B5EF4-FFF2-40B4-BE49-F238E27FC236}">
                  <a16:creationId xmlns:a16="http://schemas.microsoft.com/office/drawing/2014/main" id="{063A003C-5137-44B4-991C-5FB876B5265C}"/>
                </a:ext>
              </a:extLst>
            </p:cNvPr>
            <p:cNvSpPr/>
            <p:nvPr/>
          </p:nvSpPr>
          <p:spPr>
            <a:xfrm>
              <a:off x="5240655" y="5204460"/>
              <a:ext cx="3135630" cy="1584722"/>
            </a:xfrm>
            <a:prstGeom prst="rect">
              <a:avLst/>
            </a:prstGeom>
            <a:noFill/>
            <a:ln/>
          </p:spPr>
          <p:txBody>
            <a:bodyPr wrap="square" lIns="0" tIns="0" rIns="0" bIns="0" rtlCol="0" anchor="t"/>
            <a:lstStyle/>
            <a:p>
              <a:pPr marL="0" indent="0" algn="just">
                <a:lnSpc>
                  <a:spcPts val="2450"/>
                </a:lnSpc>
                <a:buNone/>
              </a:pPr>
              <a:r>
                <a:rPr lang="en-US" sz="1600" dirty="0">
                  <a:solidFill>
                    <a:srgbClr val="272525"/>
                  </a:solidFill>
                  <a:latin typeface="Times New Roman" panose="02020603050405020304" pitchFamily="18" charset="0"/>
                  <a:ea typeface="Tahoma" panose="020B0604030504040204" pitchFamily="34" charset="0"/>
                  <a:cs typeface="Times New Roman" panose="02020603050405020304" pitchFamily="18" charset="0"/>
                </a:rPr>
                <a:t>In </a:t>
              </a:r>
              <a:r>
                <a:rPr lang="en-US" sz="1600" dirty="0" err="1">
                  <a:solidFill>
                    <a:srgbClr val="272525"/>
                  </a:solidFill>
                  <a:latin typeface="Times New Roman" panose="02020603050405020304" pitchFamily="18" charset="0"/>
                  <a:ea typeface="Tahoma" panose="020B0604030504040204" pitchFamily="34" charset="0"/>
                  <a:cs typeface="Times New Roman" panose="02020603050405020304" pitchFamily="18" charset="0"/>
                </a:rPr>
                <a:t>LinkUp</a:t>
              </a:r>
              <a:r>
                <a:rPr lang="en-US" sz="1600" dirty="0">
                  <a:solidFill>
                    <a:srgbClr val="272525"/>
                  </a:solidFill>
                  <a:latin typeface="Times New Roman" panose="02020603050405020304" pitchFamily="18" charset="0"/>
                  <a:ea typeface="Tahoma" panose="020B0604030504040204" pitchFamily="34" charset="0"/>
                  <a:cs typeface="Times New Roman" panose="02020603050405020304" pitchFamily="18" charset="0"/>
                </a:rPr>
                <a:t> both </a:t>
              </a:r>
              <a:r>
                <a:rPr lang="en-US" sz="1600" dirty="0" err="1">
                  <a:solidFill>
                    <a:srgbClr val="272525"/>
                  </a:solidFill>
                  <a:latin typeface="Times New Roman" panose="02020603050405020304" pitchFamily="18" charset="0"/>
                  <a:ea typeface="Tahoma" panose="020B0604030504040204" pitchFamily="34" charset="0"/>
                  <a:cs typeface="Times New Roman" panose="02020603050405020304" pitchFamily="18" charset="0"/>
                </a:rPr>
                <a:t>labours</a:t>
              </a:r>
              <a:r>
                <a:rPr lang="en-US" sz="1600" dirty="0">
                  <a:solidFill>
                    <a:srgbClr val="272525"/>
                  </a:solidFill>
                  <a:latin typeface="Times New Roman" panose="02020603050405020304" pitchFamily="18" charset="0"/>
                  <a:ea typeface="Tahoma" panose="020B0604030504040204" pitchFamily="34" charset="0"/>
                  <a:cs typeface="Times New Roman" panose="02020603050405020304" pitchFamily="18" charset="0"/>
                </a:rPr>
                <a:t> and customer can provide reviews and rating for each other.</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grpSp>
    </p:spTree>
    <p:extLst>
      <p:ext uri="{BB962C8B-B14F-4D97-AF65-F5344CB8AC3E}">
        <p14:creationId xmlns:p14="http://schemas.microsoft.com/office/powerpoint/2010/main" val="2635897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B71614F-A7B5-5D44-58BA-40CECC85FD72}"/>
              </a:ext>
            </a:extLst>
          </p:cNvPr>
          <p:cNvGrpSpPr/>
          <p:nvPr/>
        </p:nvGrpSpPr>
        <p:grpSpPr>
          <a:xfrm>
            <a:off x="475671" y="633755"/>
            <a:ext cx="11066295" cy="4756835"/>
            <a:chOff x="398351" y="780295"/>
            <a:chExt cx="13756009" cy="4305164"/>
          </a:xfrm>
        </p:grpSpPr>
        <p:sp>
          <p:nvSpPr>
            <p:cNvPr id="3" name="Text 0">
              <a:extLst>
                <a:ext uri="{FF2B5EF4-FFF2-40B4-BE49-F238E27FC236}">
                  <a16:creationId xmlns:a16="http://schemas.microsoft.com/office/drawing/2014/main" id="{5DCA407C-76DC-5AC3-DEB5-D5E89F9A5F95}"/>
                </a:ext>
              </a:extLst>
            </p:cNvPr>
            <p:cNvSpPr/>
            <p:nvPr/>
          </p:nvSpPr>
          <p:spPr>
            <a:xfrm>
              <a:off x="584061" y="780295"/>
              <a:ext cx="13570299" cy="708779"/>
            </a:xfrm>
            <a:prstGeom prst="rect">
              <a:avLst/>
            </a:prstGeom>
            <a:noFill/>
            <a:ln/>
          </p:spPr>
          <p:txBody>
            <a:bodyPr wrap="none" lIns="0" tIns="0" rIns="0" bIns="0" rtlCol="0" anchor="t"/>
            <a:lstStyle/>
            <a:p>
              <a:pPr marL="0" indent="0" algn="ctr">
                <a:lnSpc>
                  <a:spcPts val="5550"/>
                </a:lnSpc>
                <a:buNone/>
              </a:pPr>
              <a:r>
                <a:rPr lang="en-US" sz="3600" b="1" dirty="0">
                  <a:solidFill>
                    <a:srgbClr val="312F2B"/>
                  </a:solidFill>
                  <a:latin typeface="Times New Roman" panose="02020603050405020304" pitchFamily="18" charset="0"/>
                  <a:ea typeface="Gelasio" pitchFamily="34" charset="-122"/>
                  <a:cs typeface="Times New Roman" panose="02020603050405020304" pitchFamily="18" charset="0"/>
                </a:rPr>
                <a:t>Data Collection and Management</a:t>
              </a:r>
              <a:endParaRPr lang="en-US" sz="3600" b="1" dirty="0">
                <a:latin typeface="Times New Roman" panose="02020603050405020304" pitchFamily="18" charset="0"/>
                <a:cs typeface="Times New Roman" panose="02020603050405020304" pitchFamily="18" charset="0"/>
              </a:endParaRPr>
            </a:p>
          </p:txBody>
        </p:sp>
        <p:sp>
          <p:nvSpPr>
            <p:cNvPr id="4" name="Text 1">
              <a:extLst>
                <a:ext uri="{FF2B5EF4-FFF2-40B4-BE49-F238E27FC236}">
                  <a16:creationId xmlns:a16="http://schemas.microsoft.com/office/drawing/2014/main" id="{5923049C-CBC4-6BD4-5DE7-71D40C185628}"/>
                </a:ext>
              </a:extLst>
            </p:cNvPr>
            <p:cNvSpPr/>
            <p:nvPr/>
          </p:nvSpPr>
          <p:spPr>
            <a:xfrm>
              <a:off x="542598" y="2116614"/>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12F2B"/>
                  </a:solidFill>
                  <a:latin typeface="Times New Roman" panose="02020603050405020304" pitchFamily="18" charset="0"/>
                  <a:ea typeface="Gelasio" pitchFamily="34" charset="-122"/>
                  <a:cs typeface="Times New Roman" panose="02020603050405020304" pitchFamily="18" charset="0"/>
                </a:rPr>
                <a:t>User Data</a:t>
              </a:r>
              <a:endParaRPr lang="en-US" sz="2200" b="1" dirty="0">
                <a:latin typeface="Times New Roman" panose="02020603050405020304" pitchFamily="18" charset="0"/>
                <a:cs typeface="Times New Roman" panose="02020603050405020304" pitchFamily="18" charset="0"/>
              </a:endParaRPr>
            </a:p>
          </p:txBody>
        </p:sp>
        <p:sp>
          <p:nvSpPr>
            <p:cNvPr id="5" name="Text 2">
              <a:extLst>
                <a:ext uri="{FF2B5EF4-FFF2-40B4-BE49-F238E27FC236}">
                  <a16:creationId xmlns:a16="http://schemas.microsoft.com/office/drawing/2014/main" id="{FC53587B-A765-9C9D-9907-15F4224AF2AE}"/>
                </a:ext>
              </a:extLst>
            </p:cNvPr>
            <p:cNvSpPr/>
            <p:nvPr/>
          </p:nvSpPr>
          <p:spPr>
            <a:xfrm>
              <a:off x="398351" y="2761449"/>
              <a:ext cx="4211389" cy="2324010"/>
            </a:xfrm>
            <a:prstGeom prst="rect">
              <a:avLst/>
            </a:prstGeom>
            <a:noFill/>
            <a:ln/>
          </p:spPr>
          <p:txBody>
            <a:bodyPr wrap="square" lIns="0" tIns="0" rIns="0" bIns="0" rtlCol="0" anchor="t"/>
            <a:lstStyle/>
            <a:p>
              <a:pPr marL="0" indent="0" algn="just">
                <a:lnSpc>
                  <a:spcPts val="2850"/>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LinkUp collects user data, including location, skills, availability, service preferences, and pricing information, to create detailed profiles.</a:t>
              </a:r>
              <a:endParaRPr lang="en-US" sz="1750" dirty="0">
                <a:latin typeface="Times New Roman" panose="02020603050405020304" pitchFamily="18" charset="0"/>
                <a:cs typeface="Times New Roman" panose="02020603050405020304" pitchFamily="18" charset="0"/>
              </a:endParaRPr>
            </a:p>
          </p:txBody>
        </p:sp>
        <p:sp>
          <p:nvSpPr>
            <p:cNvPr id="6" name="Text 3">
              <a:extLst>
                <a:ext uri="{FF2B5EF4-FFF2-40B4-BE49-F238E27FC236}">
                  <a16:creationId xmlns:a16="http://schemas.microsoft.com/office/drawing/2014/main" id="{06FFD396-1A40-9CBE-07FA-D54FBD473891}"/>
                </a:ext>
              </a:extLst>
            </p:cNvPr>
            <p:cNvSpPr/>
            <p:nvPr/>
          </p:nvSpPr>
          <p:spPr>
            <a:xfrm>
              <a:off x="4990712" y="2116614"/>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12F2B"/>
                  </a:solidFill>
                  <a:latin typeface="Times New Roman" panose="02020603050405020304" pitchFamily="18" charset="0"/>
                  <a:ea typeface="Gelasio" pitchFamily="34" charset="-122"/>
                  <a:cs typeface="Times New Roman" panose="02020603050405020304" pitchFamily="18" charset="0"/>
                </a:rPr>
                <a:t>Service Data</a:t>
              </a:r>
              <a:endParaRPr lang="en-US" sz="2200" b="1" dirty="0">
                <a:latin typeface="Times New Roman" panose="02020603050405020304" pitchFamily="18" charset="0"/>
                <a:cs typeface="Times New Roman" panose="02020603050405020304" pitchFamily="18" charset="0"/>
              </a:endParaRPr>
            </a:p>
          </p:txBody>
        </p:sp>
        <p:sp>
          <p:nvSpPr>
            <p:cNvPr id="7" name="Text 4">
              <a:extLst>
                <a:ext uri="{FF2B5EF4-FFF2-40B4-BE49-F238E27FC236}">
                  <a16:creationId xmlns:a16="http://schemas.microsoft.com/office/drawing/2014/main" id="{4D171FD5-4EDB-9046-1187-7CFDB3BBCC46}"/>
                </a:ext>
              </a:extLst>
            </p:cNvPr>
            <p:cNvSpPr/>
            <p:nvPr/>
          </p:nvSpPr>
          <p:spPr>
            <a:xfrm>
              <a:off x="4990712" y="2761449"/>
              <a:ext cx="4624691" cy="1814513"/>
            </a:xfrm>
            <a:prstGeom prst="rect">
              <a:avLst/>
            </a:prstGeom>
            <a:noFill/>
            <a:ln/>
          </p:spPr>
          <p:txBody>
            <a:bodyPr wrap="square" lIns="0" tIns="0" rIns="0" bIns="0" rtlCol="0" anchor="t"/>
            <a:lstStyle/>
            <a:p>
              <a:pPr marL="0" indent="0" algn="just">
                <a:lnSpc>
                  <a:spcPts val="2850"/>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Data on service types, descriptions, pricing, availability, and customer ratings is gathered and organized for efficient matching and service management.</a:t>
              </a:r>
              <a:endParaRPr lang="en-US" sz="1750" dirty="0">
                <a:latin typeface="Times New Roman" panose="02020603050405020304" pitchFamily="18" charset="0"/>
                <a:cs typeface="Times New Roman" panose="02020603050405020304" pitchFamily="18" charset="0"/>
              </a:endParaRPr>
            </a:p>
          </p:txBody>
        </p:sp>
        <p:sp>
          <p:nvSpPr>
            <p:cNvPr id="8" name="Text 5">
              <a:extLst>
                <a:ext uri="{FF2B5EF4-FFF2-40B4-BE49-F238E27FC236}">
                  <a16:creationId xmlns:a16="http://schemas.microsoft.com/office/drawing/2014/main" id="{0564E129-29B5-0035-FB80-65ECDBFDFA4F}"/>
                </a:ext>
              </a:extLst>
            </p:cNvPr>
            <p:cNvSpPr/>
            <p:nvPr/>
          </p:nvSpPr>
          <p:spPr>
            <a:xfrm>
              <a:off x="9974003" y="2116614"/>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12F2B"/>
                  </a:solidFill>
                  <a:latin typeface="Times New Roman" panose="02020603050405020304" pitchFamily="18" charset="0"/>
                  <a:ea typeface="Gelasio" pitchFamily="34" charset="-122"/>
                  <a:cs typeface="Times New Roman" panose="02020603050405020304" pitchFamily="18" charset="0"/>
                </a:rPr>
                <a:t>Transaction Data</a:t>
              </a:r>
              <a:endParaRPr lang="en-US" sz="2200" b="1" dirty="0">
                <a:latin typeface="Times New Roman" panose="02020603050405020304" pitchFamily="18" charset="0"/>
                <a:cs typeface="Times New Roman" panose="02020603050405020304" pitchFamily="18" charset="0"/>
              </a:endParaRPr>
            </a:p>
          </p:txBody>
        </p:sp>
        <p:sp>
          <p:nvSpPr>
            <p:cNvPr id="9" name="Text 6">
              <a:extLst>
                <a:ext uri="{FF2B5EF4-FFF2-40B4-BE49-F238E27FC236}">
                  <a16:creationId xmlns:a16="http://schemas.microsoft.com/office/drawing/2014/main" id="{2BEF4DEA-8F96-2C0D-4368-B4730A41BB9D}"/>
                </a:ext>
              </a:extLst>
            </p:cNvPr>
            <p:cNvSpPr/>
            <p:nvPr/>
          </p:nvSpPr>
          <p:spPr>
            <a:xfrm>
              <a:off x="9974003" y="2761449"/>
              <a:ext cx="3978117" cy="1814513"/>
            </a:xfrm>
            <a:prstGeom prst="rect">
              <a:avLst/>
            </a:prstGeom>
            <a:noFill/>
            <a:ln/>
          </p:spPr>
          <p:txBody>
            <a:bodyPr wrap="square" lIns="0" tIns="0" rIns="0" bIns="0" rtlCol="0" anchor="t"/>
            <a:lstStyle/>
            <a:p>
              <a:pPr marL="0" indent="0" algn="just">
                <a:lnSpc>
                  <a:spcPts val="2850"/>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LinkUp captures and stores data on all transactions, including service bookings, pricing, and feedback, to provide a comprehensive history and facilitate analysis.</a:t>
              </a:r>
              <a:endParaRPr lang="en-US" sz="175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04506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3B8D26A-9050-03CB-954D-ADECD96BC4A3}"/>
              </a:ext>
            </a:extLst>
          </p:cNvPr>
          <p:cNvGrpSpPr/>
          <p:nvPr/>
        </p:nvGrpSpPr>
        <p:grpSpPr>
          <a:xfrm>
            <a:off x="945549" y="345849"/>
            <a:ext cx="9131512" cy="6310590"/>
            <a:chOff x="657106" y="784741"/>
            <a:chExt cx="8045477" cy="6659999"/>
          </a:xfrm>
        </p:grpSpPr>
        <p:sp>
          <p:nvSpPr>
            <p:cNvPr id="4" name="Text 0">
              <a:extLst>
                <a:ext uri="{FF2B5EF4-FFF2-40B4-BE49-F238E27FC236}">
                  <a16:creationId xmlns:a16="http://schemas.microsoft.com/office/drawing/2014/main" id="{6873D396-A502-D73B-43E1-37E053229871}"/>
                </a:ext>
              </a:extLst>
            </p:cNvPr>
            <p:cNvSpPr/>
            <p:nvPr/>
          </p:nvSpPr>
          <p:spPr>
            <a:xfrm>
              <a:off x="657106" y="784741"/>
              <a:ext cx="8045477" cy="586740"/>
            </a:xfrm>
            <a:prstGeom prst="rect">
              <a:avLst/>
            </a:prstGeom>
            <a:noFill/>
            <a:ln/>
          </p:spPr>
          <p:txBody>
            <a:bodyPr wrap="none" lIns="0" tIns="0" rIns="0" bIns="0" rtlCol="0" anchor="t"/>
            <a:lstStyle/>
            <a:p>
              <a:pPr marL="0" indent="0" algn="ctr">
                <a:lnSpc>
                  <a:spcPts val="4600"/>
                </a:lnSpc>
                <a:buNone/>
              </a:pPr>
              <a:r>
                <a:rPr lang="en-US" sz="3600" b="1" dirty="0">
                  <a:solidFill>
                    <a:srgbClr val="312F2B"/>
                  </a:solidFill>
                  <a:latin typeface="Times New Roman" panose="02020603050405020304" pitchFamily="18" charset="0"/>
                  <a:ea typeface="Gelasio" pitchFamily="34" charset="-122"/>
                  <a:cs typeface="Times New Roman" panose="02020603050405020304" pitchFamily="18" charset="0"/>
                </a:rPr>
                <a:t>Streamlined Booking Workflow</a:t>
              </a:r>
              <a:endParaRPr lang="en-US" sz="3600" b="1" dirty="0">
                <a:latin typeface="Times New Roman" panose="02020603050405020304" pitchFamily="18" charset="0"/>
                <a:cs typeface="Times New Roman" panose="02020603050405020304" pitchFamily="18" charset="0"/>
              </a:endParaRPr>
            </a:p>
          </p:txBody>
        </p:sp>
        <p:sp>
          <p:nvSpPr>
            <p:cNvPr id="5" name="Shape 1">
              <a:extLst>
                <a:ext uri="{FF2B5EF4-FFF2-40B4-BE49-F238E27FC236}">
                  <a16:creationId xmlns:a16="http://schemas.microsoft.com/office/drawing/2014/main" id="{9C668D34-AE42-DD98-5AB6-993B55A19741}"/>
                </a:ext>
              </a:extLst>
            </p:cNvPr>
            <p:cNvSpPr/>
            <p:nvPr/>
          </p:nvSpPr>
          <p:spPr>
            <a:xfrm>
              <a:off x="927259" y="1653064"/>
              <a:ext cx="22860" cy="5791676"/>
            </a:xfrm>
            <a:prstGeom prst="roundRect">
              <a:avLst>
                <a:gd name="adj" fmla="val 344997"/>
              </a:avLst>
            </a:prstGeom>
            <a:solidFill>
              <a:srgbClr val="CECEC9"/>
            </a:solidFill>
            <a:ln/>
          </p:spPr>
          <p:txBody>
            <a:bodyPr/>
            <a:lstStyle/>
            <a:p>
              <a:endParaRPr lang="en-US" dirty="0"/>
            </a:p>
          </p:txBody>
        </p:sp>
        <p:sp>
          <p:nvSpPr>
            <p:cNvPr id="6" name="Shape 2">
              <a:extLst>
                <a:ext uri="{FF2B5EF4-FFF2-40B4-BE49-F238E27FC236}">
                  <a16:creationId xmlns:a16="http://schemas.microsoft.com/office/drawing/2014/main" id="{12CB0036-E11F-E091-ABB3-E6706AC104A5}"/>
                </a:ext>
              </a:extLst>
            </p:cNvPr>
            <p:cNvSpPr/>
            <p:nvPr/>
          </p:nvSpPr>
          <p:spPr>
            <a:xfrm>
              <a:off x="1127046" y="2064067"/>
              <a:ext cx="657106" cy="22860"/>
            </a:xfrm>
            <a:prstGeom prst="roundRect">
              <a:avLst>
                <a:gd name="adj" fmla="val 344997"/>
              </a:avLst>
            </a:prstGeom>
            <a:solidFill>
              <a:srgbClr val="CECEC9"/>
            </a:solidFill>
            <a:ln/>
          </p:spPr>
          <p:txBody>
            <a:bodyPr/>
            <a:lstStyle/>
            <a:p>
              <a:endParaRPr lang="en-US" dirty="0"/>
            </a:p>
          </p:txBody>
        </p:sp>
        <p:sp>
          <p:nvSpPr>
            <p:cNvPr id="7" name="Shape 3">
              <a:extLst>
                <a:ext uri="{FF2B5EF4-FFF2-40B4-BE49-F238E27FC236}">
                  <a16:creationId xmlns:a16="http://schemas.microsoft.com/office/drawing/2014/main" id="{BDF5E657-4FBF-5D28-2A5C-BA19C5DE8223}"/>
                </a:ext>
              </a:extLst>
            </p:cNvPr>
            <p:cNvSpPr/>
            <p:nvPr/>
          </p:nvSpPr>
          <p:spPr>
            <a:xfrm>
              <a:off x="727472" y="1864281"/>
              <a:ext cx="422434" cy="422434"/>
            </a:xfrm>
            <a:prstGeom prst="roundRect">
              <a:avLst>
                <a:gd name="adj" fmla="val 18670"/>
              </a:avLst>
            </a:prstGeom>
            <a:solidFill>
              <a:srgbClr val="E8E8E3"/>
            </a:solidFill>
            <a:ln w="7620">
              <a:solidFill>
                <a:srgbClr val="CECEC9"/>
              </a:solidFill>
              <a:prstDash val="solid"/>
            </a:ln>
          </p:spPr>
          <p:txBody>
            <a:bodyPr/>
            <a:lstStyle/>
            <a:p>
              <a:endParaRPr lang="en-US" dirty="0"/>
            </a:p>
          </p:txBody>
        </p:sp>
        <p:sp>
          <p:nvSpPr>
            <p:cNvPr id="8" name="Text 4">
              <a:extLst>
                <a:ext uri="{FF2B5EF4-FFF2-40B4-BE49-F238E27FC236}">
                  <a16:creationId xmlns:a16="http://schemas.microsoft.com/office/drawing/2014/main" id="{0C09947D-1399-16C1-C59D-AEC7F6EA78CC}"/>
                </a:ext>
              </a:extLst>
            </p:cNvPr>
            <p:cNvSpPr/>
            <p:nvPr/>
          </p:nvSpPr>
          <p:spPr>
            <a:xfrm>
              <a:off x="878086" y="1934647"/>
              <a:ext cx="121087" cy="281702"/>
            </a:xfrm>
            <a:prstGeom prst="rect">
              <a:avLst/>
            </a:prstGeom>
            <a:noFill/>
            <a:ln/>
          </p:spPr>
          <p:txBody>
            <a:bodyPr wrap="none" lIns="0" tIns="0" rIns="0" bIns="0" rtlCol="0" anchor="t"/>
            <a:lstStyle/>
            <a:p>
              <a:pPr marL="0" indent="0" algn="ctr">
                <a:lnSpc>
                  <a:spcPts val="2200"/>
                </a:lnSpc>
                <a:buNone/>
              </a:pPr>
              <a:r>
                <a:rPr lang="en-US" sz="2200" dirty="0">
                  <a:solidFill>
                    <a:srgbClr val="272525"/>
                  </a:solidFill>
                  <a:latin typeface="Times New Roman" panose="02020603050405020304" pitchFamily="18" charset="0"/>
                  <a:ea typeface="Gelasio" pitchFamily="34"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9" name="Text 5">
              <a:extLst>
                <a:ext uri="{FF2B5EF4-FFF2-40B4-BE49-F238E27FC236}">
                  <a16:creationId xmlns:a16="http://schemas.microsoft.com/office/drawing/2014/main" id="{ED9D68F7-3549-B237-857E-39338D53D215}"/>
                </a:ext>
              </a:extLst>
            </p:cNvPr>
            <p:cNvSpPr/>
            <p:nvPr/>
          </p:nvSpPr>
          <p:spPr>
            <a:xfrm>
              <a:off x="1971437" y="1840825"/>
              <a:ext cx="2347198" cy="293251"/>
            </a:xfrm>
            <a:prstGeom prst="rect">
              <a:avLst/>
            </a:prstGeom>
            <a:noFill/>
            <a:ln/>
          </p:spPr>
          <p:txBody>
            <a:bodyPr wrap="none" lIns="0" tIns="0" rIns="0" bIns="0" rtlCol="0" anchor="t"/>
            <a:lstStyle/>
            <a:p>
              <a:pPr marL="0" indent="0" algn="l">
                <a:lnSpc>
                  <a:spcPts val="2300"/>
                </a:lnSpc>
                <a:buNone/>
              </a:pPr>
              <a:r>
                <a:rPr lang="en-US" sz="1800" b="1" dirty="0">
                  <a:solidFill>
                    <a:srgbClr val="272525"/>
                  </a:solidFill>
                  <a:latin typeface="Times New Roman" panose="02020603050405020304" pitchFamily="18" charset="0"/>
                  <a:ea typeface="Gelasio" pitchFamily="34" charset="-122"/>
                  <a:cs typeface="Times New Roman" panose="02020603050405020304" pitchFamily="18" charset="0"/>
                </a:rPr>
                <a:t>Service Search</a:t>
              </a:r>
              <a:endParaRPr lang="en-US" sz="1800" b="1" dirty="0">
                <a:latin typeface="Times New Roman" panose="02020603050405020304" pitchFamily="18" charset="0"/>
                <a:cs typeface="Times New Roman" panose="02020603050405020304" pitchFamily="18" charset="0"/>
              </a:endParaRPr>
            </a:p>
          </p:txBody>
        </p:sp>
        <p:sp>
          <p:nvSpPr>
            <p:cNvPr id="10" name="Text 6">
              <a:extLst>
                <a:ext uri="{FF2B5EF4-FFF2-40B4-BE49-F238E27FC236}">
                  <a16:creationId xmlns:a16="http://schemas.microsoft.com/office/drawing/2014/main" id="{6F1E14BA-28BC-8F17-6342-6017B04FD50F}"/>
                </a:ext>
              </a:extLst>
            </p:cNvPr>
            <p:cNvSpPr/>
            <p:nvPr/>
          </p:nvSpPr>
          <p:spPr>
            <a:xfrm>
              <a:off x="1971437" y="2246709"/>
              <a:ext cx="6515457" cy="300395"/>
            </a:xfrm>
            <a:prstGeom prst="rect">
              <a:avLst/>
            </a:prstGeom>
            <a:noFill/>
            <a:ln/>
          </p:spPr>
          <p:txBody>
            <a:bodyPr wrap="none" lIns="0" tIns="0" rIns="0" bIns="0" rtlCol="0" anchor="t"/>
            <a:lstStyle/>
            <a:p>
              <a:pPr marL="0" indent="0" algn="l">
                <a:lnSpc>
                  <a:spcPts val="2350"/>
                </a:lnSpc>
                <a:buNone/>
              </a:pPr>
              <a:r>
                <a:rPr lang="en-US" dirty="0">
                  <a:solidFill>
                    <a:srgbClr val="272525"/>
                  </a:solidFill>
                  <a:latin typeface="Times New Roman" panose="02020603050405020304" pitchFamily="18" charset="0"/>
                  <a:ea typeface="Lato" pitchFamily="34" charset="-122"/>
                  <a:cs typeface="Times New Roman" panose="02020603050405020304" pitchFamily="18" charset="0"/>
                </a:rPr>
                <a:t>Users can search for services based on location, type, and keywords.</a:t>
              </a:r>
              <a:endParaRPr lang="en-US" dirty="0">
                <a:latin typeface="Times New Roman" panose="02020603050405020304" pitchFamily="18" charset="0"/>
                <a:cs typeface="Times New Roman" panose="02020603050405020304" pitchFamily="18" charset="0"/>
              </a:endParaRPr>
            </a:p>
          </p:txBody>
        </p:sp>
        <p:sp>
          <p:nvSpPr>
            <p:cNvPr id="11" name="Shape 7">
              <a:extLst>
                <a:ext uri="{FF2B5EF4-FFF2-40B4-BE49-F238E27FC236}">
                  <a16:creationId xmlns:a16="http://schemas.microsoft.com/office/drawing/2014/main" id="{FE472B66-984B-1452-EC27-C9E95DB68CC5}"/>
                </a:ext>
              </a:extLst>
            </p:cNvPr>
            <p:cNvSpPr/>
            <p:nvPr/>
          </p:nvSpPr>
          <p:spPr>
            <a:xfrm>
              <a:off x="1127046" y="3333631"/>
              <a:ext cx="657106" cy="22860"/>
            </a:xfrm>
            <a:prstGeom prst="roundRect">
              <a:avLst>
                <a:gd name="adj" fmla="val 344997"/>
              </a:avLst>
            </a:prstGeom>
            <a:solidFill>
              <a:srgbClr val="CECEC9"/>
            </a:solidFill>
            <a:ln/>
          </p:spPr>
          <p:txBody>
            <a:bodyPr/>
            <a:lstStyle/>
            <a:p>
              <a:endParaRPr lang="en-US" dirty="0"/>
            </a:p>
          </p:txBody>
        </p:sp>
        <p:sp>
          <p:nvSpPr>
            <p:cNvPr id="12" name="Shape 8">
              <a:extLst>
                <a:ext uri="{FF2B5EF4-FFF2-40B4-BE49-F238E27FC236}">
                  <a16:creationId xmlns:a16="http://schemas.microsoft.com/office/drawing/2014/main" id="{79A5150F-5114-AAC4-9B49-1C1C1DBCBE16}"/>
                </a:ext>
              </a:extLst>
            </p:cNvPr>
            <p:cNvSpPr/>
            <p:nvPr/>
          </p:nvSpPr>
          <p:spPr>
            <a:xfrm>
              <a:off x="727472" y="3133844"/>
              <a:ext cx="422434" cy="422434"/>
            </a:xfrm>
            <a:prstGeom prst="roundRect">
              <a:avLst>
                <a:gd name="adj" fmla="val 18670"/>
              </a:avLst>
            </a:prstGeom>
            <a:solidFill>
              <a:srgbClr val="E8E8E3"/>
            </a:solidFill>
            <a:ln w="7620">
              <a:solidFill>
                <a:srgbClr val="CECEC9"/>
              </a:solidFill>
              <a:prstDash val="solid"/>
            </a:ln>
          </p:spPr>
          <p:txBody>
            <a:bodyPr/>
            <a:lstStyle/>
            <a:p>
              <a:endParaRPr lang="en-US" dirty="0"/>
            </a:p>
          </p:txBody>
        </p:sp>
        <p:sp>
          <p:nvSpPr>
            <p:cNvPr id="13" name="Text 9">
              <a:extLst>
                <a:ext uri="{FF2B5EF4-FFF2-40B4-BE49-F238E27FC236}">
                  <a16:creationId xmlns:a16="http://schemas.microsoft.com/office/drawing/2014/main" id="{01B2AFA7-AC70-4185-2BB6-1EB3F16F57A9}"/>
                </a:ext>
              </a:extLst>
            </p:cNvPr>
            <p:cNvSpPr/>
            <p:nvPr/>
          </p:nvSpPr>
          <p:spPr>
            <a:xfrm>
              <a:off x="859988" y="3204210"/>
              <a:ext cx="157401" cy="281702"/>
            </a:xfrm>
            <a:prstGeom prst="rect">
              <a:avLst/>
            </a:prstGeom>
            <a:noFill/>
            <a:ln/>
          </p:spPr>
          <p:txBody>
            <a:bodyPr wrap="none" lIns="0" tIns="0" rIns="0" bIns="0" rtlCol="0" anchor="t"/>
            <a:lstStyle/>
            <a:p>
              <a:pPr marL="0" indent="0" algn="ctr">
                <a:lnSpc>
                  <a:spcPts val="2200"/>
                </a:lnSpc>
                <a:buNone/>
              </a:pPr>
              <a:r>
                <a:rPr lang="en-US" sz="2200" dirty="0">
                  <a:solidFill>
                    <a:srgbClr val="272525"/>
                  </a:solidFill>
                  <a:latin typeface="Times New Roman" panose="02020603050405020304" pitchFamily="18" charset="0"/>
                  <a:ea typeface="Gelasio" pitchFamily="34"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14" name="Text 10">
              <a:extLst>
                <a:ext uri="{FF2B5EF4-FFF2-40B4-BE49-F238E27FC236}">
                  <a16:creationId xmlns:a16="http://schemas.microsoft.com/office/drawing/2014/main" id="{775487F8-0204-380A-4CFD-B0CAC58CBD99}"/>
                </a:ext>
              </a:extLst>
            </p:cNvPr>
            <p:cNvSpPr/>
            <p:nvPr/>
          </p:nvSpPr>
          <p:spPr>
            <a:xfrm>
              <a:off x="1971437" y="3110389"/>
              <a:ext cx="2347198" cy="293251"/>
            </a:xfrm>
            <a:prstGeom prst="rect">
              <a:avLst/>
            </a:prstGeom>
            <a:noFill/>
            <a:ln/>
          </p:spPr>
          <p:txBody>
            <a:bodyPr wrap="none" lIns="0" tIns="0" rIns="0" bIns="0" rtlCol="0" anchor="t"/>
            <a:lstStyle/>
            <a:p>
              <a:pPr marL="0" indent="0" algn="l">
                <a:lnSpc>
                  <a:spcPts val="2300"/>
                </a:lnSpc>
                <a:buNone/>
              </a:pPr>
              <a:r>
                <a:rPr lang="en-US" sz="1800" b="1" dirty="0">
                  <a:solidFill>
                    <a:srgbClr val="272525"/>
                  </a:solidFill>
                  <a:latin typeface="Times New Roman" panose="02020603050405020304" pitchFamily="18" charset="0"/>
                  <a:ea typeface="Gelasio" pitchFamily="34" charset="-122"/>
                  <a:cs typeface="Times New Roman" panose="02020603050405020304" pitchFamily="18" charset="0"/>
                </a:rPr>
                <a:t>Service Selection</a:t>
              </a:r>
              <a:endParaRPr lang="en-US" sz="1800" b="1" dirty="0">
                <a:latin typeface="Times New Roman" panose="02020603050405020304" pitchFamily="18" charset="0"/>
                <a:cs typeface="Times New Roman" panose="02020603050405020304" pitchFamily="18" charset="0"/>
              </a:endParaRPr>
            </a:p>
          </p:txBody>
        </p:sp>
        <p:sp>
          <p:nvSpPr>
            <p:cNvPr id="15" name="Text 11">
              <a:extLst>
                <a:ext uri="{FF2B5EF4-FFF2-40B4-BE49-F238E27FC236}">
                  <a16:creationId xmlns:a16="http://schemas.microsoft.com/office/drawing/2014/main" id="{1C7A21A1-6485-1B19-9947-48318FAC1B8D}"/>
                </a:ext>
              </a:extLst>
            </p:cNvPr>
            <p:cNvSpPr/>
            <p:nvPr/>
          </p:nvSpPr>
          <p:spPr>
            <a:xfrm>
              <a:off x="1971437" y="3516273"/>
              <a:ext cx="6515457" cy="600789"/>
            </a:xfrm>
            <a:prstGeom prst="rect">
              <a:avLst/>
            </a:prstGeom>
            <a:noFill/>
            <a:ln/>
          </p:spPr>
          <p:txBody>
            <a:bodyPr wrap="square" lIns="0" tIns="0" rIns="0" bIns="0" rtlCol="0" anchor="t"/>
            <a:lstStyle/>
            <a:p>
              <a:pPr marL="0" indent="0" algn="l">
                <a:lnSpc>
                  <a:spcPts val="2350"/>
                </a:lnSpc>
                <a:buNone/>
              </a:pPr>
              <a:r>
                <a:rPr lang="en-US" dirty="0">
                  <a:solidFill>
                    <a:srgbClr val="272525"/>
                  </a:solidFill>
                  <a:latin typeface="Times New Roman" panose="02020603050405020304" pitchFamily="18" charset="0"/>
                  <a:ea typeface="Lato" pitchFamily="34" charset="-122"/>
                  <a:cs typeface="Times New Roman" panose="02020603050405020304" pitchFamily="18" charset="0"/>
                </a:rPr>
                <a:t>Customers can view detailed information about services, including provider profiles and reviews.</a:t>
              </a:r>
              <a:endParaRPr lang="en-US" dirty="0">
                <a:latin typeface="Times New Roman" panose="02020603050405020304" pitchFamily="18" charset="0"/>
                <a:cs typeface="Times New Roman" panose="02020603050405020304" pitchFamily="18" charset="0"/>
              </a:endParaRPr>
            </a:p>
          </p:txBody>
        </p:sp>
        <p:sp>
          <p:nvSpPr>
            <p:cNvPr id="16" name="Shape 12">
              <a:extLst>
                <a:ext uri="{FF2B5EF4-FFF2-40B4-BE49-F238E27FC236}">
                  <a16:creationId xmlns:a16="http://schemas.microsoft.com/office/drawing/2014/main" id="{EAD267C2-BD6A-456E-4C09-7F4FC60D6D1E}"/>
                </a:ext>
              </a:extLst>
            </p:cNvPr>
            <p:cNvSpPr/>
            <p:nvPr/>
          </p:nvSpPr>
          <p:spPr>
            <a:xfrm>
              <a:off x="1127046" y="4903589"/>
              <a:ext cx="657106" cy="22860"/>
            </a:xfrm>
            <a:prstGeom prst="roundRect">
              <a:avLst>
                <a:gd name="adj" fmla="val 344997"/>
              </a:avLst>
            </a:prstGeom>
            <a:solidFill>
              <a:srgbClr val="CECEC9"/>
            </a:solidFill>
            <a:ln/>
          </p:spPr>
          <p:txBody>
            <a:bodyPr/>
            <a:lstStyle/>
            <a:p>
              <a:endParaRPr lang="en-US" dirty="0"/>
            </a:p>
          </p:txBody>
        </p:sp>
        <p:sp>
          <p:nvSpPr>
            <p:cNvPr id="17" name="Shape 13">
              <a:extLst>
                <a:ext uri="{FF2B5EF4-FFF2-40B4-BE49-F238E27FC236}">
                  <a16:creationId xmlns:a16="http://schemas.microsoft.com/office/drawing/2014/main" id="{C6A1F5C5-D74B-F2BE-A5D9-6591131CBEEB}"/>
                </a:ext>
              </a:extLst>
            </p:cNvPr>
            <p:cNvSpPr/>
            <p:nvPr/>
          </p:nvSpPr>
          <p:spPr>
            <a:xfrm>
              <a:off x="727472" y="4703802"/>
              <a:ext cx="422434" cy="422434"/>
            </a:xfrm>
            <a:prstGeom prst="roundRect">
              <a:avLst>
                <a:gd name="adj" fmla="val 18670"/>
              </a:avLst>
            </a:prstGeom>
            <a:solidFill>
              <a:srgbClr val="E8E8E3"/>
            </a:solidFill>
            <a:ln w="7620">
              <a:solidFill>
                <a:srgbClr val="CECEC9"/>
              </a:solidFill>
              <a:prstDash val="solid"/>
            </a:ln>
          </p:spPr>
          <p:txBody>
            <a:bodyPr/>
            <a:lstStyle/>
            <a:p>
              <a:endParaRPr lang="en-US" dirty="0"/>
            </a:p>
          </p:txBody>
        </p:sp>
        <p:sp>
          <p:nvSpPr>
            <p:cNvPr id="18" name="Text 14">
              <a:extLst>
                <a:ext uri="{FF2B5EF4-FFF2-40B4-BE49-F238E27FC236}">
                  <a16:creationId xmlns:a16="http://schemas.microsoft.com/office/drawing/2014/main" id="{2649B6F2-F85C-8B67-CA8C-20BF49C08474}"/>
                </a:ext>
              </a:extLst>
            </p:cNvPr>
            <p:cNvSpPr/>
            <p:nvPr/>
          </p:nvSpPr>
          <p:spPr>
            <a:xfrm>
              <a:off x="860941" y="4774168"/>
              <a:ext cx="155377" cy="281702"/>
            </a:xfrm>
            <a:prstGeom prst="rect">
              <a:avLst/>
            </a:prstGeom>
            <a:noFill/>
            <a:ln/>
          </p:spPr>
          <p:txBody>
            <a:bodyPr wrap="none" lIns="0" tIns="0" rIns="0" bIns="0" rtlCol="0" anchor="t"/>
            <a:lstStyle/>
            <a:p>
              <a:pPr marL="0" indent="0" algn="ctr">
                <a:lnSpc>
                  <a:spcPts val="2200"/>
                </a:lnSpc>
                <a:buNone/>
              </a:pPr>
              <a:r>
                <a:rPr lang="en-US" sz="2200" dirty="0">
                  <a:solidFill>
                    <a:srgbClr val="272525"/>
                  </a:solidFill>
                  <a:latin typeface="Times New Roman" panose="02020603050405020304" pitchFamily="18" charset="0"/>
                  <a:ea typeface="Gelasio" pitchFamily="34"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19" name="Text 15">
              <a:extLst>
                <a:ext uri="{FF2B5EF4-FFF2-40B4-BE49-F238E27FC236}">
                  <a16:creationId xmlns:a16="http://schemas.microsoft.com/office/drawing/2014/main" id="{2A095EFB-A5DC-B423-7017-A6492BE57099}"/>
                </a:ext>
              </a:extLst>
            </p:cNvPr>
            <p:cNvSpPr/>
            <p:nvPr/>
          </p:nvSpPr>
          <p:spPr>
            <a:xfrm>
              <a:off x="1971437" y="4680347"/>
              <a:ext cx="2347198" cy="293251"/>
            </a:xfrm>
            <a:prstGeom prst="rect">
              <a:avLst/>
            </a:prstGeom>
            <a:noFill/>
            <a:ln/>
          </p:spPr>
          <p:txBody>
            <a:bodyPr wrap="none" lIns="0" tIns="0" rIns="0" bIns="0" rtlCol="0" anchor="t"/>
            <a:lstStyle/>
            <a:p>
              <a:pPr marL="0" indent="0" algn="l">
                <a:lnSpc>
                  <a:spcPts val="2300"/>
                </a:lnSpc>
                <a:buNone/>
              </a:pPr>
              <a:r>
                <a:rPr lang="en-US" sz="1800" b="1" dirty="0">
                  <a:solidFill>
                    <a:srgbClr val="272525"/>
                  </a:solidFill>
                  <a:latin typeface="Times New Roman" panose="02020603050405020304" pitchFamily="18" charset="0"/>
                  <a:ea typeface="Gelasio" pitchFamily="34" charset="-122"/>
                  <a:cs typeface="Times New Roman" panose="02020603050405020304" pitchFamily="18" charset="0"/>
                </a:rPr>
                <a:t>Booking Confirmation</a:t>
              </a:r>
              <a:endParaRPr lang="en-US" sz="1800" b="1" dirty="0">
                <a:latin typeface="Times New Roman" panose="02020603050405020304" pitchFamily="18" charset="0"/>
                <a:cs typeface="Times New Roman" panose="02020603050405020304" pitchFamily="18" charset="0"/>
              </a:endParaRPr>
            </a:p>
          </p:txBody>
        </p:sp>
        <p:sp>
          <p:nvSpPr>
            <p:cNvPr id="20" name="Text 16">
              <a:extLst>
                <a:ext uri="{FF2B5EF4-FFF2-40B4-BE49-F238E27FC236}">
                  <a16:creationId xmlns:a16="http://schemas.microsoft.com/office/drawing/2014/main" id="{0E8D58FE-8D47-E519-5B5C-6962B4335002}"/>
                </a:ext>
              </a:extLst>
            </p:cNvPr>
            <p:cNvSpPr/>
            <p:nvPr/>
          </p:nvSpPr>
          <p:spPr>
            <a:xfrm>
              <a:off x="1971437" y="5086231"/>
              <a:ext cx="6515457" cy="600789"/>
            </a:xfrm>
            <a:prstGeom prst="rect">
              <a:avLst/>
            </a:prstGeom>
            <a:noFill/>
            <a:ln/>
          </p:spPr>
          <p:txBody>
            <a:bodyPr wrap="square" lIns="0" tIns="0" rIns="0" bIns="0" rtlCol="0" anchor="t"/>
            <a:lstStyle/>
            <a:p>
              <a:pPr marL="0" indent="0" algn="l">
                <a:lnSpc>
                  <a:spcPts val="2350"/>
                </a:lnSpc>
                <a:buNone/>
              </a:pPr>
              <a:r>
                <a:rPr lang="en-US" dirty="0">
                  <a:solidFill>
                    <a:srgbClr val="272525"/>
                  </a:solidFill>
                  <a:latin typeface="Times New Roman" panose="02020603050405020304" pitchFamily="18" charset="0"/>
                  <a:ea typeface="Lato" pitchFamily="34" charset="-122"/>
                  <a:cs typeface="Times New Roman" panose="02020603050405020304" pitchFamily="18" charset="0"/>
                </a:rPr>
                <a:t>Once a service is selected, users can choose a date and time for the booking, provide necessary details, and make payment.</a:t>
              </a:r>
              <a:endParaRPr lang="en-US" dirty="0">
                <a:latin typeface="Times New Roman" panose="02020603050405020304" pitchFamily="18" charset="0"/>
                <a:cs typeface="Times New Roman" panose="02020603050405020304" pitchFamily="18" charset="0"/>
              </a:endParaRPr>
            </a:p>
          </p:txBody>
        </p:sp>
        <p:sp>
          <p:nvSpPr>
            <p:cNvPr id="21" name="Shape 17">
              <a:extLst>
                <a:ext uri="{FF2B5EF4-FFF2-40B4-BE49-F238E27FC236}">
                  <a16:creationId xmlns:a16="http://schemas.microsoft.com/office/drawing/2014/main" id="{9FC08693-298B-48EB-00DE-1559D3D43B56}"/>
                </a:ext>
              </a:extLst>
            </p:cNvPr>
            <p:cNvSpPr/>
            <p:nvPr/>
          </p:nvSpPr>
          <p:spPr>
            <a:xfrm>
              <a:off x="1127046" y="6473547"/>
              <a:ext cx="657106" cy="22860"/>
            </a:xfrm>
            <a:prstGeom prst="roundRect">
              <a:avLst>
                <a:gd name="adj" fmla="val 344997"/>
              </a:avLst>
            </a:prstGeom>
            <a:solidFill>
              <a:srgbClr val="CECEC9"/>
            </a:solidFill>
            <a:ln/>
          </p:spPr>
          <p:txBody>
            <a:bodyPr/>
            <a:lstStyle/>
            <a:p>
              <a:endParaRPr lang="en-US" dirty="0"/>
            </a:p>
          </p:txBody>
        </p:sp>
        <p:sp>
          <p:nvSpPr>
            <p:cNvPr id="22" name="Shape 18">
              <a:extLst>
                <a:ext uri="{FF2B5EF4-FFF2-40B4-BE49-F238E27FC236}">
                  <a16:creationId xmlns:a16="http://schemas.microsoft.com/office/drawing/2014/main" id="{EB038F5D-B0F1-EEFF-545C-78E4179BBD92}"/>
                </a:ext>
              </a:extLst>
            </p:cNvPr>
            <p:cNvSpPr/>
            <p:nvPr/>
          </p:nvSpPr>
          <p:spPr>
            <a:xfrm>
              <a:off x="727472" y="6273760"/>
              <a:ext cx="422434" cy="422434"/>
            </a:xfrm>
            <a:prstGeom prst="roundRect">
              <a:avLst>
                <a:gd name="adj" fmla="val 18670"/>
              </a:avLst>
            </a:prstGeom>
            <a:solidFill>
              <a:srgbClr val="E8E8E3"/>
            </a:solidFill>
            <a:ln w="7620">
              <a:solidFill>
                <a:srgbClr val="CECEC9"/>
              </a:solidFill>
              <a:prstDash val="solid"/>
            </a:ln>
          </p:spPr>
          <p:txBody>
            <a:bodyPr/>
            <a:lstStyle/>
            <a:p>
              <a:endParaRPr lang="en-US" dirty="0"/>
            </a:p>
          </p:txBody>
        </p:sp>
        <p:sp>
          <p:nvSpPr>
            <p:cNvPr id="23" name="Text 19">
              <a:extLst>
                <a:ext uri="{FF2B5EF4-FFF2-40B4-BE49-F238E27FC236}">
                  <a16:creationId xmlns:a16="http://schemas.microsoft.com/office/drawing/2014/main" id="{05B5BB82-BAC5-7D79-8563-7219A0A800B1}"/>
                </a:ext>
              </a:extLst>
            </p:cNvPr>
            <p:cNvSpPr/>
            <p:nvPr/>
          </p:nvSpPr>
          <p:spPr>
            <a:xfrm>
              <a:off x="859036" y="6344126"/>
              <a:ext cx="159187" cy="281702"/>
            </a:xfrm>
            <a:prstGeom prst="rect">
              <a:avLst/>
            </a:prstGeom>
            <a:noFill/>
            <a:ln/>
          </p:spPr>
          <p:txBody>
            <a:bodyPr wrap="none" lIns="0" tIns="0" rIns="0" bIns="0" rtlCol="0" anchor="t"/>
            <a:lstStyle/>
            <a:p>
              <a:pPr marL="0" indent="0" algn="ctr">
                <a:lnSpc>
                  <a:spcPts val="2200"/>
                </a:lnSpc>
                <a:buNone/>
              </a:pPr>
              <a:r>
                <a:rPr lang="en-US" sz="2200" dirty="0">
                  <a:solidFill>
                    <a:srgbClr val="272525"/>
                  </a:solidFill>
                  <a:latin typeface="Times New Roman" panose="02020603050405020304" pitchFamily="18" charset="0"/>
                  <a:ea typeface="Gelasio" pitchFamily="34"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24" name="Text 20">
              <a:extLst>
                <a:ext uri="{FF2B5EF4-FFF2-40B4-BE49-F238E27FC236}">
                  <a16:creationId xmlns:a16="http://schemas.microsoft.com/office/drawing/2014/main" id="{760717D1-C75D-E731-8C5A-D034336602D0}"/>
                </a:ext>
              </a:extLst>
            </p:cNvPr>
            <p:cNvSpPr/>
            <p:nvPr/>
          </p:nvSpPr>
          <p:spPr>
            <a:xfrm>
              <a:off x="1971437" y="6250305"/>
              <a:ext cx="3038118" cy="293251"/>
            </a:xfrm>
            <a:prstGeom prst="rect">
              <a:avLst/>
            </a:prstGeom>
            <a:noFill/>
            <a:ln/>
          </p:spPr>
          <p:txBody>
            <a:bodyPr wrap="none" lIns="0" tIns="0" rIns="0" bIns="0" rtlCol="0" anchor="t"/>
            <a:lstStyle/>
            <a:p>
              <a:pPr marL="0" indent="0" algn="l">
                <a:lnSpc>
                  <a:spcPts val="2300"/>
                </a:lnSpc>
                <a:buNone/>
              </a:pPr>
              <a:r>
                <a:rPr lang="en-US" sz="1800" b="1" dirty="0">
                  <a:solidFill>
                    <a:srgbClr val="272525"/>
                  </a:solidFill>
                  <a:latin typeface="Times New Roman" panose="02020603050405020304" pitchFamily="18" charset="0"/>
                  <a:ea typeface="Gelasio" pitchFamily="34" charset="-122"/>
                  <a:cs typeface="Times New Roman" panose="02020603050405020304" pitchFamily="18" charset="0"/>
                </a:rPr>
                <a:t>Communication and Updates</a:t>
              </a:r>
              <a:endParaRPr lang="en-US" sz="1800" b="1" dirty="0">
                <a:latin typeface="Times New Roman" panose="02020603050405020304" pitchFamily="18" charset="0"/>
                <a:cs typeface="Times New Roman" panose="02020603050405020304" pitchFamily="18" charset="0"/>
              </a:endParaRPr>
            </a:p>
          </p:txBody>
        </p:sp>
        <p:sp>
          <p:nvSpPr>
            <p:cNvPr id="25" name="Text 21">
              <a:extLst>
                <a:ext uri="{FF2B5EF4-FFF2-40B4-BE49-F238E27FC236}">
                  <a16:creationId xmlns:a16="http://schemas.microsoft.com/office/drawing/2014/main" id="{5DC4604B-3769-A7FD-BD8B-3F997F7D9FC6}"/>
                </a:ext>
              </a:extLst>
            </p:cNvPr>
            <p:cNvSpPr/>
            <p:nvPr/>
          </p:nvSpPr>
          <p:spPr>
            <a:xfrm>
              <a:off x="1971437" y="6656189"/>
              <a:ext cx="6515457" cy="600789"/>
            </a:xfrm>
            <a:prstGeom prst="rect">
              <a:avLst/>
            </a:prstGeom>
            <a:noFill/>
            <a:ln/>
          </p:spPr>
          <p:txBody>
            <a:bodyPr wrap="square" lIns="0" tIns="0" rIns="0" bIns="0" rtlCol="0" anchor="t"/>
            <a:lstStyle/>
            <a:p>
              <a:pPr marL="0" indent="0" algn="l">
                <a:lnSpc>
                  <a:spcPts val="2350"/>
                </a:lnSpc>
                <a:buNone/>
              </a:pPr>
              <a:r>
                <a:rPr lang="en-US" dirty="0">
                  <a:solidFill>
                    <a:srgbClr val="272525"/>
                  </a:solidFill>
                  <a:latin typeface="Times New Roman" panose="02020603050405020304" pitchFamily="18" charset="0"/>
                  <a:ea typeface="Lato" pitchFamily="34" charset="-122"/>
                  <a:cs typeface="Times New Roman" panose="02020603050405020304" pitchFamily="18" charset="0"/>
                </a:rPr>
                <a:t>The app facilitates communication between customers and service providers, providing real-time updates on booking status and any changes.</a:t>
              </a:r>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8904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66BB4-636C-5E34-67A6-2AD0C6D57A9D}"/>
              </a:ext>
            </a:extLst>
          </p:cNvPr>
          <p:cNvSpPr txBox="1"/>
          <p:nvPr/>
        </p:nvSpPr>
        <p:spPr>
          <a:xfrm>
            <a:off x="1071716" y="1097592"/>
            <a:ext cx="10215718" cy="4662815"/>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CONTENTS</a:t>
            </a:r>
            <a:endParaRPr lang="en-US" sz="1800" b="1"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Abstract.</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Objective.</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Literature review.</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Existing system.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Proposed system.</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Modulation description.</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Re</a:t>
            </a:r>
            <a:r>
              <a:rPr lang="en-US" dirty="0">
                <a:latin typeface="Times New Roman" panose="02020603050405020304" pitchFamily="18" charset="0"/>
                <a:cs typeface="Times New Roman" panose="02020603050405020304" pitchFamily="18" charset="0"/>
              </a:rPr>
              <a:t>quirements gathering.</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Data collection.</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References.</a:t>
            </a:r>
          </a:p>
          <a:p>
            <a:pPr marL="342900" indent="-342900">
              <a:buFont typeface="+mj-l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52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494BA7-B241-D27C-F17C-FE392E1B5DBA}"/>
              </a:ext>
            </a:extLst>
          </p:cNvPr>
          <p:cNvGrpSpPr/>
          <p:nvPr/>
        </p:nvGrpSpPr>
        <p:grpSpPr>
          <a:xfrm>
            <a:off x="648929" y="524979"/>
            <a:ext cx="10599174" cy="5423537"/>
            <a:chOff x="6280190" y="1074539"/>
            <a:chExt cx="7556540" cy="6080522"/>
          </a:xfrm>
        </p:grpSpPr>
        <p:sp>
          <p:nvSpPr>
            <p:cNvPr id="4" name="Text 0">
              <a:extLst>
                <a:ext uri="{FF2B5EF4-FFF2-40B4-BE49-F238E27FC236}">
                  <a16:creationId xmlns:a16="http://schemas.microsoft.com/office/drawing/2014/main" id="{CC269F83-302F-6214-9212-6A2E9A6B05E2}"/>
                </a:ext>
              </a:extLst>
            </p:cNvPr>
            <p:cNvSpPr/>
            <p:nvPr/>
          </p:nvSpPr>
          <p:spPr>
            <a:xfrm>
              <a:off x="6280190" y="1074539"/>
              <a:ext cx="7556421" cy="1417558"/>
            </a:xfrm>
            <a:prstGeom prst="rect">
              <a:avLst/>
            </a:prstGeom>
            <a:noFill/>
            <a:ln/>
          </p:spPr>
          <p:txBody>
            <a:bodyPr wrap="square" lIns="0" tIns="0" rIns="0" bIns="0" rtlCol="0" anchor="t"/>
            <a:lstStyle/>
            <a:p>
              <a:pPr marL="0" indent="0" algn="ctr">
                <a:lnSpc>
                  <a:spcPts val="5550"/>
                </a:lnSpc>
                <a:buNone/>
              </a:pPr>
              <a:r>
                <a:rPr lang="en-US" sz="3600" b="1" dirty="0">
                  <a:solidFill>
                    <a:srgbClr val="312F2B"/>
                  </a:solidFill>
                  <a:latin typeface="Times New Roman" panose="02020603050405020304" pitchFamily="18" charset="0"/>
                  <a:ea typeface="Gelasio" pitchFamily="34" charset="-122"/>
                  <a:cs typeface="Times New Roman" panose="02020603050405020304" pitchFamily="18" charset="0"/>
                </a:rPr>
                <a:t>Customer Review and Feedback System</a:t>
              </a:r>
              <a:endParaRPr lang="en-US" sz="3600" b="1" dirty="0">
                <a:latin typeface="Times New Roman" panose="02020603050405020304" pitchFamily="18" charset="0"/>
                <a:cs typeface="Times New Roman" panose="02020603050405020304" pitchFamily="18" charset="0"/>
              </a:endParaRPr>
            </a:p>
          </p:txBody>
        </p:sp>
        <p:sp>
          <p:nvSpPr>
            <p:cNvPr id="5" name="Shape 1">
              <a:extLst>
                <a:ext uri="{FF2B5EF4-FFF2-40B4-BE49-F238E27FC236}">
                  <a16:creationId xmlns:a16="http://schemas.microsoft.com/office/drawing/2014/main" id="{5DB1DCF7-0957-6624-BB2F-B162D1650BBE}"/>
                </a:ext>
              </a:extLst>
            </p:cNvPr>
            <p:cNvSpPr/>
            <p:nvPr/>
          </p:nvSpPr>
          <p:spPr>
            <a:xfrm>
              <a:off x="6280190" y="2832259"/>
              <a:ext cx="3664863" cy="2410897"/>
            </a:xfrm>
            <a:prstGeom prst="roundRect">
              <a:avLst>
                <a:gd name="adj" fmla="val 3952"/>
              </a:avLst>
            </a:prstGeom>
            <a:solidFill>
              <a:srgbClr val="E8E8E3"/>
            </a:solidFill>
            <a:ln w="7620">
              <a:solidFill>
                <a:srgbClr val="CECEC9"/>
              </a:solidFill>
              <a:prstDash val="solid"/>
            </a:ln>
          </p:spPr>
          <p:txBody>
            <a:bodyPr/>
            <a:lstStyle/>
            <a:p>
              <a:endParaRPr lang="en-US" dirty="0">
                <a:latin typeface="Times New Roman" panose="02020603050405020304" pitchFamily="18" charset="0"/>
                <a:cs typeface="Times New Roman" panose="02020603050405020304" pitchFamily="18" charset="0"/>
              </a:endParaRPr>
            </a:p>
          </p:txBody>
        </p:sp>
        <p:sp>
          <p:nvSpPr>
            <p:cNvPr id="6" name="Text 2">
              <a:extLst>
                <a:ext uri="{FF2B5EF4-FFF2-40B4-BE49-F238E27FC236}">
                  <a16:creationId xmlns:a16="http://schemas.microsoft.com/office/drawing/2014/main" id="{09DEF0C2-B627-FCCA-CE5E-6237272B1BD2}"/>
                </a:ext>
              </a:extLst>
            </p:cNvPr>
            <p:cNvSpPr/>
            <p:nvPr/>
          </p:nvSpPr>
          <p:spPr>
            <a:xfrm>
              <a:off x="6514624" y="306669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272525"/>
                  </a:solidFill>
                  <a:latin typeface="Times New Roman" panose="02020603050405020304" pitchFamily="18" charset="0"/>
                  <a:ea typeface="Gelasio" pitchFamily="34" charset="-122"/>
                  <a:cs typeface="Times New Roman" panose="02020603050405020304" pitchFamily="18" charset="0"/>
                </a:rPr>
                <a:t>2-Way Rating System</a:t>
              </a:r>
              <a:endParaRPr lang="en-US" sz="2200" b="1" dirty="0">
                <a:latin typeface="Times New Roman" panose="02020603050405020304" pitchFamily="18" charset="0"/>
                <a:cs typeface="Times New Roman" panose="02020603050405020304" pitchFamily="18" charset="0"/>
              </a:endParaRPr>
            </a:p>
          </p:txBody>
        </p:sp>
        <p:sp>
          <p:nvSpPr>
            <p:cNvPr id="7" name="Text 3">
              <a:extLst>
                <a:ext uri="{FF2B5EF4-FFF2-40B4-BE49-F238E27FC236}">
                  <a16:creationId xmlns:a16="http://schemas.microsoft.com/office/drawing/2014/main" id="{FF8CAA9B-7741-4897-2C0D-48BF3D1473D0}"/>
                </a:ext>
              </a:extLst>
            </p:cNvPr>
            <p:cNvSpPr/>
            <p:nvPr/>
          </p:nvSpPr>
          <p:spPr>
            <a:xfrm>
              <a:off x="6514624" y="3458945"/>
              <a:ext cx="3195995" cy="1451610"/>
            </a:xfrm>
            <a:prstGeom prst="rect">
              <a:avLst/>
            </a:prstGeom>
            <a:noFill/>
            <a:ln/>
          </p:spPr>
          <p:txBody>
            <a:bodyPr wrap="square" lIns="0" tIns="0" rIns="0" bIns="0" rtlCol="0" anchor="t"/>
            <a:lstStyle/>
            <a:p>
              <a:pPr marL="0" indent="0" algn="just">
                <a:lnSpc>
                  <a:spcPts val="2850"/>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Customers can rate service providers based on their experience, providing valuable feedback for other users. Also, service provider can give feedback about their customer.</a:t>
              </a:r>
              <a:endParaRPr lang="en-US" sz="1750" dirty="0">
                <a:latin typeface="Times New Roman" panose="02020603050405020304" pitchFamily="18" charset="0"/>
                <a:cs typeface="Times New Roman" panose="02020603050405020304" pitchFamily="18" charset="0"/>
              </a:endParaRPr>
            </a:p>
          </p:txBody>
        </p:sp>
        <p:sp>
          <p:nvSpPr>
            <p:cNvPr id="8" name="Shape 4">
              <a:extLst>
                <a:ext uri="{FF2B5EF4-FFF2-40B4-BE49-F238E27FC236}">
                  <a16:creationId xmlns:a16="http://schemas.microsoft.com/office/drawing/2014/main" id="{CE183C79-4801-A1D4-6083-88FBE83C5CC3}"/>
                </a:ext>
              </a:extLst>
            </p:cNvPr>
            <p:cNvSpPr/>
            <p:nvPr/>
          </p:nvSpPr>
          <p:spPr>
            <a:xfrm>
              <a:off x="10171867" y="2832259"/>
              <a:ext cx="3664863" cy="2410897"/>
            </a:xfrm>
            <a:prstGeom prst="roundRect">
              <a:avLst>
                <a:gd name="adj" fmla="val 3952"/>
              </a:avLst>
            </a:prstGeom>
            <a:solidFill>
              <a:srgbClr val="E8E8E3"/>
            </a:solidFill>
            <a:ln w="7620">
              <a:solidFill>
                <a:srgbClr val="CECEC9"/>
              </a:solidFill>
              <a:prstDash val="solid"/>
            </a:ln>
          </p:spPr>
          <p:txBody>
            <a:bodyPr/>
            <a:lstStyle/>
            <a:p>
              <a:endParaRPr lang="en-US" dirty="0">
                <a:latin typeface="Times New Roman" panose="02020603050405020304" pitchFamily="18" charset="0"/>
                <a:cs typeface="Times New Roman" panose="02020603050405020304" pitchFamily="18" charset="0"/>
              </a:endParaRPr>
            </a:p>
          </p:txBody>
        </p:sp>
        <p:sp>
          <p:nvSpPr>
            <p:cNvPr id="9" name="Text 5">
              <a:extLst>
                <a:ext uri="{FF2B5EF4-FFF2-40B4-BE49-F238E27FC236}">
                  <a16:creationId xmlns:a16="http://schemas.microsoft.com/office/drawing/2014/main" id="{6B792B53-2DED-0185-BB55-DF05D0A5CF05}"/>
                </a:ext>
              </a:extLst>
            </p:cNvPr>
            <p:cNvSpPr/>
            <p:nvPr/>
          </p:nvSpPr>
          <p:spPr>
            <a:xfrm>
              <a:off x="10406301" y="306669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272525"/>
                  </a:solidFill>
                  <a:latin typeface="Times New Roman" panose="02020603050405020304" pitchFamily="18" charset="0"/>
                  <a:ea typeface="Gelasio" pitchFamily="34" charset="-122"/>
                  <a:cs typeface="Times New Roman" panose="02020603050405020304" pitchFamily="18" charset="0"/>
                </a:rPr>
                <a:t>Review Submission</a:t>
              </a:r>
              <a:endParaRPr lang="en-US" sz="2200" b="1" dirty="0">
                <a:latin typeface="Times New Roman" panose="02020603050405020304" pitchFamily="18" charset="0"/>
                <a:cs typeface="Times New Roman" panose="02020603050405020304" pitchFamily="18" charset="0"/>
              </a:endParaRPr>
            </a:p>
          </p:txBody>
        </p:sp>
        <p:sp>
          <p:nvSpPr>
            <p:cNvPr id="10" name="Text 6">
              <a:extLst>
                <a:ext uri="{FF2B5EF4-FFF2-40B4-BE49-F238E27FC236}">
                  <a16:creationId xmlns:a16="http://schemas.microsoft.com/office/drawing/2014/main" id="{F81EFA5E-9CDA-BB02-1693-A7EB7BCEAA80}"/>
                </a:ext>
              </a:extLst>
            </p:cNvPr>
            <p:cNvSpPr/>
            <p:nvPr/>
          </p:nvSpPr>
          <p:spPr>
            <a:xfrm>
              <a:off x="10406301" y="3557111"/>
              <a:ext cx="3195995" cy="1451610"/>
            </a:xfrm>
            <a:prstGeom prst="rect">
              <a:avLst/>
            </a:prstGeom>
            <a:noFill/>
            <a:ln/>
          </p:spPr>
          <p:txBody>
            <a:bodyPr wrap="square" lIns="0" tIns="0" rIns="0" bIns="0" rtlCol="0" anchor="t"/>
            <a:lstStyle/>
            <a:p>
              <a:pPr marL="0" indent="0" algn="just">
                <a:lnSpc>
                  <a:spcPts val="2850"/>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Users can submit detailed reviews and comments, sharing their experiences and insights with the community.</a:t>
              </a:r>
              <a:endParaRPr lang="en-US" sz="1750" dirty="0">
                <a:latin typeface="Times New Roman" panose="02020603050405020304" pitchFamily="18" charset="0"/>
                <a:cs typeface="Times New Roman" panose="02020603050405020304" pitchFamily="18" charset="0"/>
              </a:endParaRPr>
            </a:p>
          </p:txBody>
        </p:sp>
        <p:sp>
          <p:nvSpPr>
            <p:cNvPr id="11" name="Shape 7">
              <a:extLst>
                <a:ext uri="{FF2B5EF4-FFF2-40B4-BE49-F238E27FC236}">
                  <a16:creationId xmlns:a16="http://schemas.microsoft.com/office/drawing/2014/main" id="{ABE38E6E-511E-0208-ABAF-EC0A6EA3347F}"/>
                </a:ext>
              </a:extLst>
            </p:cNvPr>
            <p:cNvSpPr/>
            <p:nvPr/>
          </p:nvSpPr>
          <p:spPr>
            <a:xfrm>
              <a:off x="6280190" y="5469969"/>
              <a:ext cx="7556421" cy="1685092"/>
            </a:xfrm>
            <a:prstGeom prst="roundRect">
              <a:avLst>
                <a:gd name="adj" fmla="val 5654"/>
              </a:avLst>
            </a:prstGeom>
            <a:solidFill>
              <a:srgbClr val="E8E8E3"/>
            </a:solidFill>
            <a:ln w="7620">
              <a:solidFill>
                <a:srgbClr val="CECEC9"/>
              </a:solidFill>
              <a:prstDash val="solid"/>
            </a:ln>
          </p:spPr>
          <p:txBody>
            <a:bodyPr/>
            <a:lstStyle/>
            <a:p>
              <a:endParaRPr lang="en-US" dirty="0">
                <a:latin typeface="Times New Roman" panose="02020603050405020304" pitchFamily="18" charset="0"/>
                <a:cs typeface="Times New Roman" panose="02020603050405020304" pitchFamily="18" charset="0"/>
              </a:endParaRPr>
            </a:p>
          </p:txBody>
        </p:sp>
        <p:sp>
          <p:nvSpPr>
            <p:cNvPr id="12" name="Text 8">
              <a:extLst>
                <a:ext uri="{FF2B5EF4-FFF2-40B4-BE49-F238E27FC236}">
                  <a16:creationId xmlns:a16="http://schemas.microsoft.com/office/drawing/2014/main" id="{17C547D3-CC8F-FDA3-F206-3494685EE861}"/>
                </a:ext>
              </a:extLst>
            </p:cNvPr>
            <p:cNvSpPr/>
            <p:nvPr/>
          </p:nvSpPr>
          <p:spPr>
            <a:xfrm>
              <a:off x="6514624" y="570440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272525"/>
                  </a:solidFill>
                  <a:latin typeface="Times New Roman" panose="02020603050405020304" pitchFamily="18" charset="0"/>
                  <a:ea typeface="Gelasio" pitchFamily="34" charset="-122"/>
                  <a:cs typeface="Times New Roman" panose="02020603050405020304" pitchFamily="18" charset="0"/>
                </a:rPr>
                <a:t>Feedback Analysis</a:t>
              </a:r>
              <a:endParaRPr lang="en-US" sz="2200" b="1" dirty="0">
                <a:latin typeface="Times New Roman" panose="02020603050405020304" pitchFamily="18" charset="0"/>
                <a:cs typeface="Times New Roman" panose="02020603050405020304" pitchFamily="18" charset="0"/>
              </a:endParaRPr>
            </a:p>
          </p:txBody>
        </p:sp>
        <p:sp>
          <p:nvSpPr>
            <p:cNvPr id="13" name="Text 9">
              <a:extLst>
                <a:ext uri="{FF2B5EF4-FFF2-40B4-BE49-F238E27FC236}">
                  <a16:creationId xmlns:a16="http://schemas.microsoft.com/office/drawing/2014/main" id="{2B5C02D5-0015-4AC4-5C70-DCDE8BF39261}"/>
                </a:ext>
              </a:extLst>
            </p:cNvPr>
            <p:cNvSpPr/>
            <p:nvPr/>
          </p:nvSpPr>
          <p:spPr>
            <a:xfrm>
              <a:off x="6514624" y="6194822"/>
              <a:ext cx="7087553" cy="725805"/>
            </a:xfrm>
            <a:prstGeom prst="rect">
              <a:avLst/>
            </a:prstGeom>
            <a:noFill/>
            <a:ln/>
          </p:spPr>
          <p:txBody>
            <a:bodyPr wrap="square" lIns="0" tIns="0" rIns="0" bIns="0" rtlCol="0" anchor="t"/>
            <a:lstStyle/>
            <a:p>
              <a:pPr marL="0" indent="0">
                <a:lnSpc>
                  <a:spcPts val="2850"/>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LinkUp aggregates customer reviews and feedback to identify areas for improvement and enhance the quality of services.</a:t>
              </a:r>
              <a:endParaRPr lang="en-US" sz="175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00128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9BAC234-D007-A39D-68D0-FDA69732EB14}"/>
              </a:ext>
            </a:extLst>
          </p:cNvPr>
          <p:cNvGrpSpPr/>
          <p:nvPr/>
        </p:nvGrpSpPr>
        <p:grpSpPr>
          <a:xfrm>
            <a:off x="1407358" y="696113"/>
            <a:ext cx="8295473" cy="4335575"/>
            <a:chOff x="1134190" y="895115"/>
            <a:chExt cx="10683711" cy="6134783"/>
          </a:xfrm>
        </p:grpSpPr>
        <p:sp>
          <p:nvSpPr>
            <p:cNvPr id="3" name="Text 0">
              <a:extLst>
                <a:ext uri="{FF2B5EF4-FFF2-40B4-BE49-F238E27FC236}">
                  <a16:creationId xmlns:a16="http://schemas.microsoft.com/office/drawing/2014/main" id="{8E333789-7E81-C675-42A3-B9EFC6241781}"/>
                </a:ext>
              </a:extLst>
            </p:cNvPr>
            <p:cNvSpPr/>
            <p:nvPr/>
          </p:nvSpPr>
          <p:spPr>
            <a:xfrm>
              <a:off x="3173130" y="895115"/>
              <a:ext cx="8644771" cy="708778"/>
            </a:xfrm>
            <a:prstGeom prst="rect">
              <a:avLst/>
            </a:prstGeom>
            <a:noFill/>
            <a:ln/>
          </p:spPr>
          <p:txBody>
            <a:bodyPr wrap="none" lIns="0" tIns="0" rIns="0" bIns="0" rtlCol="0" anchor="t"/>
            <a:lstStyle/>
            <a:p>
              <a:pPr marL="0" indent="0" algn="ctr">
                <a:lnSpc>
                  <a:spcPts val="5550"/>
                </a:lnSpc>
                <a:buNone/>
              </a:pPr>
              <a:r>
                <a:rPr lang="en-US" sz="3600" b="1" dirty="0">
                  <a:solidFill>
                    <a:srgbClr val="312F2B"/>
                  </a:solidFill>
                  <a:latin typeface="Times New Roman" panose="02020603050405020304" pitchFamily="18" charset="0"/>
                  <a:ea typeface="Gelasio" pitchFamily="34" charset="-122"/>
                  <a:cs typeface="Times New Roman" panose="02020603050405020304" pitchFamily="18" charset="0"/>
                </a:rPr>
                <a:t>Secure and Scalable Infrastructure</a:t>
              </a:r>
              <a:endParaRPr lang="en-US" sz="3600" b="1" dirty="0">
                <a:latin typeface="Times New Roman" panose="02020603050405020304" pitchFamily="18" charset="0"/>
                <a:cs typeface="Times New Roman" panose="02020603050405020304" pitchFamily="18" charset="0"/>
              </a:endParaRPr>
            </a:p>
          </p:txBody>
        </p:sp>
        <p:sp>
          <p:nvSpPr>
            <p:cNvPr id="5" name="Text 1">
              <a:extLst>
                <a:ext uri="{FF2B5EF4-FFF2-40B4-BE49-F238E27FC236}">
                  <a16:creationId xmlns:a16="http://schemas.microsoft.com/office/drawing/2014/main" id="{577DACF3-5DF2-3379-34B2-CCA0B34F848E}"/>
                </a:ext>
              </a:extLst>
            </p:cNvPr>
            <p:cNvSpPr/>
            <p:nvPr/>
          </p:nvSpPr>
          <p:spPr>
            <a:xfrm>
              <a:off x="1134190" y="272810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Times New Roman" panose="02020603050405020304" pitchFamily="18" charset="0"/>
                  <a:ea typeface="Gelasio" pitchFamily="34" charset="-122"/>
                  <a:cs typeface="Times New Roman" panose="02020603050405020304" pitchFamily="18" charset="0"/>
                </a:rPr>
                <a:t>Data Encryption</a:t>
              </a:r>
              <a:endParaRPr lang="en-US" sz="2200" b="1" dirty="0">
                <a:latin typeface="Times New Roman" panose="02020603050405020304" pitchFamily="18" charset="0"/>
                <a:cs typeface="Times New Roman" panose="02020603050405020304" pitchFamily="18" charset="0"/>
              </a:endParaRPr>
            </a:p>
          </p:txBody>
        </p:sp>
        <p:sp>
          <p:nvSpPr>
            <p:cNvPr id="6" name="Text 2">
              <a:extLst>
                <a:ext uri="{FF2B5EF4-FFF2-40B4-BE49-F238E27FC236}">
                  <a16:creationId xmlns:a16="http://schemas.microsoft.com/office/drawing/2014/main" id="{EDEA2647-F5CD-4FF7-95D2-2290323C525E}"/>
                </a:ext>
              </a:extLst>
            </p:cNvPr>
            <p:cNvSpPr/>
            <p:nvPr/>
          </p:nvSpPr>
          <p:spPr>
            <a:xfrm>
              <a:off x="2414645" y="3688417"/>
              <a:ext cx="6351270"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Sensitive user data is encrypted both in transit and at rest, ensuring maximum security.</a:t>
              </a:r>
              <a:endParaRPr lang="en-US" sz="1750" dirty="0">
                <a:latin typeface="Times New Roman" panose="02020603050405020304" pitchFamily="18" charset="0"/>
                <a:cs typeface="Times New Roman" panose="02020603050405020304" pitchFamily="18" charset="0"/>
              </a:endParaRPr>
            </a:p>
          </p:txBody>
        </p:sp>
        <p:sp>
          <p:nvSpPr>
            <p:cNvPr id="8" name="Text 3">
              <a:extLst>
                <a:ext uri="{FF2B5EF4-FFF2-40B4-BE49-F238E27FC236}">
                  <a16:creationId xmlns:a16="http://schemas.microsoft.com/office/drawing/2014/main" id="{07639FC3-742C-01F0-B017-2E1ED329D8E8}"/>
                </a:ext>
              </a:extLst>
            </p:cNvPr>
            <p:cNvSpPr/>
            <p:nvPr/>
          </p:nvSpPr>
          <p:spPr>
            <a:xfrm>
              <a:off x="1134190" y="553843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Times New Roman" panose="02020603050405020304" pitchFamily="18" charset="0"/>
                  <a:ea typeface="Gelasio" pitchFamily="34" charset="-122"/>
                  <a:cs typeface="Times New Roman" panose="02020603050405020304" pitchFamily="18" charset="0"/>
                </a:rPr>
                <a:t>Scalable Architecture</a:t>
              </a:r>
              <a:endParaRPr lang="en-US" sz="2200" b="1" dirty="0">
                <a:latin typeface="Times New Roman" panose="02020603050405020304" pitchFamily="18" charset="0"/>
                <a:cs typeface="Times New Roman" panose="02020603050405020304" pitchFamily="18" charset="0"/>
              </a:endParaRPr>
            </a:p>
          </p:txBody>
        </p:sp>
        <p:sp>
          <p:nvSpPr>
            <p:cNvPr id="9" name="Text 4">
              <a:extLst>
                <a:ext uri="{FF2B5EF4-FFF2-40B4-BE49-F238E27FC236}">
                  <a16:creationId xmlns:a16="http://schemas.microsoft.com/office/drawing/2014/main" id="{6A4BD701-4417-DBE9-E90C-26EE20A8A570}"/>
                </a:ext>
              </a:extLst>
            </p:cNvPr>
            <p:cNvSpPr/>
            <p:nvPr/>
          </p:nvSpPr>
          <p:spPr>
            <a:xfrm>
              <a:off x="2551808" y="6304093"/>
              <a:ext cx="6351390"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Times New Roman" panose="02020603050405020304" pitchFamily="18" charset="0"/>
                  <a:ea typeface="Lato" pitchFamily="34" charset="-122"/>
                  <a:cs typeface="Times New Roman" panose="02020603050405020304" pitchFamily="18" charset="0"/>
                </a:rPr>
                <a:t>LinkUp's infrastructure is designed to scale seamlessly to handle increasing user traffic and data volumes.</a:t>
              </a:r>
              <a:endParaRPr lang="en-US" sz="175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63530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 screenshot of a login form&#10;&#10;Description automatically generated">
            <a:extLst>
              <a:ext uri="{FF2B5EF4-FFF2-40B4-BE49-F238E27FC236}">
                <a16:creationId xmlns:a16="http://schemas.microsoft.com/office/drawing/2014/main" id="{8CD7A34B-60EC-907E-7FDF-D016B3AD7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041" y="565721"/>
            <a:ext cx="2706624" cy="6048322"/>
          </a:xfrm>
          <a:prstGeom prst="rect">
            <a:avLst/>
          </a:prstGeom>
        </p:spPr>
      </p:pic>
      <p:cxnSp>
        <p:nvCxnSpPr>
          <p:cNvPr id="22" name="Straight Connector 21">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Picture 10" descr="A screenshot of a phone&#10;&#10;Description automatically generated">
            <a:extLst>
              <a:ext uri="{FF2B5EF4-FFF2-40B4-BE49-F238E27FC236}">
                <a16:creationId xmlns:a16="http://schemas.microsoft.com/office/drawing/2014/main" id="{6D8016D5-07B1-DE5F-7F6C-7E1DCE575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688" y="565721"/>
            <a:ext cx="2706624" cy="6048322"/>
          </a:xfrm>
          <a:prstGeom prst="rect">
            <a:avLst/>
          </a:prstGeom>
        </p:spPr>
      </p:pic>
      <p:cxnSp>
        <p:nvCxnSpPr>
          <p:cNvPr id="24" name="Straight Connector 23">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login screen&#10;&#10;Description automatically generated">
            <a:extLst>
              <a:ext uri="{FF2B5EF4-FFF2-40B4-BE49-F238E27FC236}">
                <a16:creationId xmlns:a16="http://schemas.microsoft.com/office/drawing/2014/main" id="{B0EFF14F-C69C-9F82-F964-F8761EDF1B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9855" y="565721"/>
            <a:ext cx="2708865" cy="6053328"/>
          </a:xfrm>
          <a:prstGeom prst="rect">
            <a:avLst/>
          </a:prstGeom>
        </p:spPr>
      </p:pic>
    </p:spTree>
    <p:extLst>
      <p:ext uri="{BB962C8B-B14F-4D97-AF65-F5344CB8AC3E}">
        <p14:creationId xmlns:p14="http://schemas.microsoft.com/office/powerpoint/2010/main" val="1103894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screenshot of a phone&#10;&#10;Description automatically generated">
            <a:extLst>
              <a:ext uri="{FF2B5EF4-FFF2-40B4-BE49-F238E27FC236}">
                <a16:creationId xmlns:a16="http://schemas.microsoft.com/office/drawing/2014/main" id="{B12E777E-0B5E-5D5E-253D-36BF085C3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464" y="525920"/>
            <a:ext cx="2708864" cy="6053328"/>
          </a:xfrm>
          <a:prstGeom prst="rect">
            <a:avLst/>
          </a:prstGeom>
        </p:spPr>
      </p:pic>
      <p:cxnSp>
        <p:nvCxnSpPr>
          <p:cNvPr id="15" name="Straight Connector 14">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phone&#10;&#10;Description automatically generated">
            <a:extLst>
              <a:ext uri="{FF2B5EF4-FFF2-40B4-BE49-F238E27FC236}">
                <a16:creationId xmlns:a16="http://schemas.microsoft.com/office/drawing/2014/main" id="{C53EE3A2-51FB-37C9-A5BB-F83232FF8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09" y="525920"/>
            <a:ext cx="2708864" cy="6053328"/>
          </a:xfrm>
          <a:prstGeom prst="rect">
            <a:avLst/>
          </a:prstGeom>
        </p:spPr>
      </p:pic>
      <p:cxnSp>
        <p:nvCxnSpPr>
          <p:cNvPr id="17" name="Straight Connector 16">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Picture 9" descr="A screenshot of a phone&#10;&#10;Description automatically generated">
            <a:extLst>
              <a:ext uri="{FF2B5EF4-FFF2-40B4-BE49-F238E27FC236}">
                <a16:creationId xmlns:a16="http://schemas.microsoft.com/office/drawing/2014/main" id="{DCF27B5E-0E31-23CD-BD42-BE1BEAEE8F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2919" y="525920"/>
            <a:ext cx="2708864" cy="6053328"/>
          </a:xfrm>
          <a:prstGeom prst="rect">
            <a:avLst/>
          </a:prstGeom>
        </p:spPr>
      </p:pic>
    </p:spTree>
    <p:extLst>
      <p:ext uri="{BB962C8B-B14F-4D97-AF65-F5344CB8AC3E}">
        <p14:creationId xmlns:p14="http://schemas.microsoft.com/office/powerpoint/2010/main" val="2595232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C9B3CCC-59E9-E10E-E470-CFBB12DB8A9D}"/>
              </a:ext>
            </a:extLst>
          </p:cNvPr>
          <p:cNvSpPr txBox="1"/>
          <p:nvPr/>
        </p:nvSpPr>
        <p:spPr>
          <a:xfrm>
            <a:off x="816077" y="1363487"/>
            <a:ext cx="10559846" cy="4524315"/>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[1] Hendrik Santoso Sugiarto, Ee-Peng Lim, Ngak-Leng Sim (2019) On Analysing Supply and Demand in Labor Markets: Framework, Model and System. IEEE International Conference on Data Science and Advanced Analytics (DSAA).</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Zaijin Lin, He Chen (2012) Labor Structure, Wage and Efficiency of Economic Growth. 4th International Conference on Intelligent Human-Machine Systems and Cybernetics.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Jianan, Zhang, Shuoyi, Zhu (2021) Research on the Transfer of Rural Labor Force under the Construction of Intelligent Society. International Conference on Public Management and Intelligent Society (PMIS).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Yashi Jain, Aneesha </a:t>
            </a:r>
            <a:r>
              <a:rPr lang="en-IN" dirty="0" err="1">
                <a:latin typeface="Times New Roman" panose="02020603050405020304" pitchFamily="18" charset="0"/>
                <a:cs typeface="Times New Roman" panose="02020603050405020304" pitchFamily="18" charset="0"/>
              </a:rPr>
              <a:t>Jaykumar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Ateeba</a:t>
            </a:r>
            <a:r>
              <a:rPr lang="en-IN" dirty="0">
                <a:latin typeface="Times New Roman" panose="02020603050405020304" pitchFamily="18" charset="0"/>
                <a:cs typeface="Times New Roman" panose="02020603050405020304" pitchFamily="18" charset="0"/>
              </a:rPr>
              <a:t> Jawaid, Prof. </a:t>
            </a:r>
            <a:r>
              <a:rPr lang="en-IN" dirty="0" err="1">
                <a:latin typeface="Times New Roman" panose="02020603050405020304" pitchFamily="18" charset="0"/>
                <a:cs typeface="Times New Roman" panose="02020603050405020304" pitchFamily="18" charset="0"/>
              </a:rPr>
              <a:t>Silviya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D’monte</a:t>
            </a:r>
            <a:r>
              <a:rPr lang="en-IN" dirty="0">
                <a:latin typeface="Times New Roman" panose="02020603050405020304" pitchFamily="18" charset="0"/>
                <a:cs typeface="Times New Roman" panose="02020603050405020304" pitchFamily="18" charset="0"/>
              </a:rPr>
              <a:t> (2022) job portal: finding best job and best candidate. International Research Journal of Engineering and Technology (IRJET).</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[5] S. Kumar, R. Sharma (2019) Mobile Service Platforms: Challenges and Opportunities.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[6] A. Gupta, M. Joshi (2020) The Role of Mobile Apps in Enhancing Daily Life Services. </a:t>
            </a:r>
          </a:p>
        </p:txBody>
      </p:sp>
      <p:sp>
        <p:nvSpPr>
          <p:cNvPr id="10" name="TextBox 9">
            <a:extLst>
              <a:ext uri="{FF2B5EF4-FFF2-40B4-BE49-F238E27FC236}">
                <a16:creationId xmlns:a16="http://schemas.microsoft.com/office/drawing/2014/main" id="{E1764B77-D4A2-5D14-BD0C-E26AC43EEB59}"/>
              </a:ext>
            </a:extLst>
          </p:cNvPr>
          <p:cNvSpPr txBox="1"/>
          <p:nvPr/>
        </p:nvSpPr>
        <p:spPr>
          <a:xfrm>
            <a:off x="4247535" y="442452"/>
            <a:ext cx="3283975"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REFERENCE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32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1EAD41-97BB-F9FF-AD73-AD89B290F718}"/>
              </a:ext>
            </a:extLst>
          </p:cNvPr>
          <p:cNvSpPr txBox="1"/>
          <p:nvPr/>
        </p:nvSpPr>
        <p:spPr>
          <a:xfrm>
            <a:off x="766917" y="993059"/>
            <a:ext cx="10579509" cy="5355312"/>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[7] N. Patel, K. Desai (2021) Digital Platforms and Employment in Emerging Economies.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[8] P. Mehta, R. Verma (2022) User-Centric Design in Mobile Service Applications.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[9] L. Choudhury, A. Singh (2023) Enhancing Urban Service Delivery through Mobile Technology.</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[10] Vivek Kumar Sehgal, Akshay Jagtiani, </a:t>
            </a:r>
            <a:r>
              <a:rPr lang="en-IN" dirty="0" err="1">
                <a:latin typeface="Times New Roman" panose="02020603050405020304" pitchFamily="18" charset="0"/>
                <a:cs typeface="Times New Roman" panose="02020603050405020304" pitchFamily="18" charset="0"/>
              </a:rPr>
              <a:t>Meha</a:t>
            </a:r>
            <a:r>
              <a:rPr lang="en-IN" dirty="0">
                <a:latin typeface="Times New Roman" panose="02020603050405020304" pitchFamily="18" charset="0"/>
                <a:cs typeface="Times New Roman" panose="02020603050405020304" pitchFamily="18" charset="0"/>
              </a:rPr>
              <a:t> Shah, </a:t>
            </a:r>
            <a:r>
              <a:rPr lang="en-IN" dirty="0" err="1">
                <a:latin typeface="Times New Roman" panose="02020603050405020304" pitchFamily="18" charset="0"/>
                <a:cs typeface="Times New Roman" panose="02020603050405020304" pitchFamily="18" charset="0"/>
              </a:rPr>
              <a:t>Anupriya</a:t>
            </a:r>
            <a:r>
              <a:rPr lang="en-IN" dirty="0">
                <a:latin typeface="Times New Roman" panose="02020603050405020304" pitchFamily="18" charset="0"/>
                <a:cs typeface="Times New Roman" panose="02020603050405020304" pitchFamily="18" charset="0"/>
              </a:rPr>
              <a:t> Sharma, Arpit Jaiswal, Dhananjay Mehta (2013) Job Portal - A Web Application for Geographically Distributed Multiple Clients.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[11] Pradeep Kant (2015) Android App for Household Services, IEEE Conference on Computer and Information Technology. ISSN-245-228, ISO125:162, Vol no-25.</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[12] Kamal Dharani, Sania Bhatti, </a:t>
            </a:r>
            <a:r>
              <a:rPr lang="en-IN" dirty="0" err="1">
                <a:latin typeface="Times New Roman" panose="02020603050405020304" pitchFamily="18" charset="0"/>
                <a:cs typeface="Times New Roman" panose="02020603050405020304" pitchFamily="18" charset="0"/>
              </a:rPr>
              <a:t>Amirita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Dewani</a:t>
            </a:r>
            <a:r>
              <a:rPr lang="en-IN" dirty="0">
                <a:latin typeface="Times New Roman" panose="02020603050405020304" pitchFamily="18" charset="0"/>
                <a:cs typeface="Times New Roman" panose="02020603050405020304" pitchFamily="18" charset="0"/>
              </a:rPr>
              <a:t> (2011)  Renovate -It: A geo-based technical professional hiring system for repairing and maintenance services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[13] </a:t>
            </a:r>
            <a:r>
              <a:rPr lang="en-IN" dirty="0" err="1">
                <a:latin typeface="Times New Roman" panose="02020603050405020304" pitchFamily="18" charset="0"/>
                <a:cs typeface="Times New Roman" panose="02020603050405020304" pitchFamily="18" charset="0"/>
              </a:rPr>
              <a:t>Cunlu</a:t>
            </a:r>
            <a:r>
              <a:rPr lang="en-IN" dirty="0">
                <a:latin typeface="Times New Roman" panose="02020603050405020304" pitchFamily="18" charset="0"/>
                <a:cs typeface="Times New Roman" panose="02020603050405020304" pitchFamily="18" charset="0"/>
              </a:rPr>
              <a:t> Zhang ,</a:t>
            </a:r>
            <a:r>
              <a:rPr lang="en-IN" dirty="0" err="1">
                <a:latin typeface="Times New Roman" panose="02020603050405020304" pitchFamily="18" charset="0"/>
                <a:cs typeface="Times New Roman" panose="02020603050405020304" pitchFamily="18" charset="0"/>
              </a:rPr>
              <a:t>Yimeei</a:t>
            </a:r>
            <a:r>
              <a:rPr lang="en-IN" dirty="0">
                <a:latin typeface="Times New Roman" panose="02020603050405020304" pitchFamily="18" charset="0"/>
                <a:cs typeface="Times New Roman" panose="02020603050405020304" pitchFamily="18" charset="0"/>
              </a:rPr>
              <a:t> Guo (2012) A Knowledge Management System Solution Based on ASP Platform for Domestic Appliance Repair.</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31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txBox="1"/>
          <p:nvPr/>
        </p:nvSpPr>
        <p:spPr>
          <a:xfrm>
            <a:off x="1557556" y="-266308"/>
            <a:ext cx="9942716" cy="15544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b="1" kern="50" dirty="0">
                <a:latin typeface="Times New Roman" panose="02020603050405020304" pitchFamily="18" charset="0"/>
                <a:ea typeface="Arial Unicode MS"/>
                <a:cs typeface="Arial Unicode MS"/>
              </a:rPr>
              <a:t>Abstract</a:t>
            </a:r>
            <a:endParaRPr lang="en-US" b="1" dirty="0"/>
          </a:p>
        </p:txBody>
      </p:sp>
      <p:sp>
        <p:nvSpPr>
          <p:cNvPr id="1048606" name="Content Placeholder 2"/>
          <p:cNvSpPr txBox="1"/>
          <p:nvPr/>
        </p:nvSpPr>
        <p:spPr>
          <a:xfrm>
            <a:off x="1125340" y="2270270"/>
            <a:ext cx="9941319" cy="3124658"/>
          </a:xfrm>
          <a:prstGeom prst="rect">
            <a:avLst/>
          </a:prstGeom>
        </p:spPr>
        <p:txBody>
          <a:bodyPr vert="horz" lIns="91440" tIns="45720" rIns="91440" bIns="45720" rtlCol="0" anchor="ctr">
            <a:noAutofit/>
          </a:bodyPr>
          <a:lstStyle>
            <a:lvl1pPr marL="0" indent="0" algn="ctr" defTabSz="914400" rtl="0" eaLnBrk="1" latinLnBrk="0" hangingPunct="1">
              <a:lnSpc>
                <a:spcPct val="85000"/>
              </a:lnSpc>
              <a:spcBef>
                <a:spcPts val="1000"/>
              </a:spcBef>
              <a:buClr>
                <a:schemeClr val="tx1"/>
              </a:buClr>
              <a:buFont typeface="Arial" panose="020B0604020202020204" pitchFamily="34" charset="0"/>
              <a:buNone/>
              <a:defRPr sz="24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pPr marL="285750" indent="-285750" algn="just">
              <a:lnSpc>
                <a:spcPct val="170000"/>
              </a:lnSpc>
              <a:buFont typeface="Arial" panose="020B0604020202020204" pitchFamily="34" charset="0"/>
              <a:buChar char="•"/>
            </a:pPr>
            <a:endParaRPr lang="en-US" sz="800" dirty="0"/>
          </a:p>
        </p:txBody>
      </p:sp>
      <p:sp>
        <p:nvSpPr>
          <p:cNvPr id="1048607" name="TextBox 2"/>
          <p:cNvSpPr txBox="1"/>
          <p:nvPr/>
        </p:nvSpPr>
        <p:spPr>
          <a:xfrm>
            <a:off x="1371601" y="879215"/>
            <a:ext cx="9624578" cy="5444054"/>
          </a:xfrm>
          <a:prstGeom prst="rect">
            <a:avLst/>
          </a:prstGeom>
          <a:noFill/>
        </p:spPr>
        <p:txBody>
          <a:bodyPr wrap="square">
            <a:spAutoFit/>
          </a:bodyPr>
          <a:lstStyle/>
          <a:p>
            <a:pPr algn="just">
              <a:lnSpc>
                <a:spcPct val="150000"/>
              </a:lnSpc>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Due to fast developments in the technology, the smart phones are proved to be an vital source of communication and now have grown to be an imperative part of our everyday lives. Now a days in India, human beings are facing the problems in finding and hiring nearby profession experts to avail repairing job and maintenance services for their properties and offices. Because of unavailability of such kind of system, new people coming to city are also dealing with predicament of discovering terrific work in their vicinity. To overcome this problem, it’s immensely necessary to provide a platform in order to make a bridge of the communication gap between the technical employees and end-users which can provide an convenient and understandable interface for both the usage of the cutting-edge developments of technology. To get the great of smart phones, this work proposes an android utility or application for the android smart phones. Android app can be a terrific begin in this context in India. It is an android app that can communicate with the consumer and experts possessing different technical skills. The app presently has only four classes of professionals i.e. Painter, Electricians, Mechanics, Plumbers but it is expandable. </a:t>
            </a: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1042234" y="340975"/>
            <a:ext cx="9942716" cy="1554480"/>
          </a:xfrm>
        </p:spPr>
        <p:txBody>
          <a:bodyPr anchor="ctr">
            <a:normAutofit/>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1048609" name="Content Placeholder 2"/>
          <p:cNvSpPr txBox="1"/>
          <p:nvPr/>
        </p:nvSpPr>
        <p:spPr>
          <a:xfrm>
            <a:off x="1043631" y="2129917"/>
            <a:ext cx="9941319" cy="3124658"/>
          </a:xfrm>
          <a:prstGeom prst="rect">
            <a:avLst/>
          </a:prstGeom>
        </p:spPr>
        <p:txBody>
          <a:bodyPr vert="horz" lIns="91440" tIns="45720" rIns="91440" bIns="45720" rtlCol="0" anchor="ctr">
            <a:noAutofit/>
          </a:bodyPr>
          <a:lstStyle>
            <a:lvl1pPr marL="0" indent="0" algn="ctr" defTabSz="914400" rtl="0" eaLnBrk="1" latinLnBrk="0" hangingPunct="1">
              <a:lnSpc>
                <a:spcPct val="85000"/>
              </a:lnSpc>
              <a:spcBef>
                <a:spcPts val="1000"/>
              </a:spcBef>
              <a:buClr>
                <a:schemeClr val="tx1"/>
              </a:buClr>
              <a:buFont typeface="Arial" panose="020B0604020202020204" pitchFamily="34" charset="0"/>
              <a:buNone/>
              <a:defRPr sz="24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pPr marL="285750" indent="-285750" algn="just">
              <a:lnSpc>
                <a:spcPct val="150000"/>
              </a:lnSpc>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The linkup app facilitates seamless connections between customers and service providers.</a:t>
            </a:r>
          </a:p>
          <a:p>
            <a:pPr marL="285750" indent="-285750" algn="just">
              <a:lnSpc>
                <a:spcPct val="150000"/>
              </a:lnSpc>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Users can book services at their convenience, regardless of location.</a:t>
            </a:r>
          </a:p>
          <a:p>
            <a:pPr marL="285750" indent="-285750" algn="just">
              <a:lnSpc>
                <a:spcPct val="150000"/>
              </a:lnSpc>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Intelligent algorithms play a key role in efficiently matching users with suitable </a:t>
            </a:r>
            <a:r>
              <a:rPr lang="en-US" sz="2000" cap="none" dirty="0" err="1">
                <a:latin typeface="Times New Roman" panose="02020603050405020304" pitchFamily="18" charset="0"/>
                <a:cs typeface="Times New Roman" panose="02020603050405020304" pitchFamily="18" charset="0"/>
              </a:rPr>
              <a:t>Labour</a:t>
            </a:r>
            <a:r>
              <a:rPr lang="en-US" sz="2000" cap="none"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By tailoring matches based on specific needs, linkup ensures a better overall experience.</a:t>
            </a:r>
          </a:p>
          <a:p>
            <a:pPr marL="285750" indent="-285750" algn="just">
              <a:lnSpc>
                <a:spcPct val="150000"/>
              </a:lnSpc>
              <a:buFont typeface="Arial" panose="020B0604020202020204" pitchFamily="34" charset="0"/>
              <a:buChar char="•"/>
            </a:pPr>
            <a:r>
              <a:rPr lang="en-US" sz="2000" cap="none" dirty="0">
                <a:latin typeface="Times New Roman" panose="02020603050405020304" pitchFamily="18" charset="0"/>
                <a:cs typeface="Times New Roman" panose="02020603050405020304" pitchFamily="18" charset="0"/>
              </a:rPr>
              <a:t>Users receive services from professionals who precisely meet their requirements.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8D51FED4-1F84-F08F-1831-50266C4762AC}"/>
              </a:ext>
            </a:extLst>
          </p:cNvPr>
          <p:cNvSpPr>
            <a:spLocks noChangeArrowheads="1"/>
          </p:cNvSpPr>
          <p:nvPr/>
        </p:nvSpPr>
        <p:spPr bwMode="auto">
          <a:xfrm>
            <a:off x="-8226231" y="1660326"/>
            <a:ext cx="52888314" cy="724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8" name="TextBox 7">
            <a:extLst>
              <a:ext uri="{FF2B5EF4-FFF2-40B4-BE49-F238E27FC236}">
                <a16:creationId xmlns:a16="http://schemas.microsoft.com/office/drawing/2014/main" id="{3A3216C1-A790-C8DB-1AF8-F98B8F9B9FE1}"/>
              </a:ext>
            </a:extLst>
          </p:cNvPr>
          <p:cNvSpPr txBox="1"/>
          <p:nvPr/>
        </p:nvSpPr>
        <p:spPr>
          <a:xfrm>
            <a:off x="3041301" y="461316"/>
            <a:ext cx="6109398"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LITERATURE REVIEW</a:t>
            </a:r>
            <a:endParaRPr lang="en-IN" sz="28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6E23537-A27D-FD6F-2315-5587A8715A39}"/>
              </a:ext>
            </a:extLst>
          </p:cNvPr>
          <p:cNvGraphicFramePr>
            <a:graphicFrameLocks noGrp="1"/>
          </p:cNvGraphicFramePr>
          <p:nvPr>
            <p:extLst>
              <p:ext uri="{D42A27DB-BD31-4B8C-83A1-F6EECF244321}">
                <p14:modId xmlns:p14="http://schemas.microsoft.com/office/powerpoint/2010/main" val="1469271338"/>
              </p:ext>
            </p:extLst>
          </p:nvPr>
        </p:nvGraphicFramePr>
        <p:xfrm>
          <a:off x="763675" y="984536"/>
          <a:ext cx="10855572" cy="5565671"/>
        </p:xfrm>
        <a:graphic>
          <a:graphicData uri="http://schemas.openxmlformats.org/drawingml/2006/table">
            <a:tbl>
              <a:tblPr firstRow="1" bandRow="1">
                <a:tableStyleId>{5C22544A-7EE6-4342-B048-85BDC9FD1C3A}</a:tableStyleId>
              </a:tblPr>
              <a:tblGrid>
                <a:gridCol w="2713893">
                  <a:extLst>
                    <a:ext uri="{9D8B030D-6E8A-4147-A177-3AD203B41FA5}">
                      <a16:colId xmlns:a16="http://schemas.microsoft.com/office/drawing/2014/main" val="4154783127"/>
                    </a:ext>
                  </a:extLst>
                </a:gridCol>
                <a:gridCol w="2713893">
                  <a:extLst>
                    <a:ext uri="{9D8B030D-6E8A-4147-A177-3AD203B41FA5}">
                      <a16:colId xmlns:a16="http://schemas.microsoft.com/office/drawing/2014/main" val="2685196136"/>
                    </a:ext>
                  </a:extLst>
                </a:gridCol>
                <a:gridCol w="2713893">
                  <a:extLst>
                    <a:ext uri="{9D8B030D-6E8A-4147-A177-3AD203B41FA5}">
                      <a16:colId xmlns:a16="http://schemas.microsoft.com/office/drawing/2014/main" val="2070071575"/>
                    </a:ext>
                  </a:extLst>
                </a:gridCol>
                <a:gridCol w="2713893">
                  <a:extLst>
                    <a:ext uri="{9D8B030D-6E8A-4147-A177-3AD203B41FA5}">
                      <a16:colId xmlns:a16="http://schemas.microsoft.com/office/drawing/2014/main" val="1449997219"/>
                    </a:ext>
                  </a:extLst>
                </a:gridCol>
              </a:tblGrid>
              <a:tr h="456220">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Name of Author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Title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Disadvantages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Solutions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2442577028"/>
                  </a:ext>
                </a:extLst>
              </a:tr>
              <a:tr h="1799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u="none" strike="noStrike" kern="100" cap="none" spc="0" dirty="0">
                          <a:solidFill>
                            <a:schemeClr val="tx1"/>
                          </a:solidFill>
                          <a:effectLst/>
                          <a:latin typeface="Times New Roman" panose="02020603050405020304" pitchFamily="18" charset="0"/>
                          <a:cs typeface="Times New Roman" panose="02020603050405020304" pitchFamily="18" charset="0"/>
                        </a:rPr>
                        <a:t>Choudhury. L, A. Singh (2023)</a:t>
                      </a:r>
                      <a:endParaRPr lang="en-IN" sz="1800" b="0" u="none" strike="noStrike" cap="none" spc="0" dirty="0">
                        <a:solidFill>
                          <a:schemeClr val="tx1"/>
                        </a:solidFill>
                        <a:effectLst/>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u="none" strike="noStrike" kern="100" cap="none" spc="0" dirty="0">
                          <a:solidFill>
                            <a:schemeClr val="tx1"/>
                          </a:solidFill>
                          <a:effectLst/>
                          <a:latin typeface="Times New Roman" panose="02020603050405020304" pitchFamily="18" charset="0"/>
                          <a:cs typeface="Times New Roman" panose="02020603050405020304" pitchFamily="18" charset="0"/>
                        </a:rPr>
                        <a:t>Enhancing Urban Service Delivery through Mobile Technology.</a:t>
                      </a:r>
                      <a:endParaRPr lang="en-IN" sz="1800" b="0" u="none" strike="noStrike" cap="none" spc="0" dirty="0">
                        <a:solidFill>
                          <a:schemeClr val="tx1"/>
                        </a:solidFill>
                        <a:effectLst/>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u="none" strike="noStrike" kern="100" cap="none" spc="0" dirty="0">
                          <a:solidFill>
                            <a:schemeClr val="tx1"/>
                          </a:solidFill>
                          <a:effectLst/>
                          <a:latin typeface="Times New Roman" panose="02020603050405020304" pitchFamily="18" charset="0"/>
                          <a:cs typeface="Times New Roman" panose="02020603050405020304" pitchFamily="18" charset="0"/>
                        </a:rPr>
                        <a:t>Accessibility issues in urban areas; inefficiencies in service delivery.</a:t>
                      </a:r>
                      <a:endParaRPr lang="en-IN" sz="1800" b="0" u="none" strike="noStrike" cap="none" spc="0" dirty="0">
                        <a:solidFill>
                          <a:schemeClr val="tx1"/>
                        </a:solidFill>
                        <a:effectLst/>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u="none" strike="noStrike" kern="100" cap="none" spc="0" dirty="0">
                          <a:solidFill>
                            <a:schemeClr val="tx1"/>
                          </a:solidFill>
                          <a:effectLst/>
                          <a:latin typeface="Times New Roman" panose="02020603050405020304" pitchFamily="18" charset="0"/>
                          <a:cs typeface="Times New Roman" panose="02020603050405020304" pitchFamily="18" charset="0"/>
                        </a:rPr>
                        <a:t>Implement technology-driven solutions for real-time updates and tracking features.</a:t>
                      </a:r>
                      <a:endParaRPr lang="en-IN" sz="1800" b="0" u="none" strike="noStrike" cap="none" spc="0" dirty="0">
                        <a:solidFill>
                          <a:schemeClr val="tx1"/>
                        </a:solidFill>
                        <a:effectLst/>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2321258"/>
                  </a:ext>
                </a:extLst>
              </a:tr>
              <a:tr h="1462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Gupta. A, M. Joshi (2020)</a:t>
                      </a:r>
                    </a:p>
                    <a:p>
                      <a:pPr algn="l"/>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The Role of Mobile Apps in Enhancing Daily Life Services.</a:t>
                      </a:r>
                    </a:p>
                    <a:p>
                      <a:pPr algn="l"/>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Poor design and navigation hinder user satisfaction.</a:t>
                      </a:r>
                    </a:p>
                    <a:p>
                      <a:pPr algn="l"/>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Emphasize user-centric design principles; improve real-time service matching.</a:t>
                      </a:r>
                    </a:p>
                    <a:p>
                      <a:pPr algn="l"/>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6461370"/>
                  </a:ext>
                </a:extLst>
              </a:tr>
              <a:tr h="18471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Hendrik Santoso Sugiarto, Ee-Peng Lim, Ngak-Leng Sim (2019)</a:t>
                      </a:r>
                    </a:p>
                    <a:p>
                      <a:pPr algn="l"/>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On Analysing Supply and Demand in Labor Markets: Framework, Model and System.</a:t>
                      </a:r>
                    </a:p>
                    <a:p>
                      <a:pPr algn="l"/>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Limited applicability outside Singapore; potential biases in data interpretation.</a:t>
                      </a:r>
                    </a:p>
                    <a:p>
                      <a:pPr algn="l"/>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Development of a Wage Dashboard for actionable insights; continuous updates to model based on new data.</a:t>
                      </a:r>
                    </a:p>
                    <a:p>
                      <a:pPr algn="l"/>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1741848"/>
                  </a:ext>
                </a:extLst>
              </a:tr>
            </a:tbl>
          </a:graphicData>
        </a:graphic>
      </p:graphicFrame>
    </p:spTree>
    <p:extLst>
      <p:ext uri="{BB962C8B-B14F-4D97-AF65-F5344CB8AC3E}">
        <p14:creationId xmlns:p14="http://schemas.microsoft.com/office/powerpoint/2010/main" val="2539974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8266FDC-1AFB-1D76-205E-ECDAE5EAEF83}"/>
              </a:ext>
            </a:extLst>
          </p:cNvPr>
          <p:cNvGraphicFramePr>
            <a:graphicFrameLocks noGrp="1"/>
          </p:cNvGraphicFramePr>
          <p:nvPr>
            <p:extLst>
              <p:ext uri="{D42A27DB-BD31-4B8C-83A1-F6EECF244321}">
                <p14:modId xmlns:p14="http://schemas.microsoft.com/office/powerpoint/2010/main" val="2808182656"/>
              </p:ext>
            </p:extLst>
          </p:nvPr>
        </p:nvGraphicFramePr>
        <p:xfrm>
          <a:off x="599768" y="644651"/>
          <a:ext cx="10853928" cy="5568697"/>
        </p:xfrm>
        <a:graphic>
          <a:graphicData uri="http://schemas.openxmlformats.org/drawingml/2006/table">
            <a:tbl>
              <a:tblPr firstRow="1" bandRow="1">
                <a:tableStyleId>{5C22544A-7EE6-4342-B048-85BDC9FD1C3A}</a:tableStyleId>
              </a:tblPr>
              <a:tblGrid>
                <a:gridCol w="2713482">
                  <a:extLst>
                    <a:ext uri="{9D8B030D-6E8A-4147-A177-3AD203B41FA5}">
                      <a16:colId xmlns:a16="http://schemas.microsoft.com/office/drawing/2014/main" val="1227825561"/>
                    </a:ext>
                  </a:extLst>
                </a:gridCol>
                <a:gridCol w="2713482">
                  <a:extLst>
                    <a:ext uri="{9D8B030D-6E8A-4147-A177-3AD203B41FA5}">
                      <a16:colId xmlns:a16="http://schemas.microsoft.com/office/drawing/2014/main" val="3244560820"/>
                    </a:ext>
                  </a:extLst>
                </a:gridCol>
                <a:gridCol w="2713482">
                  <a:extLst>
                    <a:ext uri="{9D8B030D-6E8A-4147-A177-3AD203B41FA5}">
                      <a16:colId xmlns:a16="http://schemas.microsoft.com/office/drawing/2014/main" val="3903123907"/>
                    </a:ext>
                  </a:extLst>
                </a:gridCol>
                <a:gridCol w="2713482">
                  <a:extLst>
                    <a:ext uri="{9D8B030D-6E8A-4147-A177-3AD203B41FA5}">
                      <a16:colId xmlns:a16="http://schemas.microsoft.com/office/drawing/2014/main" val="1546545749"/>
                    </a:ext>
                  </a:extLst>
                </a:gridCol>
              </a:tblGrid>
              <a:tr h="479898">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Name of Author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Title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Disadvantages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Solutions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267320003"/>
                  </a:ext>
                </a:extLst>
              </a:tr>
              <a:tr h="2073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Jianan Zhang, Shuoyi Zhu (2021)</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Research on the Transfer of Rural Labor Force under the Construction of Intelligent Society.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Low education levels; urban-rural labour market divides; social issues like left-behind children.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Enhance rural education; guide orderly labour migration; unify labour markets; leverage technology for better communication.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80997505"/>
                  </a:ext>
                </a:extLst>
              </a:tr>
              <a:tr h="1507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Kumar. S, R. Sharma (2019)</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Mobile Service Platforms: Challenges and Opportunities</a:t>
                      </a:r>
                      <a:r>
                        <a:rPr lang="en-US" sz="1800" kern="100" dirty="0">
                          <a:effectLst/>
                          <a:latin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User trust issues; lack of localized content; interface complexity.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Develop localized applications tailored to cultural contexts; improve user interface design.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909578"/>
                  </a:ext>
                </a:extLst>
              </a:tr>
              <a:tr h="15077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00" cap="none" spc="0" dirty="0">
                          <a:solidFill>
                            <a:schemeClr val="tx1"/>
                          </a:solidFill>
                          <a:effectLst/>
                          <a:latin typeface="Times New Roman" panose="02020603050405020304" pitchFamily="18" charset="0"/>
                          <a:cs typeface="Times New Roman" panose="02020603050405020304" pitchFamily="18" charset="0"/>
                        </a:rPr>
                        <a:t>Mehta. P, R. Verma (2022)</a:t>
                      </a:r>
                      <a:endParaRPr lang="en-IN"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00" cap="none" spc="0" dirty="0">
                          <a:solidFill>
                            <a:schemeClr val="tx1"/>
                          </a:solidFill>
                          <a:effectLst/>
                          <a:latin typeface="Times New Roman" panose="02020603050405020304" pitchFamily="18" charset="0"/>
                          <a:cs typeface="Times New Roman" panose="02020603050405020304" pitchFamily="18" charset="0"/>
                        </a:rPr>
                        <a:t>User-Centric Design in Mobile Service Applications.</a:t>
                      </a:r>
                      <a:endParaRPr lang="en-IN"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00" cap="none" spc="0" dirty="0">
                          <a:solidFill>
                            <a:schemeClr val="tx1"/>
                          </a:solidFill>
                          <a:effectLst/>
                          <a:latin typeface="Times New Roman" panose="02020603050405020304" pitchFamily="18" charset="0"/>
                          <a:cs typeface="Times New Roman" panose="02020603050405020304" pitchFamily="18" charset="0"/>
                        </a:rPr>
                        <a:t>Complicated interfaces lead to low user retention</a:t>
                      </a:r>
                      <a:r>
                        <a:rPr lang="en-US" sz="1800" b="0" i="0" u="none" strike="noStrike" kern="100" cap="none" spc="0" dirty="0">
                          <a:solidFill>
                            <a:schemeClr val="tx1"/>
                          </a:solidFill>
                          <a:effectLst/>
                          <a:latin typeface="Times New Roman" panose="02020603050405020304" pitchFamily="18" charset="0"/>
                          <a:cs typeface="Times New Roman" panose="02020603050405020304" pitchFamily="18" charset="0"/>
                        </a:rPr>
                        <a:t>.</a:t>
                      </a:r>
                      <a:endParaRPr lang="en-IN"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00" cap="none" spc="0" dirty="0">
                          <a:solidFill>
                            <a:schemeClr val="tx1"/>
                          </a:solidFill>
                          <a:effectLst/>
                          <a:latin typeface="Times New Roman" panose="02020603050405020304" pitchFamily="18" charset="0"/>
                          <a:cs typeface="Times New Roman" panose="02020603050405020304" pitchFamily="18" charset="0"/>
                        </a:rPr>
                        <a:t>Focus on simplicity and clarity in app design; incorporate feedback mechanisms.</a:t>
                      </a:r>
                      <a:endParaRPr lang="en-IN"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7848909"/>
                  </a:ext>
                </a:extLst>
              </a:tr>
            </a:tbl>
          </a:graphicData>
        </a:graphic>
      </p:graphicFrame>
    </p:spTree>
    <p:extLst>
      <p:ext uri="{BB962C8B-B14F-4D97-AF65-F5344CB8AC3E}">
        <p14:creationId xmlns:p14="http://schemas.microsoft.com/office/powerpoint/2010/main" val="149090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E03E51F-EFE2-4097-CDED-FD19C0E4FFD5}"/>
              </a:ext>
            </a:extLst>
          </p:cNvPr>
          <p:cNvGraphicFramePr>
            <a:graphicFrameLocks noGrp="1"/>
          </p:cNvGraphicFramePr>
          <p:nvPr>
            <p:extLst>
              <p:ext uri="{D42A27DB-BD31-4B8C-83A1-F6EECF244321}">
                <p14:modId xmlns:p14="http://schemas.microsoft.com/office/powerpoint/2010/main" val="1666269328"/>
              </p:ext>
            </p:extLst>
          </p:nvPr>
        </p:nvGraphicFramePr>
        <p:xfrm>
          <a:off x="669036" y="464028"/>
          <a:ext cx="10853928" cy="5759846"/>
        </p:xfrm>
        <a:graphic>
          <a:graphicData uri="http://schemas.openxmlformats.org/drawingml/2006/table">
            <a:tbl>
              <a:tblPr firstRow="1" bandRow="1">
                <a:tableStyleId>{5C22544A-7EE6-4342-B048-85BDC9FD1C3A}</a:tableStyleId>
              </a:tblPr>
              <a:tblGrid>
                <a:gridCol w="2713482">
                  <a:extLst>
                    <a:ext uri="{9D8B030D-6E8A-4147-A177-3AD203B41FA5}">
                      <a16:colId xmlns:a16="http://schemas.microsoft.com/office/drawing/2014/main" val="1752296039"/>
                    </a:ext>
                  </a:extLst>
                </a:gridCol>
                <a:gridCol w="2713482">
                  <a:extLst>
                    <a:ext uri="{9D8B030D-6E8A-4147-A177-3AD203B41FA5}">
                      <a16:colId xmlns:a16="http://schemas.microsoft.com/office/drawing/2014/main" val="3166939609"/>
                    </a:ext>
                  </a:extLst>
                </a:gridCol>
                <a:gridCol w="2713482">
                  <a:extLst>
                    <a:ext uri="{9D8B030D-6E8A-4147-A177-3AD203B41FA5}">
                      <a16:colId xmlns:a16="http://schemas.microsoft.com/office/drawing/2014/main" val="3861246494"/>
                    </a:ext>
                  </a:extLst>
                </a:gridCol>
                <a:gridCol w="2713482">
                  <a:extLst>
                    <a:ext uri="{9D8B030D-6E8A-4147-A177-3AD203B41FA5}">
                      <a16:colId xmlns:a16="http://schemas.microsoft.com/office/drawing/2014/main" val="3321619354"/>
                    </a:ext>
                  </a:extLst>
                </a:gridCol>
              </a:tblGrid>
              <a:tr h="456326">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Name of Author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Title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Disadvantages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pPr algn="ct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Solutions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extLst>
                  <a:ext uri="{0D108BD9-81ED-4DB2-BD59-A6C34878D82A}">
                    <a16:rowId xmlns:a16="http://schemas.microsoft.com/office/drawing/2014/main" val="2560529893"/>
                  </a:ext>
                </a:extLst>
              </a:tr>
              <a:tr h="1113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Patel. N, K. Desai (2021)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Digital Platforms and Employment in Emerging Economies.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Challenges in securing consistent work for freelancers; reliability issues on platforms.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Establish transparent channels for service providers; enhance trust mechanisms within platforms.</a:t>
                      </a:r>
                    </a:p>
                  </a:txBody>
                  <a:tcPr/>
                </a:tc>
                <a:extLst>
                  <a:ext uri="{0D108BD9-81ED-4DB2-BD59-A6C34878D82A}">
                    <a16:rowId xmlns:a16="http://schemas.microsoft.com/office/drawing/2014/main" val="3771813708"/>
                  </a:ext>
                </a:extLst>
              </a:tr>
              <a:tr h="1113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u="none" strike="noStrike" kern="100" cap="none" spc="0" dirty="0">
                          <a:solidFill>
                            <a:schemeClr val="tx1"/>
                          </a:solidFill>
                          <a:effectLst/>
                          <a:latin typeface="Times New Roman" panose="02020603050405020304" pitchFamily="18" charset="0"/>
                          <a:cs typeface="Times New Roman" panose="02020603050405020304" pitchFamily="18" charset="0"/>
                        </a:rPr>
                        <a:t>Vivek Kumar Sehgal et al. (2013)</a:t>
                      </a:r>
                      <a:endParaRPr lang="en-IN" sz="1800" b="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u="none" strike="noStrike" kern="100" cap="none" spc="0" dirty="0">
                          <a:solidFill>
                            <a:schemeClr val="tx1"/>
                          </a:solidFill>
                          <a:effectLst/>
                          <a:latin typeface="Times New Roman" panose="02020603050405020304" pitchFamily="18" charset="0"/>
                          <a:cs typeface="Times New Roman" panose="02020603050405020304" pitchFamily="18" charset="0"/>
                        </a:rPr>
                        <a:t>Job Portal - A Web Application for Geographically Distributed Multiple Clients.</a:t>
                      </a:r>
                      <a:endParaRPr lang="en-IN" sz="1800" b="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u="none" strike="noStrike" kern="100" cap="none" spc="0" dirty="0">
                          <a:solidFill>
                            <a:schemeClr val="tx1"/>
                          </a:solidFill>
                          <a:effectLst/>
                          <a:latin typeface="Times New Roman" panose="02020603050405020304" pitchFamily="18" charset="0"/>
                          <a:cs typeface="Times New Roman" panose="02020603050405020304" pitchFamily="18" charset="0"/>
                        </a:rPr>
                        <a:t>Knowledge gaps among job seekers regarding industry needs.</a:t>
                      </a:r>
                      <a:endParaRPr lang="en-IN" sz="1800" b="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u="none" strike="noStrike" kern="100" cap="none" spc="0" dirty="0">
                          <a:solidFill>
                            <a:schemeClr val="tx1"/>
                          </a:solidFill>
                          <a:effectLst/>
                          <a:latin typeface="Times New Roman" panose="02020603050405020304" pitchFamily="18" charset="0"/>
                          <a:cs typeface="Times New Roman" panose="02020603050405020304" pitchFamily="18" charset="0"/>
                        </a:rPr>
                        <a:t>Design online recruitment systems that capture job requirements effectively.</a:t>
                      </a:r>
                      <a:endParaRPr lang="en-IN" sz="1800" b="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0446302"/>
                  </a:ext>
                </a:extLst>
              </a:tr>
              <a:tr h="1113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Yashi Jain, Aneesha Jaykumar, Ateeba Jawaid, Prof. Silviya D’monte (2022)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Job Portal: Finding Best Job and Best Candidate.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Inefficient communication between job seekers and recruiters; lack of real-time updates.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Create a centralized job portal with chat features and notifications for better interaction.</a:t>
                      </a:r>
                    </a:p>
                  </a:txBody>
                  <a:tcPr/>
                </a:tc>
                <a:extLst>
                  <a:ext uri="{0D108BD9-81ED-4DB2-BD59-A6C34878D82A}">
                    <a16:rowId xmlns:a16="http://schemas.microsoft.com/office/drawing/2014/main" val="3610077976"/>
                  </a:ext>
                </a:extLst>
              </a:tr>
              <a:tr h="1113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Zaijin Lin, He Chen (2012)</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Labor Structure, Wage and Efficiency of Economic Growth.</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Mismatched industrial structures; declining low-end labour opportunities.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cs typeface="Times New Roman" panose="02020603050405020304" pitchFamily="18" charset="0"/>
                        </a:rPr>
                        <a:t>Adapt industrial strategies to align with labour market changes; focus on education and training for high-end labour.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533328471"/>
                  </a:ext>
                </a:extLst>
              </a:tr>
            </a:tbl>
          </a:graphicData>
        </a:graphic>
      </p:graphicFrame>
    </p:spTree>
    <p:extLst>
      <p:ext uri="{BB962C8B-B14F-4D97-AF65-F5344CB8AC3E}">
        <p14:creationId xmlns:p14="http://schemas.microsoft.com/office/powerpoint/2010/main" val="92656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389573-AF29-7B0D-8BC2-674257EBF3C8}"/>
              </a:ext>
            </a:extLst>
          </p:cNvPr>
          <p:cNvSpPr txBox="1"/>
          <p:nvPr/>
        </p:nvSpPr>
        <p:spPr>
          <a:xfrm>
            <a:off x="658762" y="994418"/>
            <a:ext cx="11248910" cy="5232202"/>
          </a:xfrm>
          <a:prstGeom prst="rect">
            <a:avLst/>
          </a:prstGeom>
          <a:noFill/>
        </p:spPr>
        <p:txBody>
          <a:bodyPr wrap="square">
            <a:spAutoFit/>
          </a:bodyPr>
          <a:lstStyle/>
          <a:p>
            <a:pPr algn="ctr">
              <a:lnSpc>
                <a:spcPct val="150000"/>
              </a:lnSpc>
            </a:pPr>
            <a:r>
              <a:rPr lang="en-IN" sz="3600" b="1" kern="50" dirty="0">
                <a:effectLst/>
                <a:latin typeface="Times New Roman" panose="02020603050405020304" pitchFamily="18" charset="0"/>
                <a:ea typeface="Arial Unicode MS"/>
                <a:cs typeface="Arial Unicode MS"/>
              </a:rPr>
              <a:t>EXISTING SYSTEM</a:t>
            </a:r>
          </a:p>
          <a:p>
            <a:pPr algn="just">
              <a:lnSpc>
                <a:spcPct val="150000"/>
              </a:lnSpc>
            </a:pPr>
            <a:endParaRPr lang="en-IN" sz="2000" kern="50" dirty="0">
              <a:latin typeface="Times New Roman" panose="02020603050405020304" pitchFamily="18" charset="0"/>
              <a:ea typeface="Arial Unicode MS"/>
              <a:cs typeface="Arial Unicode MS"/>
            </a:endParaRPr>
          </a:p>
          <a:p>
            <a:pPr marL="342900" indent="-342900" algn="just">
              <a:lnSpc>
                <a:spcPct val="150000"/>
              </a:lnSpc>
              <a:buFont typeface="Arial" panose="020B0604020202020204" pitchFamily="34" charset="0"/>
              <a:buChar char="•"/>
            </a:pPr>
            <a:r>
              <a:rPr lang="en-IN" sz="2000" kern="50" dirty="0">
                <a:effectLst/>
                <a:latin typeface="Times New Roman" panose="02020603050405020304" pitchFamily="18" charset="0"/>
                <a:ea typeface="Arial Unicode MS"/>
                <a:cs typeface="Arial Unicode MS"/>
              </a:rPr>
              <a:t>In the existing system, there is no application for home service. The Worker details are shared only for</a:t>
            </a:r>
          </a:p>
          <a:p>
            <a:pPr algn="just">
              <a:lnSpc>
                <a:spcPct val="150000"/>
              </a:lnSpc>
            </a:pPr>
            <a:r>
              <a:rPr lang="en-IN" sz="2000" kern="50" dirty="0">
                <a:latin typeface="Times New Roman" panose="02020603050405020304" pitchFamily="18" charset="0"/>
                <a:ea typeface="Arial Unicode MS"/>
                <a:cs typeface="Arial Unicode MS"/>
              </a:rPr>
              <a:t>    </a:t>
            </a:r>
            <a:r>
              <a:rPr lang="en-IN" sz="2000" kern="50" dirty="0">
                <a:effectLst/>
                <a:latin typeface="Times New Roman" panose="02020603050405020304" pitchFamily="18" charset="0"/>
                <a:ea typeface="Arial Unicode MS"/>
                <a:cs typeface="Arial Unicode MS"/>
              </a:rPr>
              <a:t> manual process. </a:t>
            </a:r>
          </a:p>
          <a:p>
            <a:pPr marL="342900" indent="-342900" algn="just">
              <a:lnSpc>
                <a:spcPct val="150000"/>
              </a:lnSpc>
              <a:buFont typeface="Arial" panose="020B0604020202020204" pitchFamily="34" charset="0"/>
              <a:buChar char="•"/>
            </a:pPr>
            <a:r>
              <a:rPr lang="en-IN" sz="2000" kern="50" dirty="0">
                <a:effectLst/>
                <a:latin typeface="Times New Roman" panose="02020603050405020304" pitchFamily="18" charset="0"/>
                <a:ea typeface="Arial Unicode MS"/>
                <a:cs typeface="Arial Unicode MS"/>
              </a:rPr>
              <a:t>There is no booking option and view service man for the android application. </a:t>
            </a:r>
          </a:p>
          <a:p>
            <a:pPr marL="342900" indent="-342900" algn="just">
              <a:lnSpc>
                <a:spcPct val="150000"/>
              </a:lnSpc>
              <a:buFont typeface="Arial" panose="020B0604020202020204" pitchFamily="34" charset="0"/>
              <a:buChar char="•"/>
            </a:pPr>
            <a:r>
              <a:rPr lang="en-IN" sz="2000" kern="50" dirty="0">
                <a:effectLst/>
                <a:latin typeface="Times New Roman" panose="02020603050405020304" pitchFamily="18" charset="0"/>
                <a:ea typeface="Arial Unicode MS"/>
                <a:cs typeface="Arial Unicode MS"/>
              </a:rPr>
              <a:t>This results in increased inefficiency and may not cover all the details. </a:t>
            </a:r>
          </a:p>
          <a:p>
            <a:pPr marL="342900" indent="-342900" algn="just">
              <a:lnSpc>
                <a:spcPct val="150000"/>
              </a:lnSpc>
              <a:buFont typeface="Arial" panose="020B0604020202020204" pitchFamily="34" charset="0"/>
              <a:buChar char="•"/>
            </a:pPr>
            <a:r>
              <a:rPr lang="en-IN" sz="2000" kern="50" dirty="0">
                <a:effectLst/>
                <a:latin typeface="Times New Roman" panose="02020603050405020304" pitchFamily="18" charset="0"/>
                <a:ea typeface="Arial Unicode MS"/>
                <a:cs typeface="Arial Unicode MS"/>
              </a:rPr>
              <a:t>All process can be either booking by calling to the worker or direct visit. </a:t>
            </a:r>
          </a:p>
          <a:p>
            <a:pPr marL="342900" indent="-342900" algn="just">
              <a:lnSpc>
                <a:spcPct val="150000"/>
              </a:lnSpc>
              <a:buFont typeface="Arial" panose="020B0604020202020204" pitchFamily="34" charset="0"/>
              <a:buChar char="•"/>
            </a:pPr>
            <a:r>
              <a:rPr lang="en-IN" sz="2000" kern="50" dirty="0">
                <a:effectLst/>
                <a:latin typeface="Times New Roman" panose="02020603050405020304" pitchFamily="18" charset="0"/>
                <a:ea typeface="Arial Unicode MS"/>
                <a:cs typeface="Arial Unicode MS"/>
              </a:rPr>
              <a:t>There is no option to book the worker.</a:t>
            </a:r>
          </a:p>
          <a:p>
            <a:pPr algn="just">
              <a:lnSpc>
                <a:spcPct val="150000"/>
              </a:lnSpc>
            </a:pPr>
            <a:endParaRPr lang="en-IN" sz="2000" kern="50" dirty="0">
              <a:effectLst/>
              <a:latin typeface="Times New Roman" panose="02020603050405020304" pitchFamily="18" charset="0"/>
              <a:ea typeface="Arial Unicode MS"/>
              <a:cs typeface="Arial Unicode MS"/>
            </a:endParaRPr>
          </a:p>
          <a:p>
            <a:pPr algn="just"/>
            <a:endParaRPr lang="en-IN" sz="2000" kern="50" dirty="0">
              <a:effectLst/>
              <a:latin typeface="Times New Roman" panose="02020603050405020304" pitchFamily="18" charset="0"/>
              <a:ea typeface="Arial Unicode MS"/>
              <a:cs typeface="Arial Unicode MS"/>
            </a:endParaRPr>
          </a:p>
          <a:p>
            <a:pPr algn="just"/>
            <a:endParaRPr lang="en-US" sz="2000" dirty="0"/>
          </a:p>
        </p:txBody>
      </p:sp>
    </p:spTree>
    <p:extLst>
      <p:ext uri="{BB962C8B-B14F-4D97-AF65-F5344CB8AC3E}">
        <p14:creationId xmlns:p14="http://schemas.microsoft.com/office/powerpoint/2010/main" val="1792768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5550-5483-B030-819E-5B81EC464154}"/>
              </a:ext>
            </a:extLst>
          </p:cNvPr>
          <p:cNvSpPr txBox="1">
            <a:spLocks/>
          </p:cNvSpPr>
          <p:nvPr/>
        </p:nvSpPr>
        <p:spPr>
          <a:xfrm>
            <a:off x="3366580" y="788583"/>
            <a:ext cx="5458838" cy="1325563"/>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b="1" kern="50" dirty="0">
                <a:latin typeface="Times New Roman" panose="02020603050405020304" pitchFamily="18" charset="0"/>
                <a:ea typeface="Arial Unicode MS"/>
                <a:cs typeface="Arial Unicode MS"/>
              </a:rPr>
              <a:t>Proposed system</a:t>
            </a:r>
            <a:br>
              <a:rPr lang="en-US" b="1" kern="50" dirty="0">
                <a:latin typeface="Times New Roman" panose="02020603050405020304" pitchFamily="18" charset="0"/>
                <a:ea typeface="Arial Unicode MS"/>
                <a:cs typeface="Arial Unicode MS"/>
              </a:rPr>
            </a:br>
            <a:r>
              <a:rPr lang="en-US" b="1" kern="50" dirty="0">
                <a:latin typeface="Times New Roman" panose="02020603050405020304" pitchFamily="18" charset="0"/>
                <a:ea typeface="Arial Unicode MS"/>
                <a:cs typeface="Arial Unicode MS"/>
              </a:rPr>
              <a:t> </a:t>
            </a:r>
            <a:endParaRPr lang="en-US" b="1" dirty="0"/>
          </a:p>
        </p:txBody>
      </p:sp>
      <p:sp>
        <p:nvSpPr>
          <p:cNvPr id="3" name="Content Placeholder 2">
            <a:extLst>
              <a:ext uri="{FF2B5EF4-FFF2-40B4-BE49-F238E27FC236}">
                <a16:creationId xmlns:a16="http://schemas.microsoft.com/office/drawing/2014/main" id="{886EEDD2-DA1D-B975-D604-5AE536D8A2CD}"/>
              </a:ext>
            </a:extLst>
          </p:cNvPr>
          <p:cNvSpPr txBox="1">
            <a:spLocks/>
          </p:cNvSpPr>
          <p:nvPr/>
        </p:nvSpPr>
        <p:spPr>
          <a:xfrm>
            <a:off x="1991032" y="1804598"/>
            <a:ext cx="8209935" cy="4346692"/>
          </a:xfrm>
          <a:prstGeom prst="rect">
            <a:avLst/>
          </a:prstGeom>
        </p:spPr>
        <p:txBody>
          <a:bodyPr>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lnSpc>
                <a:spcPct val="100000"/>
              </a:lnSpc>
            </a:pPr>
            <a:r>
              <a:rPr lang="en-US" sz="1800" b="1" dirty="0">
                <a:latin typeface="Times New Roman" panose="02020603050405020304" pitchFamily="18" charset="0"/>
                <a:cs typeface="Times New Roman" panose="02020603050405020304" pitchFamily="18" charset="0"/>
              </a:rPr>
              <a:t>Objective</a:t>
            </a:r>
            <a:r>
              <a:rPr lang="en-US" sz="1800" dirty="0">
                <a:latin typeface="Times New Roman" panose="02020603050405020304" pitchFamily="18" charset="0"/>
                <a:cs typeface="Times New Roman" panose="02020603050405020304" pitchFamily="18" charset="0"/>
              </a:rPr>
              <a:t>: </a:t>
            </a:r>
            <a:r>
              <a:rPr lang="en-US" sz="1800" cap="none" dirty="0">
                <a:solidFill>
                  <a:schemeClr val="tx1">
                    <a:lumMod val="85000"/>
                    <a:lumOff val="15000"/>
                  </a:schemeClr>
                </a:solidFill>
                <a:latin typeface="Times New Roman" panose="02020603050405020304" pitchFamily="18" charset="0"/>
                <a:cs typeface="Times New Roman" panose="02020603050405020304" pitchFamily="18" charset="0"/>
              </a:rPr>
              <a:t>Develop a user-friendly android application for home-related services.</a:t>
            </a:r>
          </a:p>
          <a:p>
            <a:pPr algn="just">
              <a:lnSpc>
                <a:spcPct val="100000"/>
              </a:lnSpc>
            </a:pPr>
            <a:r>
              <a:rPr lang="en-US" sz="1800" b="1" dirty="0">
                <a:latin typeface="Times New Roman" panose="02020603050405020304" pitchFamily="18" charset="0"/>
                <a:cs typeface="Times New Roman" panose="02020603050405020304" pitchFamily="18" charset="0"/>
              </a:rPr>
              <a:t>Minimize Manual Interaction</a:t>
            </a:r>
            <a:r>
              <a:rPr lang="en-US" sz="1800" cap="none" dirty="0">
                <a:latin typeface="Times New Roman" panose="02020603050405020304" pitchFamily="18" charset="0"/>
                <a:cs typeface="Times New Roman" panose="02020603050405020304" pitchFamily="18" charset="0"/>
              </a:rPr>
              <a:t>:</a:t>
            </a:r>
            <a:r>
              <a:rPr lang="en-US" sz="1800" cap="none" dirty="0">
                <a:solidFill>
                  <a:schemeClr val="tx1">
                    <a:lumMod val="85000"/>
                    <a:lumOff val="15000"/>
                  </a:schemeClr>
                </a:solidFill>
                <a:latin typeface="Times New Roman" panose="02020603050405020304" pitchFamily="18" charset="0"/>
                <a:cs typeface="Times New Roman" panose="02020603050405020304" pitchFamily="18" charset="0"/>
              </a:rPr>
              <a:t> The goal is to reduce manual effort in requesting services</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a:t>
            </a:r>
          </a:p>
          <a:p>
            <a:pPr algn="just">
              <a:lnSpc>
                <a:spcPct val="100000"/>
              </a:lnSpc>
            </a:pPr>
            <a:r>
              <a:rPr lang="en-US" sz="1800" b="1" dirty="0">
                <a:latin typeface="Times New Roman" panose="02020603050405020304" pitchFamily="18" charset="0"/>
                <a:cs typeface="Times New Roman" panose="02020603050405020304" pitchFamily="18" charset="0"/>
              </a:rPr>
              <a:t>User Registration</a:t>
            </a:r>
            <a:r>
              <a:rPr lang="en-US" sz="1800" dirty="0">
                <a:latin typeface="Times New Roman" panose="02020603050405020304" pitchFamily="18" charset="0"/>
                <a:cs typeface="Times New Roman" panose="02020603050405020304" pitchFamily="18" charset="0"/>
              </a:rPr>
              <a:t>: </a:t>
            </a:r>
            <a:r>
              <a:rPr lang="en-US" sz="1800" cap="none" dirty="0">
                <a:solidFill>
                  <a:schemeClr val="tx1">
                    <a:lumMod val="85000"/>
                    <a:lumOff val="15000"/>
                  </a:schemeClr>
                </a:solidFill>
                <a:latin typeface="Times New Roman" panose="02020603050405020304" pitchFamily="18" charset="0"/>
                <a:cs typeface="Times New Roman" panose="02020603050405020304" pitchFamily="18" charset="0"/>
              </a:rPr>
              <a:t>Registered users can log in and request service employees based on their location.</a:t>
            </a:r>
          </a:p>
          <a:p>
            <a:pPr algn="just">
              <a:lnSpc>
                <a:spcPct val="100000"/>
              </a:lnSpc>
            </a:pPr>
            <a:r>
              <a:rPr lang="en-US" sz="1800" b="1" dirty="0">
                <a:latin typeface="Times New Roman" panose="02020603050405020304" pitchFamily="18" charset="0"/>
                <a:cs typeface="Times New Roman" panose="02020603050405020304" pitchFamily="18" charset="0"/>
              </a:rPr>
              <a:t>Service Listing</a:t>
            </a:r>
            <a:r>
              <a:rPr lang="en-US" sz="1800" dirty="0">
                <a:latin typeface="Times New Roman" panose="02020603050405020304" pitchFamily="18" charset="0"/>
                <a:cs typeface="Times New Roman" panose="02020603050405020304" pitchFamily="18" charset="0"/>
              </a:rPr>
              <a:t>:</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cap="none" dirty="0">
                <a:solidFill>
                  <a:schemeClr val="tx1">
                    <a:lumMod val="85000"/>
                    <a:lumOff val="15000"/>
                  </a:schemeClr>
                </a:solidFill>
                <a:latin typeface="Times New Roman" panose="02020603050405020304" pitchFamily="18" charset="0"/>
                <a:cs typeface="Times New Roman" panose="02020603050405020304" pitchFamily="18" charset="0"/>
              </a:rPr>
              <a:t>The app displays registered home-related service employees in the user’s area</a:t>
            </a:r>
            <a:r>
              <a:rPr lang="en-US" sz="1800" cap="none" dirty="0">
                <a:latin typeface="Times New Roman" panose="02020603050405020304" pitchFamily="18" charset="0"/>
                <a:cs typeface="Times New Roman" panose="02020603050405020304" pitchFamily="18" charset="0"/>
              </a:rPr>
              <a:t>.</a:t>
            </a:r>
          </a:p>
          <a:p>
            <a:pPr algn="just">
              <a:lnSpc>
                <a:spcPct val="100000"/>
              </a:lnSpc>
            </a:pPr>
            <a:r>
              <a:rPr lang="en-US" sz="1800" b="1" dirty="0">
                <a:latin typeface="Times New Roman" panose="02020603050405020304" pitchFamily="18" charset="0"/>
                <a:cs typeface="Times New Roman" panose="02020603050405020304" pitchFamily="18" charset="0"/>
              </a:rPr>
              <a:t>Request Process</a:t>
            </a:r>
            <a:r>
              <a:rPr lang="en-US" sz="1800" dirty="0">
                <a:latin typeface="Times New Roman" panose="02020603050405020304" pitchFamily="18" charset="0"/>
                <a:cs typeface="Times New Roman" panose="02020603050405020304" pitchFamily="18" charset="0"/>
              </a:rPr>
              <a:t>: </a:t>
            </a:r>
            <a:r>
              <a:rPr lang="en-US" sz="1800" cap="none" dirty="0">
                <a:solidFill>
                  <a:schemeClr val="tx1">
                    <a:lumMod val="85000"/>
                    <a:lumOff val="15000"/>
                  </a:schemeClr>
                </a:solidFill>
                <a:latin typeface="Times New Roman" panose="02020603050405020304" pitchFamily="18" charset="0"/>
                <a:cs typeface="Times New Roman" panose="02020603050405020304" pitchFamily="18" charset="0"/>
              </a:rPr>
              <a:t>Users select a service employee and make service requests</a:t>
            </a:r>
            <a:r>
              <a:rPr lang="en-US" sz="1800" cap="none" dirty="0">
                <a:latin typeface="Times New Roman" panose="02020603050405020304" pitchFamily="18" charset="0"/>
                <a:cs typeface="Times New Roman" panose="02020603050405020304" pitchFamily="18" charset="0"/>
              </a:rPr>
              <a:t>.</a:t>
            </a:r>
          </a:p>
          <a:p>
            <a:pPr algn="just">
              <a:lnSpc>
                <a:spcPct val="100000"/>
              </a:lnSpc>
            </a:pPr>
            <a:r>
              <a:rPr lang="en-US" sz="1800" b="1" dirty="0">
                <a:latin typeface="Times New Roman" panose="02020603050405020304" pitchFamily="18" charset="0"/>
                <a:cs typeface="Times New Roman" panose="02020603050405020304" pitchFamily="18" charset="0"/>
              </a:rPr>
              <a:t>Employee Interaction</a:t>
            </a:r>
            <a:r>
              <a:rPr lang="en-US" sz="1800" dirty="0">
                <a:latin typeface="Times New Roman" panose="02020603050405020304" pitchFamily="18" charset="0"/>
                <a:cs typeface="Times New Roman" panose="02020603050405020304" pitchFamily="18" charset="0"/>
              </a:rPr>
              <a:t>:</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cap="none" dirty="0">
                <a:solidFill>
                  <a:schemeClr val="tx1">
                    <a:lumMod val="85000"/>
                    <a:lumOff val="15000"/>
                  </a:schemeClr>
                </a:solidFill>
                <a:latin typeface="Times New Roman" panose="02020603050405020304" pitchFamily="18" charset="0"/>
                <a:cs typeface="Times New Roman" panose="02020603050405020304" pitchFamily="18" charset="0"/>
              </a:rPr>
              <a:t>Service employees can accept or reject user requests</a:t>
            </a:r>
            <a:r>
              <a:rPr lang="en-US" sz="1800" cap="none"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926145"/>
      </p:ext>
    </p:extLst>
  </p:cSld>
  <p:clrMapOvr>
    <a:masterClrMapping/>
  </p:clrMapOvr>
</p:sld>
</file>

<file path=ppt/theme/theme1.xml><?xml version="1.0" encoding="utf-8"?>
<a:theme xmlns:a="http://schemas.openxmlformats.org/drawingml/2006/main" name="Ocean">
  <a:themeElements>
    <a:clrScheme name="Custom 1">
      <a:dk1>
        <a:sysClr val="windowText" lastClr="000000"/>
      </a:dk1>
      <a:lt1>
        <a:sysClr val="window" lastClr="FFFFFF"/>
      </a:lt1>
      <a:dk2>
        <a:srgbClr val="44546A"/>
      </a:dk2>
      <a:lt2>
        <a:srgbClr val="E7E6E6"/>
      </a:lt2>
      <a:accent1>
        <a:srgbClr val="0958F7"/>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 dockstate="right" visibility="0" width="438"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5F9FE6A-5C2C-41AF-B8C5-4567D4E05D2C}">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56EC9F2-0283-45A5-B629-D6EA2DF52135}">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540</TotalTime>
  <Words>2262</Words>
  <Application>Microsoft Office PowerPoint</Application>
  <PresentationFormat>Widescreen</PresentationFormat>
  <Paragraphs>232</Paragraphs>
  <Slides>25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Aptos</vt:lpstr>
      <vt:lpstr>Arial</vt:lpstr>
      <vt:lpstr>Calibri</vt:lpstr>
      <vt:lpstr>Calibri Light</vt:lpstr>
      <vt:lpstr>Montserrat ExtraBold</vt:lpstr>
      <vt:lpstr>Open Sans</vt:lpstr>
      <vt:lpstr>Times New Roman</vt:lpstr>
      <vt:lpstr>Ocean</vt:lpstr>
      <vt:lpstr>Office Theme</vt:lpstr>
      <vt:lpstr>PowerPoint Presentation</vt:lpstr>
      <vt:lpstr>PowerPoint Presentation</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MITHIN.R.C CHOODAPPA.P</dc:creator>
  <cp:lastModifiedBy>Mithin R C</cp:lastModifiedBy>
  <cp:revision>92</cp:revision>
  <dcterms:created xsi:type="dcterms:W3CDTF">2024-08-20T04:40:19Z</dcterms:created>
  <dcterms:modified xsi:type="dcterms:W3CDTF">2024-12-06T15:09:16Z</dcterms:modified>
</cp:coreProperties>
</file>