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84F2C9-8A0C-4FBE-8A7B-C6DDFB5D9BAD}"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229C3-D153-4F54-BDC9-B4B80A0AF615}" type="slidenum">
              <a:rPr lang="en-US" smtClean="0"/>
              <a:t>‹#›</a:t>
            </a:fld>
            <a:endParaRPr lang="en-US"/>
          </a:p>
        </p:txBody>
      </p:sp>
    </p:spTree>
    <p:extLst>
      <p:ext uri="{BB962C8B-B14F-4D97-AF65-F5344CB8AC3E}">
        <p14:creationId xmlns:p14="http://schemas.microsoft.com/office/powerpoint/2010/main" val="2581740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84F2C9-8A0C-4FBE-8A7B-C6DDFB5D9BAD}"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229C3-D153-4F54-BDC9-B4B80A0AF615}" type="slidenum">
              <a:rPr lang="en-US" smtClean="0"/>
              <a:t>‹#›</a:t>
            </a:fld>
            <a:endParaRPr lang="en-US"/>
          </a:p>
        </p:txBody>
      </p:sp>
    </p:spTree>
    <p:extLst>
      <p:ext uri="{BB962C8B-B14F-4D97-AF65-F5344CB8AC3E}">
        <p14:creationId xmlns:p14="http://schemas.microsoft.com/office/powerpoint/2010/main" val="140534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84F2C9-8A0C-4FBE-8A7B-C6DDFB5D9BAD}"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229C3-D153-4F54-BDC9-B4B80A0AF61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70173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84F2C9-8A0C-4FBE-8A7B-C6DDFB5D9BAD}"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229C3-D153-4F54-BDC9-B4B80A0AF615}" type="slidenum">
              <a:rPr lang="en-US" smtClean="0"/>
              <a:t>‹#›</a:t>
            </a:fld>
            <a:endParaRPr lang="en-US"/>
          </a:p>
        </p:txBody>
      </p:sp>
    </p:spTree>
    <p:extLst>
      <p:ext uri="{BB962C8B-B14F-4D97-AF65-F5344CB8AC3E}">
        <p14:creationId xmlns:p14="http://schemas.microsoft.com/office/powerpoint/2010/main" val="3592870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84F2C9-8A0C-4FBE-8A7B-C6DDFB5D9BAD}"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229C3-D153-4F54-BDC9-B4B80A0AF61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26753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84F2C9-8A0C-4FBE-8A7B-C6DDFB5D9BAD}"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229C3-D153-4F54-BDC9-B4B80A0AF615}" type="slidenum">
              <a:rPr lang="en-US" smtClean="0"/>
              <a:t>‹#›</a:t>
            </a:fld>
            <a:endParaRPr lang="en-US"/>
          </a:p>
        </p:txBody>
      </p:sp>
    </p:spTree>
    <p:extLst>
      <p:ext uri="{BB962C8B-B14F-4D97-AF65-F5344CB8AC3E}">
        <p14:creationId xmlns:p14="http://schemas.microsoft.com/office/powerpoint/2010/main" val="1990368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84F2C9-8A0C-4FBE-8A7B-C6DDFB5D9BAD}"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229C3-D153-4F54-BDC9-B4B80A0AF615}" type="slidenum">
              <a:rPr lang="en-US" smtClean="0"/>
              <a:t>‹#›</a:t>
            </a:fld>
            <a:endParaRPr lang="en-US"/>
          </a:p>
        </p:txBody>
      </p:sp>
    </p:spTree>
    <p:extLst>
      <p:ext uri="{BB962C8B-B14F-4D97-AF65-F5344CB8AC3E}">
        <p14:creationId xmlns:p14="http://schemas.microsoft.com/office/powerpoint/2010/main" val="1603864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84F2C9-8A0C-4FBE-8A7B-C6DDFB5D9BAD}"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229C3-D153-4F54-BDC9-B4B80A0AF615}" type="slidenum">
              <a:rPr lang="en-US" smtClean="0"/>
              <a:t>‹#›</a:t>
            </a:fld>
            <a:endParaRPr lang="en-US"/>
          </a:p>
        </p:txBody>
      </p:sp>
    </p:spTree>
    <p:extLst>
      <p:ext uri="{BB962C8B-B14F-4D97-AF65-F5344CB8AC3E}">
        <p14:creationId xmlns:p14="http://schemas.microsoft.com/office/powerpoint/2010/main" val="1483682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84F2C9-8A0C-4FBE-8A7B-C6DDFB5D9BAD}"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229C3-D153-4F54-BDC9-B4B80A0AF615}" type="slidenum">
              <a:rPr lang="en-US" smtClean="0"/>
              <a:t>‹#›</a:t>
            </a:fld>
            <a:endParaRPr lang="en-US"/>
          </a:p>
        </p:txBody>
      </p:sp>
    </p:spTree>
    <p:extLst>
      <p:ext uri="{BB962C8B-B14F-4D97-AF65-F5344CB8AC3E}">
        <p14:creationId xmlns:p14="http://schemas.microsoft.com/office/powerpoint/2010/main" val="3157988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84F2C9-8A0C-4FBE-8A7B-C6DDFB5D9BAD}"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229C3-D153-4F54-BDC9-B4B80A0AF615}" type="slidenum">
              <a:rPr lang="en-US" smtClean="0"/>
              <a:t>‹#›</a:t>
            </a:fld>
            <a:endParaRPr lang="en-US"/>
          </a:p>
        </p:txBody>
      </p:sp>
    </p:spTree>
    <p:extLst>
      <p:ext uri="{BB962C8B-B14F-4D97-AF65-F5344CB8AC3E}">
        <p14:creationId xmlns:p14="http://schemas.microsoft.com/office/powerpoint/2010/main" val="4120500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84F2C9-8A0C-4FBE-8A7B-C6DDFB5D9BAD}"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229C3-D153-4F54-BDC9-B4B80A0AF615}" type="slidenum">
              <a:rPr lang="en-US" smtClean="0"/>
              <a:t>‹#›</a:t>
            </a:fld>
            <a:endParaRPr lang="en-US"/>
          </a:p>
        </p:txBody>
      </p:sp>
    </p:spTree>
    <p:extLst>
      <p:ext uri="{BB962C8B-B14F-4D97-AF65-F5344CB8AC3E}">
        <p14:creationId xmlns:p14="http://schemas.microsoft.com/office/powerpoint/2010/main" val="2756848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84F2C9-8A0C-4FBE-8A7B-C6DDFB5D9BAD}" type="datetimeFigureOut">
              <a:rPr lang="en-US" smtClean="0"/>
              <a:t>8/2/2019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2229C3-D153-4F54-BDC9-B4B80A0AF615}" type="slidenum">
              <a:rPr lang="en-US" smtClean="0"/>
              <a:t>‹#›</a:t>
            </a:fld>
            <a:endParaRPr lang="en-US"/>
          </a:p>
        </p:txBody>
      </p:sp>
    </p:spTree>
    <p:extLst>
      <p:ext uri="{BB962C8B-B14F-4D97-AF65-F5344CB8AC3E}">
        <p14:creationId xmlns:p14="http://schemas.microsoft.com/office/powerpoint/2010/main" val="3656320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84F2C9-8A0C-4FBE-8A7B-C6DDFB5D9BAD}"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2229C3-D153-4F54-BDC9-B4B80A0AF615}" type="slidenum">
              <a:rPr lang="en-US" smtClean="0"/>
              <a:t>‹#›</a:t>
            </a:fld>
            <a:endParaRPr lang="en-US"/>
          </a:p>
        </p:txBody>
      </p:sp>
    </p:spTree>
    <p:extLst>
      <p:ext uri="{BB962C8B-B14F-4D97-AF65-F5344CB8AC3E}">
        <p14:creationId xmlns:p14="http://schemas.microsoft.com/office/powerpoint/2010/main" val="157938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84F2C9-8A0C-4FBE-8A7B-C6DDFB5D9BAD}" type="datetimeFigureOut">
              <a:rPr lang="en-US" smtClean="0"/>
              <a:t>8/2/2019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2229C3-D153-4F54-BDC9-B4B80A0AF615}" type="slidenum">
              <a:rPr lang="en-US" smtClean="0"/>
              <a:t>‹#›</a:t>
            </a:fld>
            <a:endParaRPr lang="en-US"/>
          </a:p>
        </p:txBody>
      </p:sp>
    </p:spTree>
    <p:extLst>
      <p:ext uri="{BB962C8B-B14F-4D97-AF65-F5344CB8AC3E}">
        <p14:creationId xmlns:p14="http://schemas.microsoft.com/office/powerpoint/2010/main" val="2780451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84F2C9-8A0C-4FBE-8A7B-C6DDFB5D9BAD}"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229C3-D153-4F54-BDC9-B4B80A0AF615}" type="slidenum">
              <a:rPr lang="en-US" smtClean="0"/>
              <a:t>‹#›</a:t>
            </a:fld>
            <a:endParaRPr lang="en-US"/>
          </a:p>
        </p:txBody>
      </p:sp>
    </p:spTree>
    <p:extLst>
      <p:ext uri="{BB962C8B-B14F-4D97-AF65-F5344CB8AC3E}">
        <p14:creationId xmlns:p14="http://schemas.microsoft.com/office/powerpoint/2010/main" val="2021840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84F2C9-8A0C-4FBE-8A7B-C6DDFB5D9BAD}"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229C3-D153-4F54-BDC9-B4B80A0AF615}" type="slidenum">
              <a:rPr lang="en-US" smtClean="0"/>
              <a:t>‹#›</a:t>
            </a:fld>
            <a:endParaRPr lang="en-US"/>
          </a:p>
        </p:txBody>
      </p:sp>
    </p:spTree>
    <p:extLst>
      <p:ext uri="{BB962C8B-B14F-4D97-AF65-F5344CB8AC3E}">
        <p14:creationId xmlns:p14="http://schemas.microsoft.com/office/powerpoint/2010/main" val="2401631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84F2C9-8A0C-4FBE-8A7B-C6DDFB5D9BAD}" type="datetimeFigureOut">
              <a:rPr lang="en-US" smtClean="0"/>
              <a:t>8/2/2019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FA2229C3-D153-4F54-BDC9-B4B80A0AF615}" type="slidenum">
              <a:rPr lang="en-US" smtClean="0"/>
              <a:t>‹#›</a:t>
            </a:fld>
            <a:endParaRPr lang="en-US"/>
          </a:p>
        </p:txBody>
      </p:sp>
    </p:spTree>
    <p:extLst>
      <p:ext uri="{BB962C8B-B14F-4D97-AF65-F5344CB8AC3E}">
        <p14:creationId xmlns:p14="http://schemas.microsoft.com/office/powerpoint/2010/main" val="199620854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62895" y="678765"/>
            <a:ext cx="6118679" cy="1646302"/>
          </a:xfrm>
        </p:spPr>
        <p:txBody>
          <a:bodyPr/>
          <a:lstStyle/>
          <a:p>
            <a:r>
              <a:rPr lang="en-US" b="1" dirty="0" smtClean="0"/>
              <a:t>Capstone Project</a:t>
            </a:r>
            <a:endParaRPr lang="en-US" b="1" dirty="0"/>
          </a:p>
        </p:txBody>
      </p:sp>
      <p:sp>
        <p:nvSpPr>
          <p:cNvPr id="3" name="Subtitle 2"/>
          <p:cNvSpPr>
            <a:spLocks noGrp="1"/>
          </p:cNvSpPr>
          <p:nvPr>
            <p:ph type="subTitle" idx="1"/>
          </p:nvPr>
        </p:nvSpPr>
        <p:spPr>
          <a:xfrm>
            <a:off x="1050234" y="3086883"/>
            <a:ext cx="9144000" cy="2116182"/>
          </a:xfrm>
        </p:spPr>
        <p:txBody>
          <a:bodyPr>
            <a:normAutofit/>
          </a:bodyPr>
          <a:lstStyle/>
          <a:p>
            <a:pPr algn="ctr"/>
            <a:r>
              <a:rPr lang="en-US" sz="3600" b="1" dirty="0" smtClean="0"/>
              <a:t>Telecom Customer Churn</a:t>
            </a:r>
          </a:p>
          <a:p>
            <a:pPr algn="ctr"/>
            <a:endParaRPr lang="en-US" dirty="0" smtClean="0"/>
          </a:p>
          <a:p>
            <a:pPr algn="ctr"/>
            <a:r>
              <a:rPr lang="en-US" dirty="0" smtClean="0"/>
              <a:t>Presented by</a:t>
            </a:r>
          </a:p>
          <a:p>
            <a:pPr algn="ctr"/>
            <a:r>
              <a:rPr lang="en-US" dirty="0" smtClean="0"/>
              <a:t>Mithlesh Labroo</a:t>
            </a:r>
            <a:endParaRPr lang="en-US" dirty="0"/>
          </a:p>
        </p:txBody>
      </p:sp>
    </p:spTree>
    <p:extLst>
      <p:ext uri="{BB962C8B-B14F-4D97-AF65-F5344CB8AC3E}">
        <p14:creationId xmlns:p14="http://schemas.microsoft.com/office/powerpoint/2010/main" val="1693071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0157" y="605308"/>
            <a:ext cx="8615966" cy="6186309"/>
          </a:xfrm>
          <a:prstGeom prst="rect">
            <a:avLst/>
          </a:prstGeom>
          <a:noFill/>
        </p:spPr>
        <p:txBody>
          <a:bodyPr wrap="square" rtlCol="0">
            <a:spAutoFit/>
          </a:bodyPr>
          <a:lstStyle/>
          <a:p>
            <a:r>
              <a:rPr lang="en-US" b="1" dirty="0" smtClean="0">
                <a:solidFill>
                  <a:schemeClr val="accent1">
                    <a:lumMod val="75000"/>
                  </a:schemeClr>
                </a:solidFill>
              </a:rPr>
              <a:t>Q1. What </a:t>
            </a:r>
            <a:r>
              <a:rPr lang="en-US" b="1" dirty="0">
                <a:solidFill>
                  <a:schemeClr val="accent1">
                    <a:lumMod val="75000"/>
                  </a:schemeClr>
                </a:solidFill>
              </a:rPr>
              <a:t>are the top five factors driving likelihood of churn at </a:t>
            </a:r>
            <a:r>
              <a:rPr lang="en-US" b="1" dirty="0" err="1">
                <a:solidFill>
                  <a:schemeClr val="accent1">
                    <a:lumMod val="75000"/>
                  </a:schemeClr>
                </a:solidFill>
              </a:rPr>
              <a:t>Mobicom</a:t>
            </a:r>
            <a:r>
              <a:rPr lang="en-US" b="1" dirty="0" smtClean="0">
                <a:solidFill>
                  <a:schemeClr val="accent1">
                    <a:lumMod val="75000"/>
                  </a:schemeClr>
                </a:solidFill>
              </a:rPr>
              <a:t>?</a:t>
            </a:r>
          </a:p>
          <a:p>
            <a:endParaRPr lang="en-US" dirty="0">
              <a:solidFill>
                <a:schemeClr val="accent1">
                  <a:lumMod val="75000"/>
                </a:schemeClr>
              </a:solidFill>
            </a:endParaRPr>
          </a:p>
          <a:p>
            <a:r>
              <a:rPr lang="en-US" i="1" u="sng" dirty="0" smtClean="0">
                <a:solidFill>
                  <a:schemeClr val="accent1">
                    <a:lumMod val="75000"/>
                  </a:schemeClr>
                </a:solidFill>
              </a:rPr>
              <a:t>Response</a:t>
            </a:r>
            <a:r>
              <a:rPr lang="en-US" i="1" dirty="0" smtClean="0">
                <a:solidFill>
                  <a:schemeClr val="accent1">
                    <a:lumMod val="75000"/>
                  </a:schemeClr>
                </a:solidFill>
              </a:rPr>
              <a:t> : </a:t>
            </a:r>
            <a:r>
              <a:rPr lang="en-US" i="1" dirty="0"/>
              <a:t>By looking at the coefficients in the </a:t>
            </a:r>
            <a:r>
              <a:rPr lang="en-US" i="1" dirty="0" smtClean="0"/>
              <a:t>model, </a:t>
            </a:r>
            <a:r>
              <a:rPr lang="en-US" i="1" dirty="0"/>
              <a:t>t</a:t>
            </a:r>
            <a:r>
              <a:rPr lang="en-US" i="1" dirty="0" smtClean="0"/>
              <a:t>op 5 variables are </a:t>
            </a:r>
            <a:r>
              <a:rPr lang="en-US" i="1" dirty="0" err="1" smtClean="0"/>
              <a:t>refurb_new_R</a:t>
            </a:r>
            <a:r>
              <a:rPr lang="en-US" i="1" dirty="0" smtClean="0"/>
              <a:t> (Handset: refurbished or new ), </a:t>
            </a:r>
            <a:r>
              <a:rPr lang="en-US" i="1" dirty="0" err="1" smtClean="0"/>
              <a:t>uniqsubs</a:t>
            </a:r>
            <a:r>
              <a:rPr lang="en-US" i="1" dirty="0" smtClean="0"/>
              <a:t> (Number of unique subscribers in the household ), </a:t>
            </a:r>
            <a:r>
              <a:rPr lang="en-US" i="1" dirty="0" err="1" smtClean="0"/>
              <a:t>ovrrev_Mean</a:t>
            </a:r>
            <a:r>
              <a:rPr lang="en-US" i="1" dirty="0" smtClean="0"/>
              <a:t> (Mean overage revenue ), </a:t>
            </a:r>
            <a:r>
              <a:rPr lang="en-US" i="1" dirty="0" err="1" smtClean="0"/>
              <a:t>mou_pead_Mean</a:t>
            </a:r>
            <a:r>
              <a:rPr lang="en-US" i="1" dirty="0" smtClean="0"/>
              <a:t> (</a:t>
            </a:r>
            <a:r>
              <a:rPr lang="en-US" i="1" dirty="0"/>
              <a:t>Mean</a:t>
            </a:r>
            <a:r>
              <a:rPr lang="en-US" i="1" dirty="0" smtClean="0"/>
              <a:t> unrounded minutes of use of peak data calls), </a:t>
            </a:r>
            <a:r>
              <a:rPr lang="en-US" i="1" dirty="0" err="1" smtClean="0"/>
              <a:t>epqdays</a:t>
            </a:r>
            <a:r>
              <a:rPr lang="en-US" i="1" dirty="0" smtClean="0"/>
              <a:t>(Number of days (age) of current equipment) </a:t>
            </a:r>
            <a:endParaRPr lang="en-US" i="1" dirty="0"/>
          </a:p>
          <a:p>
            <a:endParaRPr lang="en-US" dirty="0"/>
          </a:p>
          <a:p>
            <a:r>
              <a:rPr lang="en-US" b="1" dirty="0" smtClean="0">
                <a:solidFill>
                  <a:schemeClr val="accent1">
                    <a:lumMod val="75000"/>
                  </a:schemeClr>
                </a:solidFill>
              </a:rPr>
              <a:t>Q2. </a:t>
            </a:r>
            <a:r>
              <a:rPr lang="en-US" b="1" dirty="0">
                <a:solidFill>
                  <a:schemeClr val="accent1">
                    <a:lumMod val="75000"/>
                  </a:schemeClr>
                </a:solidFill>
              </a:rPr>
              <a:t>Validation of survey findings. a) Whether “cost and billing” and “network and service quality” are important factors influencing churn </a:t>
            </a:r>
            <a:r>
              <a:rPr lang="en-US" b="1" dirty="0" err="1">
                <a:solidFill>
                  <a:schemeClr val="accent1">
                    <a:lumMod val="75000"/>
                  </a:schemeClr>
                </a:solidFill>
              </a:rPr>
              <a:t>behaviour</a:t>
            </a:r>
            <a:r>
              <a:rPr lang="en-US" b="1" dirty="0">
                <a:solidFill>
                  <a:schemeClr val="accent1">
                    <a:lumMod val="75000"/>
                  </a:schemeClr>
                </a:solidFill>
              </a:rPr>
              <a:t>.  b) Are data usage connectivity issues turning out to be costly? In other words, is it leading to churn?</a:t>
            </a:r>
          </a:p>
          <a:p>
            <a:endParaRPr lang="en-US" dirty="0" smtClean="0">
              <a:solidFill>
                <a:schemeClr val="accent1">
                  <a:lumMod val="75000"/>
                </a:schemeClr>
              </a:solidFill>
            </a:endParaRPr>
          </a:p>
          <a:p>
            <a:r>
              <a:rPr lang="en-US" i="1" u="sng" dirty="0" smtClean="0">
                <a:solidFill>
                  <a:schemeClr val="accent1">
                    <a:lumMod val="75000"/>
                  </a:schemeClr>
                </a:solidFill>
              </a:rPr>
              <a:t>Response</a:t>
            </a:r>
            <a:r>
              <a:rPr lang="en-US" dirty="0" smtClean="0">
                <a:solidFill>
                  <a:schemeClr val="accent1">
                    <a:lumMod val="75000"/>
                  </a:schemeClr>
                </a:solidFill>
              </a:rPr>
              <a:t> :</a:t>
            </a:r>
          </a:p>
          <a:p>
            <a:pPr marL="342900" indent="-342900">
              <a:buAutoNum type="alphaLcParenR"/>
            </a:pPr>
            <a:r>
              <a:rPr lang="en-US" i="1" dirty="0" smtClean="0"/>
              <a:t>Yes</a:t>
            </a:r>
            <a:r>
              <a:rPr lang="en-US" i="1" dirty="0"/>
              <a:t>, “cost and billing”  and “network and service quality” are influencing </a:t>
            </a:r>
            <a:r>
              <a:rPr lang="en-US" i="1" dirty="0" smtClean="0"/>
              <a:t>the churn</a:t>
            </a:r>
            <a:r>
              <a:rPr lang="en-US" i="1" dirty="0"/>
              <a:t> due to presence of the significant variables like ADJMOU, OVRREV_MEAN, EQPDAYS in the </a:t>
            </a:r>
            <a:r>
              <a:rPr lang="en-US" i="1" dirty="0" smtClean="0"/>
              <a:t>final model and all of them directly impacting the customer churn</a:t>
            </a:r>
          </a:p>
          <a:p>
            <a:pPr marL="342900" indent="-342900">
              <a:buAutoNum type="alphaLcParenR"/>
            </a:pPr>
            <a:r>
              <a:rPr lang="en-US" i="1" dirty="0" smtClean="0"/>
              <a:t>Yes</a:t>
            </a:r>
            <a:r>
              <a:rPr lang="en-US" i="1" dirty="0"/>
              <a:t>, data usage connectivity issue is turning out to be costly and causing churn as company needs to reimbursement for dropped calls. This is proven by the direct relation between ADJMOU and Churn variable</a:t>
            </a:r>
          </a:p>
          <a:p>
            <a:endParaRPr lang="en-US" dirty="0"/>
          </a:p>
        </p:txBody>
      </p:sp>
    </p:spTree>
    <p:extLst>
      <p:ext uri="{BB962C8B-B14F-4D97-AF65-F5344CB8AC3E}">
        <p14:creationId xmlns:p14="http://schemas.microsoft.com/office/powerpoint/2010/main" val="3921795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8489" y="579551"/>
            <a:ext cx="8615966" cy="5355312"/>
          </a:xfrm>
          <a:prstGeom prst="rect">
            <a:avLst/>
          </a:prstGeom>
          <a:noFill/>
        </p:spPr>
        <p:txBody>
          <a:bodyPr wrap="square" rtlCol="0">
            <a:spAutoFit/>
          </a:bodyPr>
          <a:lstStyle/>
          <a:p>
            <a:r>
              <a:rPr lang="en-US" b="1" dirty="0">
                <a:solidFill>
                  <a:schemeClr val="accent1">
                    <a:lumMod val="75000"/>
                  </a:schemeClr>
                </a:solidFill>
              </a:rPr>
              <a:t>Q3. Would you recommend rate plan migration as a proactive retention strategy?</a:t>
            </a:r>
          </a:p>
          <a:p>
            <a:endParaRPr lang="en-US" b="1" dirty="0">
              <a:solidFill>
                <a:schemeClr val="accent1">
                  <a:lumMod val="75000"/>
                </a:schemeClr>
              </a:solidFill>
            </a:endParaRPr>
          </a:p>
          <a:p>
            <a:r>
              <a:rPr lang="en-US" i="1" u="sng" dirty="0">
                <a:solidFill>
                  <a:schemeClr val="accent1">
                    <a:lumMod val="75000"/>
                  </a:schemeClr>
                </a:solidFill>
              </a:rPr>
              <a:t>Response</a:t>
            </a:r>
            <a:r>
              <a:rPr lang="en-US" b="1" dirty="0">
                <a:solidFill>
                  <a:schemeClr val="accent1">
                    <a:lumMod val="75000"/>
                  </a:schemeClr>
                </a:solidFill>
              </a:rPr>
              <a:t> : </a:t>
            </a:r>
            <a:r>
              <a:rPr lang="en-US" dirty="0"/>
              <a:t>Yes, I would recommend rate plan migration as a proactive retention strategy as there is direct relation between Mean </a:t>
            </a:r>
            <a:r>
              <a:rPr lang="en-US" dirty="0" smtClean="0"/>
              <a:t>overage revenue(OVRREV_MEAN</a:t>
            </a:r>
            <a:r>
              <a:rPr lang="en-US" dirty="0"/>
              <a:t>) and churn rate. Also, as mentioned above subscribers with the non-optimal rate tend to </a:t>
            </a:r>
            <a:r>
              <a:rPr lang="en-US" dirty="0" err="1"/>
              <a:t>overrage</a:t>
            </a:r>
            <a:r>
              <a:rPr lang="en-US" dirty="0"/>
              <a:t> and have significantly higher odds of churn as compared to subscribers with the optimal rate.</a:t>
            </a:r>
            <a:endParaRPr lang="en-US" i="1" dirty="0" smtClean="0"/>
          </a:p>
          <a:p>
            <a:endParaRPr lang="en-US" dirty="0"/>
          </a:p>
          <a:p>
            <a:r>
              <a:rPr lang="en-US" b="1" dirty="0">
                <a:solidFill>
                  <a:schemeClr val="accent1">
                    <a:lumMod val="75000"/>
                  </a:schemeClr>
                </a:solidFill>
              </a:rPr>
              <a:t>Q4. What would be your recommendation on how to use this churn model for prioritization of customers for a proactive retention campaigns in the future?</a:t>
            </a:r>
          </a:p>
          <a:p>
            <a:endParaRPr lang="en-US" b="1" dirty="0">
              <a:solidFill>
                <a:schemeClr val="accent1">
                  <a:lumMod val="75000"/>
                </a:schemeClr>
              </a:solidFill>
            </a:endParaRPr>
          </a:p>
          <a:p>
            <a:r>
              <a:rPr lang="en-US" i="1" u="sng" dirty="0" smtClean="0">
                <a:solidFill>
                  <a:schemeClr val="accent1">
                    <a:lumMod val="75000"/>
                  </a:schemeClr>
                </a:solidFill>
              </a:rPr>
              <a:t>Response</a:t>
            </a:r>
            <a:r>
              <a:rPr lang="en-US" i="1" dirty="0" smtClean="0">
                <a:solidFill>
                  <a:schemeClr val="accent1">
                    <a:lumMod val="75000"/>
                  </a:schemeClr>
                </a:solidFill>
              </a:rPr>
              <a:t>: </a:t>
            </a:r>
            <a:r>
              <a:rPr lang="en-US" dirty="0" smtClean="0"/>
              <a:t>The </a:t>
            </a:r>
            <a:r>
              <a:rPr lang="en-US" dirty="0"/>
              <a:t>customers having churn probabilities more than or equal to 0.245 is more likely to churn. Also the total revenue for this category customers ranges from 60.9 to 10905 and mean revenues around 1022.4. Also 75% of customers in this category have revenues less than or equal to 1249.4. Also top 25% customers that are likely to churn have revenues ranging from 1249.4 and 10905. So the customers in category should be prioritized for a proactive retention campaigns in the future.</a:t>
            </a:r>
            <a:endParaRPr lang="en-US" dirty="0" smtClean="0"/>
          </a:p>
        </p:txBody>
      </p:sp>
    </p:spTree>
    <p:extLst>
      <p:ext uri="{BB962C8B-B14F-4D97-AF65-F5344CB8AC3E}">
        <p14:creationId xmlns:p14="http://schemas.microsoft.com/office/powerpoint/2010/main" val="917698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0157" y="605308"/>
            <a:ext cx="8615966" cy="1754326"/>
          </a:xfrm>
          <a:prstGeom prst="rect">
            <a:avLst/>
          </a:prstGeom>
          <a:noFill/>
        </p:spPr>
        <p:txBody>
          <a:bodyPr wrap="square" rtlCol="0">
            <a:spAutoFit/>
          </a:bodyPr>
          <a:lstStyle/>
          <a:p>
            <a:r>
              <a:rPr lang="en-US" b="1" dirty="0">
                <a:solidFill>
                  <a:schemeClr val="accent1">
                    <a:lumMod val="75000"/>
                  </a:schemeClr>
                </a:solidFill>
              </a:rPr>
              <a:t>Q5. Would you recommend rate plan migration as a proactive retention strategy?</a:t>
            </a:r>
          </a:p>
          <a:p>
            <a:endParaRPr lang="en-US" b="1" dirty="0">
              <a:solidFill>
                <a:schemeClr val="accent1">
                  <a:lumMod val="75000"/>
                </a:schemeClr>
              </a:solidFill>
            </a:endParaRPr>
          </a:p>
          <a:p>
            <a:r>
              <a:rPr lang="en-US" i="1" u="sng" dirty="0">
                <a:solidFill>
                  <a:schemeClr val="accent1">
                    <a:lumMod val="75000"/>
                  </a:schemeClr>
                </a:solidFill>
              </a:rPr>
              <a:t>Response</a:t>
            </a:r>
            <a:r>
              <a:rPr lang="en-US" i="1" dirty="0">
                <a:solidFill>
                  <a:schemeClr val="accent1">
                    <a:lumMod val="75000"/>
                  </a:schemeClr>
                </a:solidFill>
              </a:rPr>
              <a:t> : </a:t>
            </a:r>
            <a:r>
              <a:rPr lang="en-US" dirty="0"/>
              <a:t>We should target the customers having churn =1 and revenues between 1447.08 and 10905.76 </a:t>
            </a:r>
          </a:p>
          <a:p>
            <a:endParaRPr lang="en-US" dirty="0"/>
          </a:p>
        </p:txBody>
      </p:sp>
    </p:spTree>
    <p:extLst>
      <p:ext uri="{BB962C8B-B14F-4D97-AF65-F5344CB8AC3E}">
        <p14:creationId xmlns:p14="http://schemas.microsoft.com/office/powerpoint/2010/main" val="195785176"/>
      </p:ext>
    </p:extLst>
  </p:cSld>
  <p:clrMapOvr>
    <a:masterClrMapping/>
  </p:clrMapOvr>
</p:sld>
</file>

<file path=ppt/theme/theme1.xml><?xml version="1.0" encoding="utf-8"?>
<a:theme xmlns:a="http://schemas.openxmlformats.org/drawingml/2006/main" name="Face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41</TotalTime>
  <Words>162</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Capstone Project</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mithlesh labroo</dc:creator>
  <cp:lastModifiedBy>mithlesh labroo</cp:lastModifiedBy>
  <cp:revision>8</cp:revision>
  <dcterms:created xsi:type="dcterms:W3CDTF">2019-08-02T11:47:38Z</dcterms:created>
  <dcterms:modified xsi:type="dcterms:W3CDTF">2019-08-02T12:29:16Z</dcterms:modified>
</cp:coreProperties>
</file>