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4" d="100"/>
          <a:sy n="84" d="100"/>
        </p:scale>
        <p:origin x="-882" y="-84"/>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dirty="0">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dirty="0">
                <a:solidFill>
                  <a:srgbClr val="223366"/>
                </a:solidFill>
              </a:rPr>
              <a:t>Thank You !!</a:t>
            </a:r>
            <a:endParaRPr lang="en-US" sz="1100" b="1" spc="-5" dirty="0">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4/12/2024</a:t>
            </a:fld>
            <a:endParaRPr lang="en-US" dirty="0"/>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dirty="0"/>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dirty="0"/>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4/12/2024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dirty="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 xmlns:a16="http://schemas.microsoft.com/office/drawing/2014/main" id="{13F58464-A114-244B-EF0C-6FE8EEDA9F75}"/>
              </a:ext>
            </a:extLst>
          </p:cNvPr>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64856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Sangamithra </a:t>
            </a:r>
            <a:r>
              <a:rPr lang="en-US" sz="1100" dirty="0" smtClean="0">
                <a:solidFill>
                  <a:schemeClr val="tx1"/>
                </a:solidFill>
              </a:rPr>
              <a:t>B</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 au422721104041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a:t>
            </a:r>
            <a:r>
              <a:rPr lang="en-US" sz="1200" b="0" i="0" u="none" strike="noStrike" cap="none" dirty="0" smtClean="0">
                <a:solidFill>
                  <a:schemeClr val="tx1"/>
                </a:solidFill>
                <a:latin typeface="Arial"/>
                <a:ea typeface="Arial"/>
                <a:cs typeface="Arial"/>
                <a:sym typeface="Arial"/>
              </a:rPr>
              <a:t>Name:</a:t>
            </a: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a:ea typeface="Arial"/>
                <a:cs typeface="Arial"/>
                <a:sym typeface="Arial"/>
              </a:rPr>
              <a:t>V.R.S College Of Engineering&amp;Technology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Times New Roman" pitchFamily="18" charset="0"/>
                <a:cs typeface="Times New Roman" pitchFamily="18" charset="0"/>
              </a:rPr>
              <a:t>Modelling &amp; </a:t>
            </a:r>
            <a:r>
              <a:rPr lang="en-IN" sz="1600" b="1" dirty="0" smtClean="0">
                <a:solidFill>
                  <a:srgbClr val="213163"/>
                </a:solidFill>
                <a:latin typeface="Times New Roman" pitchFamily="18" charset="0"/>
                <a:cs typeface="Times New Roman" pitchFamily="18" charset="0"/>
              </a:rPr>
              <a:t>Results:</a:t>
            </a:r>
            <a:endParaRPr lang="en-IN" sz="1600" dirty="0">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505609" y="1183342"/>
            <a:ext cx="6352391" cy="3970318"/>
          </a:xfrm>
          <a:prstGeom prst="rect">
            <a:avLst/>
          </a:prstGeom>
        </p:spPr>
        <p:txBody>
          <a:bodyPr wrap="square">
            <a:spAutoFit/>
          </a:bodyPr>
          <a:lstStyle/>
          <a:p>
            <a:pPr algn="just">
              <a:buFont typeface="Wingdings" pitchFamily="2" charset="2"/>
              <a:buChar char="Ø"/>
            </a:pPr>
            <a:r>
              <a:rPr lang="en-US" b="1" dirty="0" smtClean="0">
                <a:latin typeface="Times New Roman" pitchFamily="18" charset="0"/>
                <a:cs typeface="Times New Roman" pitchFamily="18" charset="0"/>
              </a:rPr>
              <a:t>Car Model</a:t>
            </a:r>
          </a:p>
          <a:p>
            <a:pPr algn="just">
              <a:buFont typeface="Wingdings" pitchFamily="2" charset="2"/>
              <a:buChar char="Ø"/>
            </a:pPr>
            <a:r>
              <a:rPr lang="en-GB" dirty="0" smtClean="0">
                <a:latin typeface="Times New Roman" pitchFamily="18" charset="0"/>
                <a:cs typeface="Times New Roman" pitchFamily="18" charset="0"/>
              </a:rPr>
              <a:t>Fields: make, model, year</a:t>
            </a:r>
          </a:p>
          <a:p>
            <a:pPr algn="just">
              <a:buFont typeface="Wingdings" pitchFamily="2" charset="2"/>
              <a:buChar char="Ø"/>
            </a:pPr>
            <a:r>
              <a:rPr lang="en-GB" dirty="0" smtClean="0">
                <a:latin typeface="Times New Roman" pitchFamily="18" charset="0"/>
                <a:cs typeface="Times New Roman" pitchFamily="18" charset="0"/>
              </a:rPr>
              <a:t>Description: Represents a car available for rental.</a:t>
            </a:r>
          </a:p>
          <a:p>
            <a:pPr algn="just">
              <a:buFont typeface="Wingdings" pitchFamily="2" charset="2"/>
              <a:buChar char="Ø"/>
            </a:pPr>
            <a:endParaRPr lang="en-US" dirty="0" smtClean="0">
              <a:latin typeface="Times New Roman" pitchFamily="18" charset="0"/>
              <a:cs typeface="Times New Roman" pitchFamily="18" charset="0"/>
            </a:endParaRPr>
          </a:p>
          <a:p>
            <a:pPr algn="just">
              <a:buFont typeface="Wingdings" pitchFamily="2" charset="2"/>
              <a:buChar char="Ø"/>
            </a:pPr>
            <a:r>
              <a:rPr lang="en-US" b="1" dirty="0" smtClean="0">
                <a:latin typeface="Times New Roman" pitchFamily="18" charset="0"/>
                <a:cs typeface="Times New Roman" pitchFamily="18" charset="0"/>
              </a:rPr>
              <a:t>Customer Model</a:t>
            </a:r>
          </a:p>
          <a:p>
            <a:pPr algn="just">
              <a:buFont typeface="Wingdings" pitchFamily="2" charset="2"/>
              <a:buChar char="Ø"/>
            </a:pPr>
            <a:r>
              <a:rPr lang="en-GB" dirty="0" smtClean="0">
                <a:latin typeface="Times New Roman" pitchFamily="18" charset="0"/>
                <a:cs typeface="Times New Roman" pitchFamily="18" charset="0"/>
              </a:rPr>
              <a:t>Fields: name, email</a:t>
            </a:r>
          </a:p>
          <a:p>
            <a:pPr algn="just">
              <a:buFont typeface="Wingdings" pitchFamily="2" charset="2"/>
              <a:buChar char="Ø"/>
            </a:pPr>
            <a:r>
              <a:rPr lang="en-GB" dirty="0" smtClean="0">
                <a:latin typeface="Times New Roman" pitchFamily="18" charset="0"/>
                <a:cs typeface="Times New Roman" pitchFamily="18" charset="0"/>
              </a:rPr>
              <a:t>Description: Stores information about customers who make rental bookings.</a:t>
            </a:r>
          </a:p>
          <a:p>
            <a:pPr algn="just">
              <a:buFont typeface="Wingdings" pitchFamily="2" charset="2"/>
              <a:buChar char="Ø"/>
            </a:pPr>
            <a:endParaRPr lang="en-US" dirty="0" smtClean="0">
              <a:latin typeface="Times New Roman" pitchFamily="18" charset="0"/>
              <a:cs typeface="Times New Roman" pitchFamily="18" charset="0"/>
            </a:endParaRPr>
          </a:p>
          <a:p>
            <a:pPr algn="just">
              <a:buFont typeface="Wingdings" pitchFamily="2" charset="2"/>
              <a:buChar char="Ø"/>
            </a:pPr>
            <a:r>
              <a:rPr lang="en-US" b="1" dirty="0" smtClean="0">
                <a:latin typeface="Times New Roman" pitchFamily="18" charset="0"/>
                <a:cs typeface="Times New Roman" pitchFamily="18" charset="0"/>
              </a:rPr>
              <a:t>Rental Model</a:t>
            </a:r>
          </a:p>
          <a:p>
            <a:pPr algn="just">
              <a:buFont typeface="Wingdings" pitchFamily="2" charset="2"/>
              <a:buChar char="Ø"/>
            </a:pPr>
            <a:r>
              <a:rPr lang="en-GB" dirty="0" smtClean="0">
                <a:latin typeface="Times New Roman" pitchFamily="18" charset="0"/>
                <a:cs typeface="Times New Roman" pitchFamily="18" charset="0"/>
              </a:rPr>
              <a:t>Fields: car (foreign key to Car model), customer (foreign key to Customer model), rental_date , return_date.</a:t>
            </a:r>
          </a:p>
          <a:p>
            <a:pPr algn="just">
              <a:buFont typeface="Wingdings" pitchFamily="2" charset="2"/>
              <a:buChar char="Ø"/>
            </a:pPr>
            <a:r>
              <a:rPr lang="en-US" b="1" dirty="0" smtClean="0">
                <a:latin typeface="Times New Roman" pitchFamily="18" charset="0"/>
                <a:cs typeface="Times New Roman" pitchFamily="18" charset="0"/>
              </a:rPr>
              <a:t>Data Population</a:t>
            </a:r>
          </a:p>
          <a:p>
            <a:pPr algn="just">
              <a:buFont typeface="Wingdings" pitchFamily="2" charset="2"/>
              <a:buChar char="Ø"/>
            </a:pPr>
            <a:r>
              <a:rPr lang="en-US" b="1" dirty="0" smtClean="0">
                <a:latin typeface="Times New Roman" pitchFamily="18" charset="0"/>
                <a:cs typeface="Times New Roman" pitchFamily="18" charset="0"/>
              </a:rPr>
              <a:t>Queries and Operations</a:t>
            </a:r>
          </a:p>
          <a:p>
            <a:pPr algn="just">
              <a:buFont typeface="Wingdings" pitchFamily="2" charset="2"/>
              <a:buChar char="Ø"/>
            </a:pPr>
            <a:r>
              <a:rPr lang="en-US" b="1" dirty="0" smtClean="0">
                <a:latin typeface="Times New Roman" pitchFamily="18" charset="0"/>
                <a:cs typeface="Times New Roman" pitchFamily="18" charset="0"/>
              </a:rPr>
              <a:t>Testing and Validation</a:t>
            </a:r>
          </a:p>
          <a:p>
            <a:pPr algn="just">
              <a:buFont typeface="Wingdings" pitchFamily="2" charset="2"/>
              <a:buChar char="Ø"/>
            </a:pPr>
            <a:r>
              <a:rPr lang="en-US" b="1" dirty="0" smtClean="0">
                <a:latin typeface="Times New Roman" pitchFamily="18" charset="0"/>
                <a:cs typeface="Times New Roman" pitchFamily="18" charset="0"/>
              </a:rPr>
              <a:t>Insights and Analysis</a:t>
            </a:r>
          </a:p>
          <a:p>
            <a:pPr algn="just">
              <a:buFont typeface="Wingdings" pitchFamily="2" charset="2"/>
              <a:buChar char="Ø"/>
            </a:pPr>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latin typeface="Times New Roman" pitchFamily="18" charset="0"/>
                <a:cs typeface="Times New Roman" pitchFamily="18" charset="0"/>
              </a:rPr>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161826"/>
            <a:ext cx="8696833" cy="3407174"/>
          </a:xfrm>
        </p:spPr>
        <p:txBody>
          <a:bodyPr/>
          <a:lstStyle/>
          <a:p>
            <a:pPr algn="just">
              <a:buFont typeface="Wingdings" pitchFamily="2" charset="2"/>
              <a:buChar char="Ø"/>
            </a:pPr>
            <a:r>
              <a:rPr lang="en-GB" sz="1400" b="1" dirty="0" smtClean="0">
                <a:latin typeface="Times New Roman" pitchFamily="18" charset="0"/>
                <a:cs typeface="Times New Roman" pitchFamily="18" charset="0"/>
              </a:rPr>
              <a:t>Engaging headline</a:t>
            </a:r>
            <a:r>
              <a:rPr lang="en-GB" sz="1400" dirty="0" smtClean="0">
                <a:latin typeface="Times New Roman" pitchFamily="18" charset="0"/>
                <a:cs typeface="Times New Roman" pitchFamily="18" charset="0"/>
              </a:rPr>
              <a:t>: "Explore the World with Our Premium Car Rentals Service!"</a:t>
            </a:r>
          </a:p>
          <a:p>
            <a:pPr algn="just">
              <a:buFont typeface="Wingdings" pitchFamily="2" charset="2"/>
              <a:buChar char="Ø"/>
            </a:pPr>
            <a:r>
              <a:rPr lang="en-GB" sz="1400" b="1" dirty="0" smtClean="0">
                <a:latin typeface="Times New Roman" pitchFamily="18" charset="0"/>
                <a:cs typeface="Times New Roman" pitchFamily="18" charset="0"/>
              </a:rPr>
              <a:t>Search bar placeholder text: </a:t>
            </a:r>
            <a:r>
              <a:rPr lang="en-GB" sz="1400" dirty="0" smtClean="0">
                <a:latin typeface="Times New Roman" pitchFamily="18" charset="0"/>
                <a:cs typeface="Times New Roman" pitchFamily="18" charset="0"/>
              </a:rPr>
              <a:t>"Find Your Perfect Ride..."</a:t>
            </a:r>
          </a:p>
          <a:p>
            <a:pPr algn="just">
              <a:buFont typeface="Wingdings" pitchFamily="2" charset="2"/>
              <a:buChar char="Ø"/>
            </a:pPr>
            <a:r>
              <a:rPr lang="en-GB" sz="1400" b="1" dirty="0" smtClean="0">
                <a:latin typeface="Times New Roman" pitchFamily="18" charset="0"/>
                <a:cs typeface="Times New Roman" pitchFamily="18" charset="0"/>
              </a:rPr>
              <a:t>How It Works steps</a:t>
            </a:r>
            <a:r>
              <a:rPr lang="en-GB" sz="1400" dirty="0" smtClean="0">
                <a:latin typeface="Times New Roman" pitchFamily="18" charset="0"/>
                <a:cs typeface="Times New Roman" pitchFamily="18" charset="0"/>
              </a:rPr>
              <a:t>: "Search for Cars", "Make a Reservation", "Pick Up and Go!"</a:t>
            </a:r>
          </a:p>
          <a:p>
            <a:pPr algn="just">
              <a:buFont typeface="Wingdings" pitchFamily="2" charset="2"/>
              <a:buChar char="Ø"/>
            </a:pPr>
            <a:r>
              <a:rPr lang="en-GB" sz="1400" b="1" dirty="0" smtClean="0">
                <a:latin typeface="Times New Roman" pitchFamily="18" charset="0"/>
                <a:cs typeface="Times New Roman" pitchFamily="18" charset="0"/>
              </a:rPr>
              <a:t>Benefits: </a:t>
            </a:r>
            <a:r>
              <a:rPr lang="en-GB" sz="1400" dirty="0" smtClean="0">
                <a:latin typeface="Times New Roman" pitchFamily="18" charset="0"/>
                <a:cs typeface="Times New Roman" pitchFamily="18" charset="0"/>
              </a:rPr>
              <a:t>"Competitive Rates", "24/7 Customer Support", "Wide Selection of Vehicles", "Flexible Booking Options"</a:t>
            </a:r>
          </a:p>
          <a:p>
            <a:pPr algn="just">
              <a:buFont typeface="Wingdings" pitchFamily="2" charset="2"/>
              <a:buChar char="Ø"/>
            </a:pPr>
            <a:r>
              <a:rPr lang="en-GB" sz="1400" b="1" dirty="0" smtClean="0">
                <a:latin typeface="Times New Roman" pitchFamily="18" charset="0"/>
                <a:cs typeface="Times New Roman" pitchFamily="18" charset="0"/>
              </a:rPr>
              <a:t>Example testimonial: </a:t>
            </a:r>
            <a:r>
              <a:rPr lang="en-GB" sz="1400" dirty="0" smtClean="0">
                <a:latin typeface="Times New Roman" pitchFamily="18" charset="0"/>
                <a:cs typeface="Times New Roman" pitchFamily="18" charset="0"/>
              </a:rPr>
              <a:t>"Great experience! The booking process was smooth, and the car was in excellent condition. Highly recommend!"</a:t>
            </a:r>
          </a:p>
          <a:p>
            <a:pPr algn="just">
              <a:buFont typeface="Wingdings" pitchFamily="2" charset="2"/>
              <a:buChar char="Ø"/>
            </a:pPr>
            <a:r>
              <a:rPr lang="en-GB" sz="1400" b="1" dirty="0" smtClean="0">
                <a:latin typeface="Times New Roman" pitchFamily="18" charset="0"/>
                <a:cs typeface="Times New Roman" pitchFamily="18" charset="0"/>
              </a:rPr>
              <a:t>About Us overview: </a:t>
            </a:r>
            <a:r>
              <a:rPr lang="en-GB" sz="1400" dirty="0" smtClean="0">
                <a:latin typeface="Times New Roman" pitchFamily="18" charset="0"/>
                <a:cs typeface="Times New Roman" pitchFamily="18" charset="0"/>
              </a:rPr>
              <a:t>"Founded in 2013 we are dedicated to providing top-quality car rental services to customers worldwide. With a diverse fleet of vehicles and a commitment to customer satisfaction, we strive to make your rental experience hassle-free and enjoyable."</a:t>
            </a:r>
          </a:p>
          <a:p>
            <a:pPr algn="just">
              <a:buFont typeface="Wingdings" pitchFamily="2" charset="2"/>
              <a:buChar char="Ø"/>
            </a:pPr>
            <a:r>
              <a:rPr lang="en-GB" sz="1400" b="1" dirty="0" smtClean="0">
                <a:latin typeface="Times New Roman" pitchFamily="18" charset="0"/>
                <a:cs typeface="Times New Roman" pitchFamily="18" charset="0"/>
              </a:rPr>
              <a:t>Contact information</a:t>
            </a:r>
            <a:r>
              <a:rPr lang="en-GB" sz="1400" dirty="0" smtClean="0">
                <a:latin typeface="Times New Roman" pitchFamily="18" charset="0"/>
                <a:cs typeface="Times New Roman" pitchFamily="18" charset="0"/>
              </a:rPr>
              <a:t>: "Need assistance? Contact us at [44421-34-12] or [thrifty@gmail.com]. We're here to help!"</a:t>
            </a:r>
          </a:p>
          <a:p>
            <a:pPr algn="just">
              <a:buFont typeface="Wingdings" pitchFamily="2" charset="2"/>
              <a:buChar char="Ø"/>
            </a:pPr>
            <a:endParaRPr lang="en-US" sz="1400" dirty="0">
              <a:latin typeface="Times New Roman" pitchFamily="18" charset="0"/>
              <a:cs typeface="Times New Roman" pitchFamily="18" charset="0"/>
            </a:endParaRPr>
          </a:p>
        </p:txBody>
      </p:sp>
    </p:spTree>
    <p:extLst>
      <p:ext uri="{BB962C8B-B14F-4D97-AF65-F5344CB8AC3E}">
        <p14:creationId xmlns=""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latin typeface="Times New Roman" pitchFamily="18" charset="0"/>
                <a:cs typeface="Times New Roman" pitchFamily="18" charset="0"/>
              </a:rPr>
              <a:t>About-Us-Page</a:t>
            </a:r>
          </a:p>
        </p:txBody>
      </p:sp>
      <p:sp>
        <p:nvSpPr>
          <p:cNvPr id="3" name="Rectangle 2"/>
          <p:cNvSpPr/>
          <p:nvPr/>
        </p:nvSpPr>
        <p:spPr>
          <a:xfrm>
            <a:off x="268941" y="1054249"/>
            <a:ext cx="8724452" cy="2893100"/>
          </a:xfrm>
          <a:prstGeom prst="rect">
            <a:avLst/>
          </a:prstGeom>
        </p:spPr>
        <p:txBody>
          <a:bodyPr wrap="square">
            <a:spAutoFit/>
          </a:bodyPr>
          <a:lstStyle/>
          <a:p>
            <a:pPr algn="just">
              <a:buFont typeface="Wingdings" pitchFamily="2" charset="2"/>
              <a:buChar char="Ø"/>
            </a:pPr>
            <a:r>
              <a:rPr lang="en-GB" dirty="0" smtClean="0">
                <a:latin typeface="Times New Roman" pitchFamily="18" charset="0"/>
                <a:cs typeface="Times New Roman" pitchFamily="18" charset="0"/>
              </a:rPr>
              <a:t>The "About Us" page is an essential component of your car rentals application</a:t>
            </a:r>
          </a:p>
          <a:p>
            <a:pPr algn="just">
              <a:buFont typeface="Wingdings" pitchFamily="2" charset="2"/>
              <a:buChar char="Ø"/>
            </a:pPr>
            <a:endParaRPr lang="en-GB" dirty="0" smtClean="0">
              <a:latin typeface="Times New Roman" pitchFamily="18" charset="0"/>
              <a:cs typeface="Times New Roman" pitchFamily="18" charset="0"/>
            </a:endParaRPr>
          </a:p>
          <a:p>
            <a:pPr algn="just">
              <a:buFont typeface="Wingdings" pitchFamily="2" charset="2"/>
              <a:buChar char="Ø"/>
            </a:pPr>
            <a:r>
              <a:rPr lang="en-GB" b="1" dirty="0" smtClean="0">
                <a:latin typeface="Times New Roman" pitchFamily="18" charset="0"/>
                <a:cs typeface="Times New Roman" pitchFamily="18" charset="0"/>
              </a:rPr>
              <a:t> Headline: </a:t>
            </a:r>
            <a:r>
              <a:rPr lang="en-GB" dirty="0" smtClean="0">
                <a:latin typeface="Times New Roman" pitchFamily="18" charset="0"/>
                <a:cs typeface="Times New Roman" pitchFamily="18" charset="0"/>
              </a:rPr>
              <a:t>"Who We Are: Your Trusted Partner in Car Rentals"</a:t>
            </a:r>
          </a:p>
          <a:p>
            <a:pPr algn="just">
              <a:buFont typeface="Wingdings" pitchFamily="2" charset="2"/>
              <a:buChar char="Ø"/>
            </a:pPr>
            <a:r>
              <a:rPr lang="en-GB" b="1" dirty="0" smtClean="0">
                <a:latin typeface="Times New Roman" pitchFamily="18" charset="0"/>
                <a:cs typeface="Times New Roman" pitchFamily="18" charset="0"/>
              </a:rPr>
              <a:t>Company Overview</a:t>
            </a:r>
            <a:r>
              <a:rPr lang="en-GB" dirty="0" smtClean="0">
                <a:latin typeface="Times New Roman" pitchFamily="18" charset="0"/>
                <a:cs typeface="Times New Roman" pitchFamily="18" charset="0"/>
              </a:rPr>
              <a:t>: It has been dedicated to providing top-quality car rental services to customers worldwide.</a:t>
            </a:r>
          </a:p>
          <a:p>
            <a:pPr algn="just">
              <a:buFont typeface="Wingdings" pitchFamily="2" charset="2"/>
              <a:buChar char="Ø"/>
            </a:pPr>
            <a:r>
              <a:rPr lang="en-GB" b="1" dirty="0" smtClean="0">
                <a:latin typeface="Times New Roman" pitchFamily="18" charset="0"/>
                <a:cs typeface="Times New Roman" pitchFamily="18" charset="0"/>
              </a:rPr>
              <a:t>Our Team: </a:t>
            </a:r>
            <a:r>
              <a:rPr lang="en-GB" dirty="0" smtClean="0">
                <a:latin typeface="Times New Roman" pitchFamily="18" charset="0"/>
                <a:cs typeface="Times New Roman" pitchFamily="18" charset="0"/>
              </a:rPr>
              <a:t>"Meet the Team! Our passionate and experienced team members are committed to delivering exceptional service and ensuring your rental experience exceeds expectations."</a:t>
            </a:r>
          </a:p>
          <a:p>
            <a:pPr algn="just">
              <a:buFont typeface="Wingdings" pitchFamily="2" charset="2"/>
              <a:buChar char="Ø"/>
            </a:pPr>
            <a:r>
              <a:rPr lang="en-GB" b="1" dirty="0" smtClean="0">
                <a:latin typeface="Times New Roman" pitchFamily="18" charset="0"/>
                <a:cs typeface="Times New Roman" pitchFamily="18" charset="0"/>
              </a:rPr>
              <a:t>Core Values</a:t>
            </a:r>
            <a:r>
              <a:rPr lang="en-GB" dirty="0" smtClean="0">
                <a:latin typeface="Times New Roman" pitchFamily="18" charset="0"/>
                <a:cs typeface="Times New Roman" pitchFamily="18" charset="0"/>
              </a:rPr>
              <a:t>: "At </a:t>
            </a:r>
            <a:r>
              <a:rPr lang="en-GB" b="1" dirty="0" smtClean="0">
                <a:latin typeface="Times New Roman" pitchFamily="18" charset="0"/>
                <a:cs typeface="Times New Roman" pitchFamily="18" charset="0"/>
              </a:rPr>
              <a:t>THRIFTY RENTAL CARS</a:t>
            </a:r>
            <a:r>
              <a:rPr lang="en-GB" dirty="0" smtClean="0">
                <a:latin typeface="Times New Roman" pitchFamily="18" charset="0"/>
                <a:cs typeface="Times New Roman" pitchFamily="18" charset="0"/>
              </a:rPr>
              <a:t>, we are guided by integrity, innovation, and a commitment to excellence. We strive to build lasting relationships with our customers based on trust, transparency, and reliability."</a:t>
            </a:r>
          </a:p>
          <a:p>
            <a:pPr algn="just">
              <a:buFont typeface="Wingdings" pitchFamily="2" charset="2"/>
              <a:buChar char="Ø"/>
            </a:pPr>
            <a:r>
              <a:rPr lang="en-GB" b="1" dirty="0" smtClean="0">
                <a:latin typeface="Times New Roman" pitchFamily="18" charset="0"/>
                <a:cs typeface="Times New Roman" pitchFamily="18" charset="0"/>
              </a:rPr>
              <a:t>Customer Commitment</a:t>
            </a:r>
            <a:r>
              <a:rPr lang="en-GB" dirty="0" smtClean="0">
                <a:latin typeface="Times New Roman" pitchFamily="18" charset="0"/>
                <a:cs typeface="Times New Roman" pitchFamily="18" charset="0"/>
              </a:rPr>
              <a:t>: "We are committed to providing you with the best possible rental experience, from easy booking and flexible options to friendly customer support available 24/7. </a:t>
            </a:r>
          </a:p>
          <a:p>
            <a:pPr algn="just">
              <a:buFont typeface="Wingdings" pitchFamily="2" charset="2"/>
              <a:buChar char="Ø"/>
            </a:pPr>
            <a:r>
              <a:rPr lang="en-GB" b="1" dirty="0" smtClean="0">
                <a:latin typeface="Times New Roman" pitchFamily="18" charset="0"/>
                <a:cs typeface="Times New Roman" pitchFamily="18" charset="0"/>
              </a:rPr>
              <a:t>Contact Information: </a:t>
            </a:r>
            <a:r>
              <a:rPr lang="en-GB" dirty="0" smtClean="0">
                <a:latin typeface="Times New Roman" pitchFamily="18" charset="0"/>
                <a:cs typeface="Times New Roman" pitchFamily="18" charset="0"/>
              </a:rPr>
              <a:t>"Have questions or feedback? Contact us at [phone number] or [email address]. We'd love to hear from you!"</a:t>
            </a:r>
          </a:p>
          <a:p>
            <a:pPr algn="just">
              <a:buFont typeface="Wingdings" pitchFamily="2" charset="2"/>
              <a:buChar char="Ø"/>
            </a:pP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latin typeface="Times New Roman" pitchFamily="18" charset="0"/>
                <a:cs typeface="Times New Roman" pitchFamily="18" charset="0"/>
              </a:rPr>
              <a:t>Service-Page</a:t>
            </a:r>
          </a:p>
        </p:txBody>
      </p:sp>
      <p:sp>
        <p:nvSpPr>
          <p:cNvPr id="3" name="Rectangle 2"/>
          <p:cNvSpPr/>
          <p:nvPr/>
        </p:nvSpPr>
        <p:spPr>
          <a:xfrm>
            <a:off x="301214" y="1108038"/>
            <a:ext cx="8078993" cy="3970318"/>
          </a:xfrm>
          <a:prstGeom prst="rect">
            <a:avLst/>
          </a:prstGeom>
        </p:spPr>
        <p:txBody>
          <a:bodyPr wrap="square">
            <a:spAutoFit/>
          </a:bodyPr>
          <a:lstStyle/>
          <a:p>
            <a:pPr algn="just">
              <a:buFont typeface="Wingdings" pitchFamily="2" charset="2"/>
              <a:buChar char="Ø"/>
            </a:pPr>
            <a:r>
              <a:rPr lang="en-GB" b="1" dirty="0" smtClean="0">
                <a:latin typeface="Times New Roman" pitchFamily="18" charset="0"/>
                <a:cs typeface="Times New Roman" pitchFamily="18" charset="0"/>
              </a:rPr>
              <a:t>Headline: </a:t>
            </a:r>
            <a:r>
              <a:rPr lang="en-GB" dirty="0" smtClean="0">
                <a:latin typeface="Times New Roman" pitchFamily="18" charset="0"/>
                <a:cs typeface="Times New Roman" pitchFamily="18" charset="0"/>
              </a:rPr>
              <a:t>"Our Services: Your Key to Hassle-Free Car Rentals“.</a:t>
            </a:r>
          </a:p>
          <a:p>
            <a:pPr lvl="1" algn="just">
              <a:buFont typeface="Wingdings" pitchFamily="2" charset="2"/>
              <a:buChar char="Ø"/>
            </a:pPr>
            <a:r>
              <a:rPr lang="en-GB" b="1" dirty="0" smtClean="0">
                <a:latin typeface="Times New Roman" pitchFamily="18" charset="0"/>
                <a:cs typeface="Times New Roman" pitchFamily="18" charset="0"/>
              </a:rPr>
              <a:t>Car Rentals:</a:t>
            </a:r>
            <a:r>
              <a:rPr lang="en-GB" dirty="0" smtClean="0">
                <a:latin typeface="Times New Roman" pitchFamily="18" charset="0"/>
                <a:cs typeface="Times New Roman" pitchFamily="18" charset="0"/>
              </a:rPr>
              <a:t> "Explore our diverse fleet of vehicles, ranging from economy cars to luxury sedans and spacious SUVs. Whether you're traveling solo or with family, we have the perfect ride for every occasion."</a:t>
            </a:r>
          </a:p>
          <a:p>
            <a:pPr lvl="1" algn="just">
              <a:buFont typeface="Wingdings" pitchFamily="2" charset="2"/>
              <a:buChar char="Ø"/>
            </a:pPr>
            <a:r>
              <a:rPr lang="en-GB" b="1" dirty="0" smtClean="0">
                <a:latin typeface="Times New Roman" pitchFamily="18" charset="0"/>
                <a:cs typeface="Times New Roman" pitchFamily="18" charset="0"/>
              </a:rPr>
              <a:t>Additional Services:</a:t>
            </a:r>
            <a:r>
              <a:rPr lang="en-GB" dirty="0" smtClean="0">
                <a:latin typeface="Times New Roman" pitchFamily="18" charset="0"/>
                <a:cs typeface="Times New Roman" pitchFamily="18" charset="0"/>
              </a:rPr>
              <a:t> "Enhance your rental experience with our selection of add-on services. From insurance coverage and GPS navigation to child seats and roadside assistance, we've got you covered every step of the way."</a:t>
            </a:r>
          </a:p>
          <a:p>
            <a:pPr algn="just">
              <a:buFont typeface="Wingdings" pitchFamily="2" charset="2"/>
              <a:buChar char="Ø"/>
            </a:pPr>
            <a:r>
              <a:rPr lang="en-GB" b="1" dirty="0" smtClean="0">
                <a:latin typeface="Times New Roman" pitchFamily="18" charset="0"/>
                <a:cs typeface="Times New Roman" pitchFamily="18" charset="0"/>
              </a:rPr>
              <a:t>Booking Process: </a:t>
            </a:r>
            <a:r>
              <a:rPr lang="en-GB" dirty="0" smtClean="0">
                <a:latin typeface="Times New Roman" pitchFamily="18" charset="0"/>
                <a:cs typeface="Times New Roman" pitchFamily="18" charset="0"/>
              </a:rPr>
              <a:t>"Booking a car rental with us is quick and easy! Simply search for available cars, select your desired dates and preferences, customize your booking with add-ons, and complete the reservation process securely online."</a:t>
            </a:r>
          </a:p>
          <a:p>
            <a:pPr lvl="1" algn="just">
              <a:buFont typeface="Wingdings" pitchFamily="2" charset="2"/>
              <a:buChar char="Ø"/>
            </a:pPr>
            <a:r>
              <a:rPr lang="en-GB" b="1" dirty="0" smtClean="0">
                <a:latin typeface="Times New Roman" pitchFamily="18" charset="0"/>
                <a:cs typeface="Times New Roman" pitchFamily="18" charset="0"/>
              </a:rPr>
              <a:t>Competitive Rates: </a:t>
            </a:r>
            <a:r>
              <a:rPr lang="en-GB" dirty="0" smtClean="0">
                <a:latin typeface="Times New Roman" pitchFamily="18" charset="0"/>
                <a:cs typeface="Times New Roman" pitchFamily="18" charset="0"/>
              </a:rPr>
              <a:t>"Enjoy affordable rates and transparent pricing with no hidden fees or surprises."</a:t>
            </a:r>
          </a:p>
          <a:p>
            <a:pPr lvl="1" algn="just">
              <a:buFont typeface="Wingdings" pitchFamily="2" charset="2"/>
              <a:buChar char="Ø"/>
            </a:pPr>
            <a:r>
              <a:rPr lang="en-GB" dirty="0" smtClean="0">
                <a:latin typeface="Times New Roman" pitchFamily="18" charset="0"/>
                <a:cs typeface="Times New Roman" pitchFamily="18" charset="0"/>
              </a:rPr>
              <a:t>Flexible Booking Options: "Choose from a range of flexible booking options, including daily, weekly, and monthly rentals."</a:t>
            </a:r>
          </a:p>
          <a:p>
            <a:pPr lvl="1" algn="just">
              <a:buFont typeface="Wingdings" pitchFamily="2" charset="2"/>
              <a:buChar char="Ø"/>
            </a:pPr>
            <a:r>
              <a:rPr lang="en-GB" b="1" dirty="0" smtClean="0">
                <a:latin typeface="Times New Roman" pitchFamily="18" charset="0"/>
                <a:cs typeface="Times New Roman" pitchFamily="18" charset="0"/>
              </a:rPr>
              <a:t>Reliable Customer Support: </a:t>
            </a:r>
            <a:r>
              <a:rPr lang="en-GB" dirty="0" smtClean="0">
                <a:latin typeface="Times New Roman" pitchFamily="18" charset="0"/>
                <a:cs typeface="Times New Roman" pitchFamily="18" charset="0"/>
              </a:rPr>
              <a:t>"Our dedicated customer support team is available 24/7 to assist you with any questions or concerns you may have."</a:t>
            </a:r>
          </a:p>
          <a:p>
            <a:pPr algn="just">
              <a:buFont typeface="Wingdings" pitchFamily="2" charset="2"/>
              <a:buChar char="Ø"/>
            </a:pPr>
            <a:r>
              <a:rPr lang="en-GB" b="1" dirty="0" smtClean="0">
                <a:latin typeface="Times New Roman" pitchFamily="18" charset="0"/>
                <a:cs typeface="Times New Roman" pitchFamily="18" charset="0"/>
              </a:rPr>
              <a:t>FAQs: </a:t>
            </a:r>
            <a:r>
              <a:rPr lang="en-GB" dirty="0" smtClean="0">
                <a:latin typeface="Times New Roman" pitchFamily="18" charset="0"/>
                <a:cs typeface="Times New Roman" pitchFamily="18" charset="0"/>
              </a:rPr>
              <a:t>"Have questions? Check out our FAQs section for answers to commonly asked questions about our car rental services."</a:t>
            </a:r>
          </a:p>
          <a:p>
            <a:pPr algn="just">
              <a:buFont typeface="Wingdings" pitchFamily="2" charset="2"/>
              <a:buChar char="Ø"/>
            </a:pPr>
            <a:r>
              <a:rPr lang="en-GB" b="1" dirty="0" smtClean="0">
                <a:latin typeface="Times New Roman" pitchFamily="18" charset="0"/>
                <a:cs typeface="Times New Roman" pitchFamily="18" charset="0"/>
              </a:rPr>
              <a:t>Contact Information: </a:t>
            </a:r>
            <a:r>
              <a:rPr lang="en-GB" dirty="0" smtClean="0">
                <a:latin typeface="Times New Roman" pitchFamily="18" charset="0"/>
                <a:cs typeface="Times New Roman" pitchFamily="18" charset="0"/>
              </a:rPr>
              <a:t>"Need assistance? Contact us at [phone number] or [email address]. We're here to help!"</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Departments-Page</a:t>
            </a:r>
          </a:p>
        </p:txBody>
      </p:sp>
      <p:sp>
        <p:nvSpPr>
          <p:cNvPr id="3" name="Rectangle 2"/>
          <p:cNvSpPr/>
          <p:nvPr/>
        </p:nvSpPr>
        <p:spPr>
          <a:xfrm>
            <a:off x="258184" y="1151068"/>
            <a:ext cx="8401721" cy="3754874"/>
          </a:xfrm>
          <a:prstGeom prst="rect">
            <a:avLst/>
          </a:prstGeom>
        </p:spPr>
        <p:txBody>
          <a:bodyPr wrap="square">
            <a:spAutoFit/>
          </a:bodyPr>
          <a:lstStyle/>
          <a:p>
            <a:pPr algn="just"/>
            <a:r>
              <a:rPr lang="en-GB" dirty="0" smtClean="0">
                <a:latin typeface="Times New Roman" pitchFamily="18" charset="0"/>
                <a:cs typeface="Times New Roman" pitchFamily="18" charset="0"/>
              </a:rPr>
              <a:t>Headline: "Our Departments: Driving Success “</a:t>
            </a:r>
          </a:p>
          <a:p>
            <a:pPr lvl="1" algn="just"/>
            <a:r>
              <a:rPr lang="en-GB" b="1" dirty="0" smtClean="0">
                <a:latin typeface="Times New Roman" pitchFamily="18" charset="0"/>
                <a:cs typeface="Times New Roman" pitchFamily="18" charset="0"/>
              </a:rPr>
              <a:t>Customer Service:</a:t>
            </a:r>
            <a:r>
              <a:rPr lang="en-GB" dirty="0" smtClean="0">
                <a:latin typeface="Times New Roman" pitchFamily="18" charset="0"/>
                <a:cs typeface="Times New Roman" pitchFamily="18" charset="0"/>
              </a:rPr>
              <a:t> "Our customer service department is committed to providing friendly and efficient support to our customers, ensuring their rental experience is seamless from start to finish."</a:t>
            </a:r>
          </a:p>
          <a:p>
            <a:pPr lvl="1" algn="just"/>
            <a:r>
              <a:rPr lang="en-GB" b="1" dirty="0" smtClean="0">
                <a:latin typeface="Times New Roman" pitchFamily="18" charset="0"/>
                <a:cs typeface="Times New Roman" pitchFamily="18" charset="0"/>
              </a:rPr>
              <a:t>Operations:</a:t>
            </a:r>
            <a:r>
              <a:rPr lang="en-GB" dirty="0" smtClean="0">
                <a:latin typeface="Times New Roman" pitchFamily="18" charset="0"/>
                <a:cs typeface="Times New Roman" pitchFamily="18" charset="0"/>
              </a:rPr>
              <a:t> "The operations department oversees the day-to-day management of our rental fleet, ensuring vehicles are well-maintained, available for rental, and meeting quality standards."</a:t>
            </a:r>
          </a:p>
          <a:p>
            <a:pPr lvl="1" algn="just"/>
            <a:r>
              <a:rPr lang="en-GB" b="1" dirty="0" smtClean="0">
                <a:latin typeface="Times New Roman" pitchFamily="18" charset="0"/>
                <a:cs typeface="Times New Roman" pitchFamily="18" charset="0"/>
              </a:rPr>
              <a:t>Marketing:</a:t>
            </a:r>
            <a:r>
              <a:rPr lang="en-GB" dirty="0" smtClean="0">
                <a:latin typeface="Times New Roman" pitchFamily="18" charset="0"/>
                <a:cs typeface="Times New Roman" pitchFamily="18" charset="0"/>
              </a:rPr>
              <a:t> "Our marketing team is responsible for promoting our brand, attracting new customers, and implementing marketing campaigns to drive business growth and customer engagement."</a:t>
            </a:r>
          </a:p>
          <a:p>
            <a:pPr lvl="1" algn="just"/>
            <a:r>
              <a:rPr lang="en-GB" b="1" dirty="0" smtClean="0">
                <a:latin typeface="Times New Roman" pitchFamily="18" charset="0"/>
                <a:cs typeface="Times New Roman" pitchFamily="18" charset="0"/>
              </a:rPr>
              <a:t>Finance:</a:t>
            </a:r>
            <a:r>
              <a:rPr lang="en-GB" dirty="0" smtClean="0">
                <a:latin typeface="Times New Roman" pitchFamily="18" charset="0"/>
                <a:cs typeface="Times New Roman" pitchFamily="18" charset="0"/>
              </a:rPr>
              <a:t> "The finance department manages budgeting, financial planning, and accounting processes to ensure the financial health and stability of our company.“</a:t>
            </a:r>
          </a:p>
          <a:p>
            <a:pPr lvl="1" algn="just"/>
            <a:r>
              <a:rPr lang="en-GB" b="1" dirty="0" smtClean="0">
                <a:latin typeface="Times New Roman" pitchFamily="18" charset="0"/>
                <a:cs typeface="Times New Roman" pitchFamily="18" charset="0"/>
              </a:rPr>
              <a:t>Customer Service:</a:t>
            </a:r>
            <a:r>
              <a:rPr lang="en-GB" dirty="0" smtClean="0">
                <a:latin typeface="Times New Roman" pitchFamily="18" charset="0"/>
                <a:cs typeface="Times New Roman" pitchFamily="18" charset="0"/>
              </a:rPr>
              <a:t> "Our customer service team is available 24/7 to assist with booking inquiries, rental assistance, and resolving any issues or concerns customers may have. Contact us at [phone number] or [email address]."</a:t>
            </a:r>
          </a:p>
          <a:p>
            <a:pPr lvl="1" algn="just"/>
            <a:r>
              <a:rPr lang="en-GB" b="1" dirty="0" smtClean="0">
                <a:latin typeface="Times New Roman" pitchFamily="18" charset="0"/>
                <a:cs typeface="Times New Roman" pitchFamily="18" charset="0"/>
              </a:rPr>
              <a:t>Operations:</a:t>
            </a:r>
            <a:r>
              <a:rPr lang="en-GB" dirty="0" smtClean="0">
                <a:latin typeface="Times New Roman" pitchFamily="18" charset="0"/>
                <a:cs typeface="Times New Roman" pitchFamily="18" charset="0"/>
              </a:rPr>
              <a:t> "The operations team oversees vehicle maintenance, inventory management, and logistics to ensure our rental fleet is ready and available for customers</a:t>
            </a:r>
          </a:p>
          <a:p>
            <a:pPr lvl="1" algn="just"/>
            <a:r>
              <a:rPr lang="en-GB" b="1" dirty="0" smtClean="0">
                <a:latin typeface="Times New Roman" pitchFamily="18" charset="0"/>
                <a:cs typeface="Times New Roman" pitchFamily="18" charset="0"/>
              </a:rPr>
              <a:t>Marketing:</a:t>
            </a:r>
            <a:r>
              <a:rPr lang="en-GB" dirty="0" smtClean="0">
                <a:latin typeface="Times New Roman" pitchFamily="18" charset="0"/>
                <a:cs typeface="Times New Roman" pitchFamily="18" charset="0"/>
              </a:rPr>
              <a:t> "Our marketing team develops strategic campaigns, manages digital channels, and engages with customers to promote our brand and drive business growth. </a:t>
            </a:r>
          </a:p>
          <a:p>
            <a:pPr lvl="1" algn="just"/>
            <a:r>
              <a:rPr lang="en-GB" b="1" dirty="0" smtClean="0">
                <a:latin typeface="Times New Roman" pitchFamily="18" charset="0"/>
                <a:cs typeface="Times New Roman" pitchFamily="18" charset="0"/>
              </a:rPr>
              <a:t>Finance:</a:t>
            </a:r>
            <a:r>
              <a:rPr lang="en-GB" dirty="0" smtClean="0">
                <a:latin typeface="Times New Roman" pitchFamily="18" charset="0"/>
                <a:cs typeface="Times New Roman" pitchFamily="18" charset="0"/>
              </a:rPr>
              <a:t> "The finance department manages financial planning, budgeting, and reporting processes to support our company's growth and sustainability. </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smtClean="0">
                <a:latin typeface="Times New Roman" pitchFamily="18" charset="0"/>
                <a:cs typeface="Times New Roman" pitchFamily="18" charset="0"/>
              </a:rPr>
              <a:t>Headline: </a:t>
            </a:r>
            <a:r>
              <a:rPr lang="en-GB" dirty="0" smtClean="0">
                <a:latin typeface="Times New Roman" pitchFamily="18" charset="0"/>
                <a:cs typeface="Times New Roman" pitchFamily="18" charset="0"/>
              </a:rPr>
              <a:t>"Explore Our Blog for Insider Tips, Travel Guides, and Car Rental Insights"</a:t>
            </a:r>
          </a:p>
          <a:p>
            <a:pPr algn="just"/>
            <a:r>
              <a:rPr lang="en-GB" b="1" dirty="0" smtClean="0">
                <a:latin typeface="Times New Roman" pitchFamily="18" charset="0"/>
                <a:cs typeface="Times New Roman" pitchFamily="18" charset="0"/>
              </a:rPr>
              <a:t>Blog Posts Grid</a:t>
            </a:r>
            <a:r>
              <a:rPr lang="en-GB" dirty="0" smtClean="0">
                <a:latin typeface="Times New Roman" pitchFamily="18" charset="0"/>
                <a:cs typeface="Times New Roman" pitchFamily="18" charset="0"/>
              </a:rPr>
              <a:t>:</a:t>
            </a:r>
          </a:p>
          <a:p>
            <a:pPr lvl="1" algn="just"/>
            <a:r>
              <a:rPr lang="en-GB" dirty="0" smtClean="0">
                <a:latin typeface="Times New Roman" pitchFamily="18" charset="0"/>
                <a:cs typeface="Times New Roman" pitchFamily="18" charset="0"/>
              </a:rPr>
              <a:t>Display a grid of blog posts, with each post featuring a title, featured image, publication date, and brief summary.</a:t>
            </a:r>
          </a:p>
          <a:p>
            <a:pPr lvl="1" algn="just"/>
            <a:r>
              <a:rPr lang="en-GB" b="1" dirty="0" smtClean="0">
                <a:latin typeface="Times New Roman" pitchFamily="18" charset="0"/>
                <a:cs typeface="Times New Roman" pitchFamily="18" charset="0"/>
              </a:rPr>
              <a:t>Example post titles: </a:t>
            </a:r>
            <a:r>
              <a:rPr lang="en-GB" dirty="0" smtClean="0">
                <a:latin typeface="Times New Roman" pitchFamily="18" charset="0"/>
                <a:cs typeface="Times New Roman" pitchFamily="18" charset="0"/>
              </a:rPr>
              <a:t>"Top 10 Tips for Renting a Car Abroad", "Exploring [Destination]: A Complete Travel Guide", "How to Choose the Right Rental Car for Your Trip"</a:t>
            </a:r>
          </a:p>
          <a:p>
            <a:pPr algn="just"/>
            <a:r>
              <a:rPr lang="en-GB" dirty="0" smtClean="0">
                <a:latin typeface="Times New Roman" pitchFamily="18" charset="0"/>
                <a:cs typeface="Times New Roman" pitchFamily="18" charset="0"/>
              </a:rPr>
              <a:t>Filter or Categories Sidebar:</a:t>
            </a:r>
          </a:p>
          <a:p>
            <a:pPr lvl="1" algn="just"/>
            <a:r>
              <a:rPr lang="en-GB" b="1" dirty="0" smtClean="0">
                <a:latin typeface="Times New Roman" pitchFamily="18" charset="0"/>
                <a:cs typeface="Times New Roman" pitchFamily="18" charset="0"/>
              </a:rPr>
              <a:t>Categories: </a:t>
            </a:r>
            <a:r>
              <a:rPr lang="en-GB" dirty="0" smtClean="0">
                <a:latin typeface="Times New Roman" pitchFamily="18" charset="0"/>
                <a:cs typeface="Times New Roman" pitchFamily="18" charset="0"/>
              </a:rPr>
              <a:t>"Travel Tips", "Destination Guides", "Car Maintenance", "Industry Insights"</a:t>
            </a:r>
          </a:p>
          <a:p>
            <a:pPr algn="just"/>
            <a:r>
              <a:rPr lang="en-GB" b="1" dirty="0" smtClean="0">
                <a:latin typeface="Times New Roman" pitchFamily="18" charset="0"/>
                <a:cs typeface="Times New Roman" pitchFamily="18" charset="0"/>
              </a:rPr>
              <a:t>Featured Posts Section:</a:t>
            </a:r>
          </a:p>
          <a:p>
            <a:pPr lvl="1" algn="just"/>
            <a:r>
              <a:rPr lang="en-GB" dirty="0" smtClean="0">
                <a:latin typeface="Times New Roman" pitchFamily="18" charset="0"/>
                <a:cs typeface="Times New Roman" pitchFamily="18" charset="0"/>
              </a:rPr>
              <a:t>Showcase a selection of featured blog posts with larger images and more prominent placement.</a:t>
            </a:r>
          </a:p>
          <a:p>
            <a:pPr algn="just"/>
            <a:r>
              <a:rPr lang="en-GB" b="1" dirty="0" smtClean="0">
                <a:latin typeface="Times New Roman" pitchFamily="18" charset="0"/>
                <a:cs typeface="Times New Roman" pitchFamily="18" charset="0"/>
              </a:rPr>
              <a:t>Author Information:</a:t>
            </a:r>
          </a:p>
          <a:p>
            <a:pPr lvl="1" algn="just"/>
            <a:r>
              <a:rPr lang="en-GB" dirty="0" smtClean="0">
                <a:latin typeface="Times New Roman" pitchFamily="18" charset="0"/>
                <a:cs typeface="Times New Roman" pitchFamily="18" charset="0"/>
              </a:rPr>
              <a:t>"Written by [Author Name] - [Author Bio]. Connect with [Author Name] on [Social Media Platforms]."</a:t>
            </a:r>
          </a:p>
          <a:p>
            <a:pPr algn="just"/>
            <a:r>
              <a:rPr lang="en-GB" b="1" dirty="0" smtClean="0">
                <a:latin typeface="Times New Roman" pitchFamily="18" charset="0"/>
                <a:cs typeface="Times New Roman" pitchFamily="18" charset="0"/>
              </a:rPr>
              <a:t>Social Sharing Buttons:</a:t>
            </a:r>
          </a:p>
          <a:p>
            <a:pPr lvl="1" algn="just"/>
            <a:r>
              <a:rPr lang="en-GB" dirty="0" smtClean="0">
                <a:latin typeface="Times New Roman" pitchFamily="18" charset="0"/>
                <a:cs typeface="Times New Roman" pitchFamily="18" charset="0"/>
              </a:rPr>
              <a:t>Include buttons or links for users to share blog posts on popular social media platforms such as Facebook, Twitter, and LinkedIn.</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Times New Roman" pitchFamily="18" charset="0"/>
                <a:cs typeface="Times New Roman" pitchFamily="18" charset="0"/>
              </a:rPr>
              <a:t>Future </a:t>
            </a:r>
            <a:r>
              <a:rPr lang="en-US" sz="1600" b="1" dirty="0">
                <a:solidFill>
                  <a:srgbClr val="213163"/>
                </a:solidFill>
                <a:latin typeface="Times New Roman" pitchFamily="18" charset="0"/>
                <a:cs typeface="Times New Roman" pitchFamily="18" charset="0"/>
              </a:rPr>
              <a:t>Enhancements</a:t>
            </a:r>
            <a:r>
              <a:rPr lang="en-US" sz="1600" b="1" dirty="0">
                <a:solidFill>
                  <a:srgbClr val="374151"/>
                </a:solidFill>
                <a:latin typeface="Times New Roman" pitchFamily="18" charset="0"/>
                <a:cs typeface="Times New Roman" pitchFamily="18" charset="0"/>
              </a:rPr>
              <a:t>:</a:t>
            </a:r>
            <a:r>
              <a:rPr lang="en-US" b="0" i="0" dirty="0">
                <a:solidFill>
                  <a:srgbClr val="374151"/>
                </a:solidFill>
                <a:effectLst/>
                <a:latin typeface="Times New Roman" pitchFamily="18" charset="0"/>
                <a:cs typeface="Times New Roman" pitchFamily="18" charset="0"/>
              </a:rPr>
              <a:t/>
            </a:r>
            <a:br>
              <a:rPr lang="en-US" b="0" i="0" dirty="0">
                <a:solidFill>
                  <a:srgbClr val="374151"/>
                </a:solidFill>
                <a:effectLst/>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Rectangle 2"/>
          <p:cNvSpPr/>
          <p:nvPr/>
        </p:nvSpPr>
        <p:spPr>
          <a:xfrm>
            <a:off x="623944" y="1011219"/>
            <a:ext cx="7616414" cy="3323987"/>
          </a:xfrm>
          <a:prstGeom prst="rect">
            <a:avLst/>
          </a:prstGeom>
        </p:spPr>
        <p:txBody>
          <a:bodyPr wrap="square">
            <a:spAutoFit/>
          </a:bodyPr>
          <a:lstStyle/>
          <a:p>
            <a:pPr algn="just"/>
            <a:r>
              <a:rPr lang="en-GB" dirty="0" smtClean="0">
                <a:latin typeface="Times New Roman" pitchFamily="18" charset="0"/>
                <a:cs typeface="Times New Roman" pitchFamily="18" charset="0"/>
              </a:rPr>
              <a:t>For future enhancements to your car rentals application, you may consider implementing additional features or improvements to further enhance the user experience, expand functionality, and drive business growth. </a:t>
            </a:r>
          </a:p>
          <a:p>
            <a:pPr algn="just"/>
            <a:endParaRPr lang="en-GB" dirty="0" smtClean="0">
              <a:latin typeface="Times New Roman" pitchFamily="18" charset="0"/>
              <a:cs typeface="Times New Roman" pitchFamily="18" charset="0"/>
            </a:endParaRPr>
          </a:p>
          <a:p>
            <a:pPr marL="342900" indent="-342900" algn="just">
              <a:buFont typeface="+mj-lt"/>
              <a:buAutoNum type="arabicPeriod"/>
            </a:pPr>
            <a:r>
              <a:rPr lang="en-US" b="1" dirty="0" smtClean="0">
                <a:latin typeface="Times New Roman" pitchFamily="18" charset="0"/>
                <a:cs typeface="Times New Roman" pitchFamily="18" charset="0"/>
              </a:rPr>
              <a:t>Mobile App Development</a:t>
            </a:r>
          </a:p>
          <a:p>
            <a:pPr marL="342900" indent="-342900" algn="just">
              <a:buFont typeface="+mj-lt"/>
              <a:buAutoNum type="arabicPeriod"/>
            </a:pPr>
            <a:r>
              <a:rPr lang="en-US" b="1" dirty="0" smtClean="0">
                <a:latin typeface="Times New Roman" pitchFamily="18" charset="0"/>
                <a:cs typeface="Times New Roman" pitchFamily="18" charset="0"/>
              </a:rPr>
              <a:t>Advanced Search Filters</a:t>
            </a:r>
          </a:p>
          <a:p>
            <a:pPr marL="342900" indent="-342900" algn="just">
              <a:buFont typeface="+mj-lt"/>
              <a:buAutoNum type="arabicPeriod"/>
            </a:pPr>
            <a:r>
              <a:rPr lang="en-US" b="1" dirty="0" smtClean="0">
                <a:latin typeface="Times New Roman" pitchFamily="18" charset="0"/>
                <a:cs typeface="Times New Roman" pitchFamily="18" charset="0"/>
              </a:rPr>
              <a:t>Dynamic Pricing</a:t>
            </a:r>
          </a:p>
          <a:p>
            <a:pPr marL="342900" indent="-342900" algn="just">
              <a:buFont typeface="+mj-lt"/>
              <a:buAutoNum type="arabicPeriod"/>
            </a:pPr>
            <a:r>
              <a:rPr lang="en-US" b="1" dirty="0" smtClean="0">
                <a:latin typeface="Times New Roman" pitchFamily="18" charset="0"/>
                <a:cs typeface="Times New Roman" pitchFamily="18" charset="0"/>
              </a:rPr>
              <a:t>Integration with Mapping Services</a:t>
            </a:r>
            <a:r>
              <a:rPr lang="en-US" dirty="0" smtClean="0">
                <a:latin typeface="Times New Roman" pitchFamily="18" charset="0"/>
                <a:cs typeface="Times New Roman" pitchFamily="18" charset="0"/>
              </a:rPr>
              <a:t>: </a:t>
            </a:r>
          </a:p>
          <a:p>
            <a:pPr marL="342900" indent="-342900" algn="just">
              <a:buFont typeface="+mj-lt"/>
              <a:buAutoNum type="arabicPeriod"/>
            </a:pPr>
            <a:r>
              <a:rPr lang="en-US" b="1" dirty="0" smtClean="0">
                <a:latin typeface="Times New Roman" pitchFamily="18" charset="0"/>
                <a:cs typeface="Times New Roman" pitchFamily="18" charset="0"/>
              </a:rPr>
              <a:t>Customer Loyalty Program</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Vehicle Tracking</a:t>
            </a:r>
          </a:p>
          <a:p>
            <a:pPr marL="342900" indent="-342900" algn="just">
              <a:buFont typeface="+mj-lt"/>
              <a:buAutoNum type="arabicPeriod"/>
            </a:pPr>
            <a:r>
              <a:rPr lang="en-US" b="1" dirty="0" smtClean="0">
                <a:latin typeface="Times New Roman" pitchFamily="18" charset="0"/>
                <a:cs typeface="Times New Roman" pitchFamily="18" charset="0"/>
              </a:rPr>
              <a:t>Feedback and Review System</a:t>
            </a:r>
            <a:r>
              <a:rPr lang="en-US" dirty="0" smtClean="0">
                <a:latin typeface="Times New Roman" pitchFamily="18" charset="0"/>
                <a:cs typeface="Times New Roman" pitchFamily="18" charset="0"/>
              </a:rPr>
              <a:t>: </a:t>
            </a:r>
          </a:p>
          <a:p>
            <a:pPr marL="342900" indent="-342900" algn="just">
              <a:buFont typeface="+mj-lt"/>
              <a:buAutoNum type="arabicPeriod"/>
            </a:pPr>
            <a:r>
              <a:rPr lang="en-US" b="1" dirty="0" smtClean="0">
                <a:latin typeface="Times New Roman" pitchFamily="18" charset="0"/>
                <a:cs typeface="Times New Roman" pitchFamily="18" charset="0"/>
              </a:rPr>
              <a:t>Multilingual Support</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Integration with Travel Services</a:t>
            </a:r>
          </a:p>
          <a:p>
            <a:pPr marL="342900" indent="-342900" algn="just">
              <a:buFont typeface="+mj-lt"/>
              <a:buAutoNum type="arabicPeriod"/>
            </a:pPr>
            <a:r>
              <a:rPr lang="en-US" b="1" dirty="0" smtClean="0">
                <a:latin typeface="Times New Roman" pitchFamily="18" charset="0"/>
                <a:cs typeface="Times New Roman" pitchFamily="18" charset="0"/>
              </a:rPr>
              <a:t>Predictive Analytics</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Expanded Payment Options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dirty="0">
                <a:solidFill>
                  <a:schemeClr val="tx1"/>
                </a:solidFill>
                <a:latin typeface="Times New Roman" pitchFamily="18" charset="0"/>
                <a:cs typeface="Times New Roman"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pPr algn="just"/>
            <a:r>
              <a:rPr lang="en-GB" dirty="0" smtClean="0">
                <a:latin typeface="Times New Roman" pitchFamily="18" charset="0"/>
                <a:cs typeface="Times New Roman" pitchFamily="18" charset="0"/>
              </a:rPr>
              <a:t>In conclusion, the development of the car rentals application using the Django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latin typeface="Times New Roman" pitchFamily="18" charset="0"/>
                <a:cs typeface="Times New Roman" pitchFamily="18" charset="0"/>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latin typeface="Times New Roman" pitchFamily="18" charset="0"/>
                <a:cs typeface="Times New Roman" pitchFamily="18" charset="0"/>
              </a:rPr>
              <a:t>Abstract:</a:t>
            </a:r>
            <a:r>
              <a:rPr lang="en-GB" sz="1600" b="1" dirty="0" smtClean="0">
                <a:solidFill>
                  <a:srgbClr val="213163"/>
                </a:solidFill>
                <a:latin typeface="Times New Roman" pitchFamily="18" charset="0"/>
                <a:cs typeface="Times New Roman" pitchFamily="18" charset="0"/>
              </a:rPr>
              <a:t> </a:t>
            </a:r>
            <a:br>
              <a:rPr lang="en-GB" sz="1600" b="1" dirty="0" smtClean="0">
                <a:solidFill>
                  <a:srgbClr val="213163"/>
                </a:solidFill>
                <a:latin typeface="Times New Roman" pitchFamily="18" charset="0"/>
                <a:cs typeface="Times New Roman" pitchFamily="18" charset="0"/>
              </a:rPr>
            </a:br>
            <a:r>
              <a:rPr lang="en-GB" sz="1600" b="1" dirty="0" smtClean="0">
                <a:solidFill>
                  <a:srgbClr val="213163"/>
                </a:solidFill>
                <a:latin typeface="Times New Roman" pitchFamily="18" charset="0"/>
                <a:cs typeface="Times New Roman" pitchFamily="18" charset="0"/>
              </a:rPr>
              <a:t/>
            </a:r>
            <a:br>
              <a:rPr lang="en-GB" sz="1600" b="1" dirty="0" smtClean="0">
                <a:solidFill>
                  <a:srgbClr val="213163"/>
                </a:solidFill>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5467" y="4662311"/>
            <a:ext cx="632177" cy="3386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376518" y="1140312"/>
            <a:ext cx="8595360" cy="2893100"/>
          </a:xfrm>
          <a:prstGeom prst="rect">
            <a:avLst/>
          </a:prstGeom>
        </p:spPr>
        <p:txBody>
          <a:bodyPr wrap="square">
            <a:spAutoFit/>
          </a:bodyPr>
          <a:lstStyle/>
          <a:p>
            <a:pPr algn="just"/>
            <a:r>
              <a:rPr lang="en-GB" dirty="0" smtClean="0">
                <a:latin typeface="Times New Roman" pitchFamily="18" charset="0"/>
                <a:cs typeface="Times New Roman" pitchFamily="18" charset="0"/>
              </a:rPr>
              <a:t>Our car rentals application, built with Django,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Django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pPr algn="just"/>
            <a:r>
              <a:rPr lang="en-GB" dirty="0" smtClean="0">
                <a:latin typeface="Times New Roman" pitchFamily="18" charset="0"/>
                <a:cs typeface="Times New Roman" pitchFamily="18" charset="0"/>
              </a:rPr>
              <a:t/>
            </a:r>
            <a:br>
              <a:rPr lang="en-GB"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Times New Roman" pitchFamily="18" charset="0"/>
                <a:cs typeface="Times New Roman" pitchFamily="18" charset="0"/>
              </a:rPr>
              <a:t>Problem </a:t>
            </a:r>
            <a:r>
              <a:rPr lang="en-IN" sz="1600" b="1" dirty="0" smtClean="0">
                <a:solidFill>
                  <a:srgbClr val="213163"/>
                </a:solidFill>
                <a:latin typeface="Times New Roman" pitchFamily="18" charset="0"/>
                <a:cs typeface="Times New Roman" pitchFamily="18" charset="0"/>
              </a:rPr>
              <a:t>Statement:</a:t>
            </a:r>
            <a:endParaRPr lang="en-IN" sz="1600" dirty="0">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602428" y="1366220"/>
            <a:ext cx="7874598" cy="2893100"/>
          </a:xfrm>
          <a:prstGeom prst="rect">
            <a:avLst/>
          </a:prstGeom>
        </p:spPr>
        <p:txBody>
          <a:bodyPr wrap="square">
            <a:spAutoFit/>
          </a:bodyPr>
          <a:lstStyle/>
          <a:p>
            <a:pPr algn="just"/>
            <a:r>
              <a:rPr lang="en-GB" dirty="0" smtClean="0">
                <a:latin typeface="Times New Roman" pitchFamily="18" charset="0"/>
                <a:cs typeface="Times New Roman" pitchFamily="18" charset="0"/>
              </a:rPr>
              <a:t>This project aims to address these shortcomings by developing a car rentals application using the Django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Django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pPr algn="just"/>
            <a:r>
              <a:rPr lang="en-GB" dirty="0" smtClean="0">
                <a:latin typeface="Times New Roman" pitchFamily="18" charset="0"/>
                <a:cs typeface="Times New Roman" pitchFamily="18" charset="0"/>
              </a:rPr>
              <a:t>The goal is to create a user-friendly and reliable solution that enhances the rental experience for both customers and rental agencies, ultimately driving increased customer satisfaction and business growth.</a:t>
            </a:r>
          </a:p>
          <a:p>
            <a:pPr algn="just"/>
            <a:endParaRPr lang="en-US" dirty="0"/>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5" y="67137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Times New Roman" pitchFamily="18" charset="0"/>
                <a:cs typeface="Times New Roman" pitchFamily="18" charset="0"/>
              </a:rPr>
              <a:t>Project </a:t>
            </a:r>
            <a:r>
              <a:rPr lang="en-IN" sz="1600" b="1" dirty="0" smtClean="0">
                <a:solidFill>
                  <a:srgbClr val="213163"/>
                </a:solidFill>
                <a:latin typeface="Times New Roman" pitchFamily="18" charset="0"/>
                <a:cs typeface="Times New Roman" pitchFamily="18" charset="0"/>
              </a:rPr>
              <a:t>Overview:</a:t>
            </a:r>
            <a:endParaRPr lang="en-IN" sz="1600" dirty="0">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333487" y="1065007"/>
            <a:ext cx="8520057" cy="3970318"/>
          </a:xfrm>
          <a:prstGeom prst="rect">
            <a:avLst/>
          </a:prstGeom>
        </p:spPr>
        <p:txBody>
          <a:bodyPr wrap="square">
            <a:spAutoFit/>
          </a:bodyPr>
          <a:lstStyle/>
          <a:p>
            <a:pPr algn="just"/>
            <a:endParaRPr lang="en-GB" dirty="0" smtClean="0">
              <a:latin typeface="Times New Roman" pitchFamily="18" charset="0"/>
              <a:cs typeface="Times New Roman" pitchFamily="18" charset="0"/>
            </a:endParaRPr>
          </a:p>
          <a:p>
            <a:pPr marL="228600" indent="-228600" algn="just">
              <a:buAutoNum type="arabicPeriod"/>
            </a:pPr>
            <a:r>
              <a:rPr lang="en-GB" b="1" dirty="0" smtClean="0">
                <a:latin typeface="Times New Roman" pitchFamily="18" charset="0"/>
                <a:cs typeface="Times New Roman" pitchFamily="18" charset="0"/>
              </a:rPr>
              <a:t>User-Friendly Interface :</a:t>
            </a:r>
            <a:r>
              <a:rPr lang="en-GB" dirty="0" smtClean="0">
                <a:latin typeface="Times New Roman" pitchFamily="18" charset="0"/>
                <a:cs typeface="Times New Roman" pitchFamily="18" charset="0"/>
              </a:rPr>
              <a:t>The application will have an intuitive and easy-to-use interface for customers to browse through available cars</a:t>
            </a:r>
          </a:p>
          <a:p>
            <a:pPr marL="228600" indent="-228600" algn="just">
              <a:buAutoNum type="arabicPeriod"/>
            </a:pPr>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2. Comprehensive Booking System: </a:t>
            </a:r>
            <a:r>
              <a:rPr lang="en-GB" dirty="0" smtClean="0">
                <a:latin typeface="Times New Roman" pitchFamily="18" charset="0"/>
                <a:cs typeface="Times New Roman" pitchFamily="18" charset="0"/>
              </a:rPr>
              <a:t>Customers will be able to select their desired rental dates, choose additional features such as insurance or GPS navigation, and complete the booking process securely.</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3. Inventory Management :</a:t>
            </a:r>
            <a:r>
              <a:rPr lang="en-GB" dirty="0" smtClean="0">
                <a:latin typeface="Times New Roman" pitchFamily="18" charset="0"/>
                <a:cs typeface="Times New Roman" pitchFamily="18" charset="0"/>
              </a:rPr>
              <a:t>Rental agencies will have access to a comprehensive inventory management system, allowing them to add new cars, update availability, and track rental status in real-time.</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4. Customer ManagementThe </a:t>
            </a:r>
            <a:r>
              <a:rPr lang="en-GB" dirty="0" smtClean="0">
                <a:latin typeface="Times New Roman" pitchFamily="18" charset="0"/>
                <a:cs typeface="Times New Roman" pitchFamily="18" charset="0"/>
              </a:rPr>
              <a:t>application will provide tools for rental agencies to manage customer records, track rental history, and communicate with customers regarding bookings and inquiries.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5. Admin Dashboard </a:t>
            </a:r>
            <a:r>
              <a:rPr lang="en-GB" dirty="0" smtClean="0">
                <a:latin typeface="Times New Roman" pitchFamily="18" charset="0"/>
                <a:cs typeface="Times New Roman" pitchFamily="18" charset="0"/>
              </a:rPr>
              <a:t>An admin dashboard will be available for rental agency staff to monitor bookings, manage inventory, and generate reports for business analytics.</a:t>
            </a: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Times New Roman" pitchFamily="18" charset="0"/>
                <a:cs typeface="Times New Roman" pitchFamily="18" charset="0"/>
              </a:rPr>
              <a:t>Proposed </a:t>
            </a:r>
            <a:r>
              <a:rPr lang="en-IN" sz="1600" b="1" dirty="0" smtClean="0">
                <a:solidFill>
                  <a:srgbClr val="213163"/>
                </a:solidFill>
                <a:latin typeface="Times New Roman" pitchFamily="18" charset="0"/>
                <a:cs typeface="Times New Roman" pitchFamily="18" charset="0"/>
              </a:rPr>
              <a:t>Solution:</a:t>
            </a:r>
            <a:endParaRPr lang="en-IN" sz="1600" dirty="0">
              <a:latin typeface="Times New Roman" pitchFamily="18" charset="0"/>
              <a:cs typeface="Times New Roman" pitchFamily="18" charset="0"/>
            </a:endParaRPr>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279699" y="1086521"/>
            <a:ext cx="8616875" cy="3693319"/>
          </a:xfrm>
          <a:prstGeom prst="rect">
            <a:avLst/>
          </a:prstGeom>
        </p:spPr>
        <p:txBody>
          <a:bodyPr wrap="square">
            <a:spAutoFit/>
          </a:bodyPr>
          <a:lstStyle/>
          <a:p>
            <a:pPr algn="just"/>
            <a:r>
              <a:rPr lang="en-GB" sz="1200" dirty="0" smtClean="0">
                <a:latin typeface="Times New Roman" pitchFamily="18" charset="0"/>
                <a:cs typeface="Times New Roman" pitchFamily="18" charset="0"/>
              </a:rPr>
              <a:t/>
            </a:r>
            <a:br>
              <a:rPr lang="en-GB" sz="1200"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Real-Time Inventory Management</a:t>
            </a:r>
            <a:r>
              <a:rPr lang="en-GB" dirty="0" smtClean="0">
                <a:latin typeface="Times New Roman" pitchFamily="18" charset="0"/>
                <a:cs typeface="Times New Roman"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User-Friendly Interface</a:t>
            </a:r>
            <a:r>
              <a:rPr lang="en-GB" dirty="0" smtClean="0">
                <a:latin typeface="Times New Roman" pitchFamily="18" charset="0"/>
                <a:cs typeface="Times New Roman"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Comprehensive Booking System</a:t>
            </a:r>
            <a:r>
              <a:rPr lang="en-GB" dirty="0" smtClean="0">
                <a:latin typeface="Times New Roman" pitchFamily="18" charset="0"/>
                <a:cs typeface="Times New Roman"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Customer Relationship Management (CRM)</a:t>
            </a:r>
            <a:r>
              <a:rPr lang="en-GB" dirty="0" smtClean="0">
                <a:latin typeface="Times New Roman" pitchFamily="18" charset="0"/>
                <a:cs typeface="Times New Roman"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lgn="just">
              <a:buFont typeface="Arial" pitchFamily="34" charset="0"/>
              <a:buChar char="•"/>
            </a:pPr>
            <a:endParaRPr lang="en-GB" sz="12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193639" y="1032734"/>
            <a:ext cx="8950362" cy="3108543"/>
          </a:xfrm>
          <a:prstGeom prst="rect">
            <a:avLst/>
          </a:prstGeom>
        </p:spPr>
        <p:txBody>
          <a:bodyPr wrap="square">
            <a:spAutoFit/>
          </a:bodyPr>
          <a:lstStyle/>
          <a:p>
            <a:pPr algn="just"/>
            <a:r>
              <a:rPr lang="en-GB" b="1" dirty="0" smtClean="0">
                <a:latin typeface="Times New Roman" pitchFamily="18" charset="0"/>
                <a:cs typeface="Times New Roman" pitchFamily="18" charset="0"/>
              </a:rPr>
              <a:t>Analytics and Reporting</a:t>
            </a:r>
            <a:r>
              <a:rPr lang="en-GB" dirty="0" smtClean="0">
                <a:latin typeface="Times New Roman" pitchFamily="18" charset="0"/>
                <a:cs typeface="Times New Roman"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Security Measures</a:t>
            </a:r>
            <a:r>
              <a:rPr lang="en-GB" dirty="0" smtClean="0">
                <a:latin typeface="Times New Roman" pitchFamily="18" charset="0"/>
                <a:cs typeface="Times New Roman"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Scalability and Performance Optimization</a:t>
            </a:r>
            <a:r>
              <a:rPr lang="en-GB" dirty="0" smtClean="0">
                <a:latin typeface="Times New Roman" pitchFamily="18" charset="0"/>
                <a:cs typeface="Times New Roman"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Mobile Compatibility</a:t>
            </a:r>
            <a:r>
              <a:rPr lang="en-GB" dirty="0" smtClean="0">
                <a:latin typeface="Times New Roman" pitchFamily="18" charset="0"/>
                <a:cs typeface="Times New Roman" pitchFamily="18" charset="0"/>
              </a:rPr>
              <a:t>: Ensure that the application is fully responsive and optimized for mobile devices, allowing customers to access the platform seamlessly from smartphones and tablets. </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itchFamily="18" charset="0"/>
              <a:cs typeface="Times New Roman"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latin typeface="Times New Roman" pitchFamily="18" charset="0"/>
                <a:cs typeface="Times New Roman"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pPr algn="just"/>
            <a:r>
              <a:rPr lang="en-GB" dirty="0" smtClean="0">
                <a:latin typeface="Times New Roman" pitchFamily="18" charset="0"/>
                <a:cs typeface="Times New Roman" pitchFamily="18" charset="0"/>
              </a:rPr>
              <a:t>Implement native mobile app solutions or progressive web app (PWA) features for enhanced mobile user experience.</a:t>
            </a: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871371" y="1604923"/>
            <a:ext cx="3299908"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607410" y="1744965"/>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dirty="0"/>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dirty="0"/>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217</TotalTime>
  <Words>2081</Words>
  <Application>Microsoft Office PowerPoint</Application>
  <PresentationFormat>On-screen Show (16:9)</PresentationFormat>
  <Paragraphs>147</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   </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Student</cp:lastModifiedBy>
  <cp:revision>32</cp:revision>
  <dcterms:modified xsi:type="dcterms:W3CDTF">2024-04-12T10:23:21Z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