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3" roundtripDataSignature="AMtx7mjGRtqcTaYCgTMNKOZPrHFU6C8N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3: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p1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2: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 name="Google Shape;73;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7: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8: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5"/>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5"/>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6"/>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7"/>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7"/>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9" name="Google Shape;39;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7"/>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18"/>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8"/>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 name="Google Shape;45;p18"/>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6" name="Google Shape;46;p1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8"/>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1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9"/>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14"/>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14"/>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14"/>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 name="Google Shape;14;p14"/>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4"/>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4"/>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 name="Google Shape;17;p14"/>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 name="Google Shape;18;p14"/>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 name="Google Shape;19;p14"/>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 name="Google Shape;20;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8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 name="Google Shape;21;p1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22" name="Google Shape;22;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3" name="Google Shape;23;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4" name="Google Shape;24;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3" name="Google Shape;63;p1"/>
          <p:cNvSpPr txBox="1"/>
          <p:nvPr>
            <p:ph type="ctrTitle"/>
          </p:nvPr>
        </p:nvSpPr>
        <p:spPr>
          <a:xfrm>
            <a:off x="-728232" y="107740"/>
            <a:ext cx="9872100" cy="1001400"/>
          </a:xfrm>
          <a:prstGeom prst="rect">
            <a:avLst/>
          </a:prstGeom>
          <a:noFill/>
          <a:ln>
            <a:noFill/>
          </a:ln>
        </p:spPr>
        <p:txBody>
          <a:bodyPr anchorCtr="0" anchor="t" bIns="0" lIns="0" spcFirstLastPara="1" rIns="0" wrap="square" tIns="16500">
            <a:spAutoFit/>
          </a:bodyPr>
          <a:lstStyle/>
          <a:p>
            <a:pPr indent="0" lvl="0" marL="3213735" rtl="0" algn="ctr">
              <a:lnSpc>
                <a:spcPct val="100000"/>
              </a:lnSpc>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66" name="Google Shape;66;p1"/>
          <p:cNvSpPr txBox="1"/>
          <p:nvPr/>
        </p:nvSpPr>
        <p:spPr>
          <a:xfrm>
            <a:off x="1066799" y="3023369"/>
            <a:ext cx="10098300" cy="192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STUDENT NAME:Mithra K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REGISTER NO:312208327/0504BE65FAC4B43A8B049558833F111B</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DEPARTMENT: B. COM GENERAL (COMMERCE)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COLLEGE: CHELLAMMAL WOMEN'S COLLEGE</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p:txBody>
      </p:sp>
      <p:sp>
        <p:nvSpPr>
          <p:cNvPr id="67" name="Google Shape;67;p1"/>
          <p:cNvSpPr txBox="1"/>
          <p:nvPr/>
        </p:nvSpPr>
        <p:spPr>
          <a:xfrm>
            <a:off x="0" y="2718569"/>
            <a:ext cx="12192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 name="Google Shape;68;p1"/>
          <p:cNvSpPr txBox="1"/>
          <p:nvPr/>
        </p:nvSpPr>
        <p:spPr>
          <a:xfrm>
            <a:off x="110836" y="2718569"/>
            <a:ext cx="12192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 name="Google Shape;69;p1"/>
          <p:cNvSpPr txBox="1"/>
          <p:nvPr/>
        </p:nvSpPr>
        <p:spPr>
          <a:xfrm>
            <a:off x="0" y="2724727"/>
            <a:ext cx="12192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 name="Google Shape;70;p1"/>
          <p:cNvSpPr txBox="1"/>
          <p:nvPr/>
        </p:nvSpPr>
        <p:spPr>
          <a:xfrm>
            <a:off x="0" y="2724727"/>
            <a:ext cx="12192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98" name="Google Shape;198;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9" name="Google Shape;199;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200" name="Google Shape;200;p10"/>
          <p:cNvSpPr txBox="1"/>
          <p:nvPr/>
        </p:nvSpPr>
        <p:spPr>
          <a:xfrm>
            <a:off x="739775" y="291147"/>
            <a:ext cx="3303904" cy="752119"/>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4800"/>
              <a:buFont typeface="Arial"/>
              <a:buNone/>
            </a:pPr>
            <a:r>
              <a:rPr b="1" i="0" lang="en-US" sz="4800" u="none" cap="none" strike="noStrike">
                <a:solidFill>
                  <a:schemeClr val="dk1"/>
                </a:solidFill>
                <a:latin typeface="Trebuchet MS"/>
                <a:ea typeface="Trebuchet MS"/>
                <a:cs typeface="Trebuchet MS"/>
                <a:sym typeface="Trebuchet MS"/>
              </a:rPr>
              <a:t>MODELLING</a:t>
            </a:r>
            <a:endParaRPr/>
          </a:p>
        </p:txBody>
      </p:sp>
      <p:sp>
        <p:nvSpPr>
          <p:cNvPr id="201" name="Google Shape;201;p10"/>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2" name="Google Shape;202;p10"/>
          <p:cNvSpPr txBox="1"/>
          <p:nvPr/>
        </p:nvSpPr>
        <p:spPr>
          <a:xfrm>
            <a:off x="1066800" y="1149927"/>
            <a:ext cx="8286750" cy="569386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DATA COLLECTION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1) kaggle-employee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2) login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3) Employees Data collect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FEATURES COLLECTION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1) 26-Features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2) Select 10-features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Employee ID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First name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Last name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Business unit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Employee status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Employee type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Employee classification type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Gender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Performance score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Current employee rating</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Performance analysis value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1"/>
          <p:cNvSpPr txBox="1"/>
          <p:nvPr/>
        </p:nvSpPr>
        <p:spPr>
          <a:xfrm>
            <a:off x="581891" y="235527"/>
            <a:ext cx="7422113" cy="563231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DATA CLEANING</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1)Select filter option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2)Insert colour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3)Select no file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PERFORMANCE LEVEL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1)Value of j2</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2)=IFS(J2.=5,”VERY HIGH”,J2.=4,”HIGH”,J2.=3,”MED”,”TRUE”,’LOW”)</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SUMMARY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1)Auto file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2)Graphs &amp; chart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3)Collect data &amp; analysis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VISUALIZATION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1)Dashboard creation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2)Conditional formatting</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3)Pivot tables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4)Trend analysis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213" name="Google Shape;213;p12"/>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14" name="Google Shape;214;p12"/>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RESULTS</a:t>
            </a:r>
            <a:endParaRPr/>
          </a:p>
        </p:txBody>
      </p:sp>
      <p:sp>
        <p:nvSpPr>
          <p:cNvPr id="215" name="Google Shape;215;p12"/>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216" name="Google Shape;216;p12"/>
          <p:cNvSpPr txBox="1"/>
          <p:nvPr/>
        </p:nvSpPr>
        <p:spPr>
          <a:xfrm>
            <a:off x="0" y="1625471"/>
            <a:ext cx="12192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id="217" name="Google Shape;217;p12"/>
          <p:cNvPicPr preferRelativeResize="0"/>
          <p:nvPr/>
        </p:nvPicPr>
        <p:blipFill>
          <a:blip r:embed="rId4">
            <a:alphaModFix/>
          </a:blip>
          <a:stretch>
            <a:fillRect/>
          </a:stretch>
        </p:blipFill>
        <p:spPr>
          <a:xfrm>
            <a:off x="2055057" y="1595662"/>
            <a:ext cx="5929924" cy="3666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3"/>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23" name="Google Shape;223;p13"/>
          <p:cNvSpPr txBox="1"/>
          <p:nvPr/>
        </p:nvSpPr>
        <p:spPr>
          <a:xfrm>
            <a:off x="755325" y="1428550"/>
            <a:ext cx="6824700" cy="310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This distribution provides a comprehensive overview of how employees are performing across different levels, highlighting areas of strength and areas needing improvement within the organization.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And motivated the low performance employee because they high members of the data so motivated the low performance employee</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76" name="Google Shape;76;p2"/>
          <p:cNvGrpSpPr/>
          <p:nvPr/>
        </p:nvGrpSpPr>
        <p:grpSpPr>
          <a:xfrm>
            <a:off x="7448612" y="0"/>
            <a:ext cx="4743796" cy="6858466"/>
            <a:chOff x="7448612" y="0"/>
            <a:chExt cx="4743796" cy="6858466"/>
          </a:xfrm>
        </p:grpSpPr>
        <p:sp>
          <p:nvSpPr>
            <p:cNvPr id="77" name="Google Shape;77;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 name="Google Shape;78;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9" name="Google Shape;79;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0" name="Google Shape;80;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1" name="Google Shape;81;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2" name="Google Shape;82;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3" name="Google Shape;83;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4" name="Google Shape;84;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5" name="Google Shape;85;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86" name="Google Shape;86;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7" name="Google Shape;87;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8" name="Google Shape;88;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9" name="Google Shape;89;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0" name="Google Shape;90;p2"/>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TITLE</a:t>
            </a:r>
            <a:endParaRPr sz="4250"/>
          </a:p>
        </p:txBody>
      </p:sp>
      <p:grpSp>
        <p:nvGrpSpPr>
          <p:cNvPr id="91" name="Google Shape;91;p2"/>
          <p:cNvGrpSpPr/>
          <p:nvPr/>
        </p:nvGrpSpPr>
        <p:grpSpPr>
          <a:xfrm>
            <a:off x="466725" y="6410325"/>
            <a:ext cx="3705225" cy="295275"/>
            <a:chOff x="466725" y="6410325"/>
            <a:chExt cx="3705225" cy="295275"/>
          </a:xfrm>
        </p:grpSpPr>
        <p:pic>
          <p:nvPicPr>
            <p:cNvPr id="92" name="Google Shape;92;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93" name="Google Shape;93;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4" name="Google Shape;94;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95" name="Google Shape;95;p2"/>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0F0F0F"/>
                </a:solidFill>
                <a:latin typeface="Times New Roman"/>
                <a:ea typeface="Times New Roman"/>
                <a:cs typeface="Times New Roman"/>
                <a:sym typeface="Times New Roman"/>
              </a:rPr>
              <a:t>Employee Performance Analysis using Excel</a:t>
            </a:r>
            <a:endParaRPr b="0" i="0" sz="2800" u="none" cap="none" strike="noStrike">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01" name="Google Shape;101;p3"/>
          <p:cNvGrpSpPr/>
          <p:nvPr/>
        </p:nvGrpSpPr>
        <p:grpSpPr>
          <a:xfrm>
            <a:off x="7448612" y="0"/>
            <a:ext cx="4743796" cy="6858466"/>
            <a:chOff x="7448612" y="0"/>
            <a:chExt cx="4743796" cy="6858466"/>
          </a:xfrm>
        </p:grpSpPr>
        <p:sp>
          <p:nvSpPr>
            <p:cNvPr id="102" name="Google Shape;102;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3" name="Google Shape;103;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 name="Google Shape;104;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 name="Google Shape;105;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 name="Google Shape;106;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7" name="Google Shape;107;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 name="Google Shape;108;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9" name="Google Shape;109;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0" name="Google Shape;110;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11" name="Google Shape;111;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2" name="Google Shape;112;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13" name="Google Shape;113;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4" name="Google Shape;114;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5" name="Google Shape;115;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6" name="Google Shape;116;p3"/>
          <p:cNvGrpSpPr/>
          <p:nvPr/>
        </p:nvGrpSpPr>
        <p:grpSpPr>
          <a:xfrm>
            <a:off x="47625" y="3819523"/>
            <a:ext cx="4124325" cy="3009898"/>
            <a:chOff x="47625" y="3819523"/>
            <a:chExt cx="4124325" cy="3009898"/>
          </a:xfrm>
        </p:grpSpPr>
        <p:pic>
          <p:nvPicPr>
            <p:cNvPr id="117" name="Google Shape;117;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8" name="Google Shape;118;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9" name="Google Shape;119;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AGENDA</a:t>
            </a:r>
            <a:endParaRPr/>
          </a:p>
        </p:txBody>
      </p:sp>
      <p:sp>
        <p:nvSpPr>
          <p:cNvPr id="120" name="Google Shape;120;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21" name="Google Shape;121;p3"/>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Problem Statement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Project Overview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End Users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Our Solution and Proposition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Dataset Description</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Modelling Approach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Results and Discussion</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Conclusion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grpSp>
        <p:nvGrpSpPr>
          <p:cNvPr id="126" name="Google Shape;126;p4"/>
          <p:cNvGrpSpPr/>
          <p:nvPr/>
        </p:nvGrpSpPr>
        <p:grpSpPr>
          <a:xfrm rot="-635851">
            <a:off x="9052566" y="3881002"/>
            <a:ext cx="2282993" cy="2093926"/>
            <a:chOff x="7991475" y="2933700"/>
            <a:chExt cx="2762251" cy="3257550"/>
          </a:xfrm>
        </p:grpSpPr>
        <p:sp>
          <p:nvSpPr>
            <p:cNvPr id="127" name="Google Shape;127;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8" name="Google Shape;128;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129" name="Google Shape;129;p4"/>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130" name="Google Shape;130;p4"/>
          <p:cNvSpPr/>
          <p:nvPr/>
        </p:nvSpPr>
        <p:spPr>
          <a:xfrm>
            <a:off x="8565165" y="255072"/>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1" name="Google Shape;131;p4"/>
          <p:cNvSpPr txBox="1"/>
          <p:nvPr>
            <p:ph type="title"/>
          </p:nvPr>
        </p:nvSpPr>
        <p:spPr>
          <a:xfrm>
            <a:off x="834071" y="575055"/>
            <a:ext cx="6148619" cy="670686"/>
          </a:xfrm>
          <a:prstGeom prst="rect">
            <a:avLst/>
          </a:prstGeom>
          <a:noFill/>
          <a:ln>
            <a:noFill/>
          </a:ln>
        </p:spPr>
        <p:txBody>
          <a:bodyPr anchorCtr="0" anchor="t" bIns="0" lIns="0" spcFirstLastPara="1" rIns="0" wrap="square" tIns="16500">
            <a:spAutoFit/>
          </a:bodyPr>
          <a:lstStyle/>
          <a:p>
            <a:pPr indent="0" lvl="0" marL="12700" rtl="0" algn="ctr">
              <a:lnSpc>
                <a:spcPct val="100000"/>
              </a:lnSpc>
              <a:spcBef>
                <a:spcPts val="0"/>
              </a:spcBef>
              <a:spcAft>
                <a:spcPts val="0"/>
              </a:spcAft>
              <a:buClr>
                <a:schemeClr val="dk1"/>
              </a:buClr>
              <a:buSzPts val="4250"/>
              <a:buFont typeface="Trebuchet MS"/>
              <a:buNone/>
            </a:pPr>
            <a:r>
              <a:rPr lang="en-US" sz="4250"/>
              <a:t>PROBLEM STATEMENT</a:t>
            </a:r>
            <a:endParaRPr sz="4250"/>
          </a:p>
        </p:txBody>
      </p:sp>
      <p:pic>
        <p:nvPicPr>
          <p:cNvPr id="132" name="Google Shape;132;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3" name="Google Shape;133;p4"/>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34" name="Google Shape;134;p4"/>
          <p:cNvSpPr txBox="1"/>
          <p:nvPr/>
        </p:nvSpPr>
        <p:spPr>
          <a:xfrm>
            <a:off x="180109" y="1552076"/>
            <a:ext cx="12332085" cy="387795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rgbClr val="000000"/>
                </a:solidFill>
                <a:latin typeface="Calibri"/>
                <a:ea typeface="Calibri"/>
                <a:cs typeface="Calibri"/>
                <a:sym typeface="Calibri"/>
              </a:rPr>
              <a:t>*Traditional methods of assessing employee performance lack consistency and fail to </a:t>
            </a:r>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rgbClr val="000000"/>
                </a:solidFill>
                <a:latin typeface="Calibri"/>
                <a:ea typeface="Calibri"/>
                <a:cs typeface="Calibri"/>
                <a:sym typeface="Calibri"/>
              </a:rPr>
              <a:t> provide actionable insights for organizational growth.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rgbClr val="000000"/>
                </a:solidFill>
                <a:latin typeface="Calibri"/>
                <a:ea typeface="Calibri"/>
                <a:cs typeface="Calibri"/>
                <a:sym typeface="Calibri"/>
              </a:rPr>
              <a:t>*This leads to inefficiencies in resource allocation and missed opportunities for improving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rgbClr val="000000"/>
                </a:solidFill>
                <a:latin typeface="Calibri"/>
                <a:ea typeface="Calibri"/>
                <a:cs typeface="Calibri"/>
                <a:sym typeface="Calibri"/>
              </a:rPr>
              <a:t> productivity and employee satisfaction.</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rgbClr val="000000"/>
                </a:solidFill>
                <a:latin typeface="Calibri"/>
                <a:ea typeface="Calibri"/>
                <a:cs typeface="Calibri"/>
                <a:sym typeface="Calibri"/>
              </a:rPr>
              <a:t>*By implementing a robust performance analysis framework using Excel, we aim to establish </a:t>
            </a:r>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rgbClr val="000000"/>
                </a:solidFill>
                <a:latin typeface="Calibri"/>
                <a:ea typeface="Calibri"/>
                <a:cs typeface="Calibri"/>
                <a:sym typeface="Calibri"/>
              </a:rPr>
              <a:t> standardized metrics and comprehensive data analysis capabilities.</a:t>
            </a:r>
            <a:endParaRPr/>
          </a:p>
          <a:p>
            <a:pPr indent="0" lvl="0" marL="0" marR="0" rtl="0" algn="l">
              <a:lnSpc>
                <a:spcPct val="100000"/>
              </a:lnSpc>
              <a:spcBef>
                <a:spcPts val="0"/>
              </a:spcBef>
              <a:spcAft>
                <a:spcPts val="0"/>
              </a:spcAft>
              <a:buClr>
                <a:srgbClr val="000000"/>
              </a:buClr>
              <a:buSzPts val="18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rgbClr val="000000"/>
                </a:solidFill>
                <a:latin typeface="Calibri"/>
                <a:ea typeface="Calibri"/>
                <a:cs typeface="Calibri"/>
                <a:sym typeface="Calibri"/>
              </a:rPr>
              <a:t>*This initiative seeks to empower decision-makers with accurate insights to optimize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rgbClr val="000000"/>
                </a:solidFill>
                <a:latin typeface="Calibri"/>
                <a:ea typeface="Calibri"/>
                <a:cs typeface="Calibri"/>
                <a:sym typeface="Calibri"/>
              </a:rPr>
              <a:t> performance, foster a culture of continuous improvement, and ultimately drive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rgbClr val="000000"/>
                </a:solidFill>
                <a:latin typeface="Calibri"/>
                <a:ea typeface="Calibri"/>
                <a:cs typeface="Calibri"/>
                <a:sym typeface="Calibri"/>
              </a:rPr>
              <a:t> organizational success.</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grpSp>
        <p:nvGrpSpPr>
          <p:cNvPr id="139" name="Google Shape;139;p5"/>
          <p:cNvGrpSpPr/>
          <p:nvPr/>
        </p:nvGrpSpPr>
        <p:grpSpPr>
          <a:xfrm>
            <a:off x="8658225" y="2647950"/>
            <a:ext cx="3533775" cy="3810000"/>
            <a:chOff x="8658225" y="2647950"/>
            <a:chExt cx="3533775" cy="3810000"/>
          </a:xfrm>
        </p:grpSpPr>
        <p:sp>
          <p:nvSpPr>
            <p:cNvPr id="140" name="Google Shape;140;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1" name="Google Shape;141;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42" name="Google Shape;142;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43" name="Google Shape;143;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4" name="Google Shape;144;p5"/>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OVERVIEW</a:t>
            </a:r>
            <a:endParaRPr sz="4250"/>
          </a:p>
        </p:txBody>
      </p:sp>
      <p:pic>
        <p:nvPicPr>
          <p:cNvPr id="145" name="Google Shape;145;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6" name="Google Shape;146;p5"/>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47" name="Google Shape;147;p5"/>
          <p:cNvSpPr txBox="1"/>
          <p:nvPr/>
        </p:nvSpPr>
        <p:spPr>
          <a:xfrm>
            <a:off x="990600" y="2133600"/>
            <a:ext cx="79248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D0D0D"/>
              </a:buClr>
              <a:buSzPts val="2400"/>
              <a:buFont typeface="Arial"/>
              <a:buChar char="•"/>
            </a:pPr>
            <a:r>
              <a:rPr b="0" i="0" lang="en-US" sz="2400" u="none" cap="none" strike="noStrike">
                <a:solidFill>
                  <a:srgbClr val="0D0D0D"/>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8" name="Google Shape;148;p5"/>
          <p:cNvSpPr txBox="1"/>
          <p:nvPr/>
        </p:nvSpPr>
        <p:spPr>
          <a:xfrm>
            <a:off x="739775" y="2019308"/>
            <a:ext cx="60198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 name="Google Shape;149;p5"/>
          <p:cNvSpPr txBox="1"/>
          <p:nvPr/>
        </p:nvSpPr>
        <p:spPr>
          <a:xfrm>
            <a:off x="295575" y="1845900"/>
            <a:ext cx="5707800" cy="353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Employee analysis the performance of the employee by consider various factors likeGender, performance score, rating achievement Performance analysis involves the systematic evaluation of employee productivity, efficiency, and effectiveness within an organization. By analyzing key metrics such as task completion rates, sales figures, customer satisfaction scores, and other relevant data, organizations can gain insights into individual and team performance. This process helps identify strengths, weaknesses, and areas for improvement, enabling informed decision-making and targeted interventions to enhance overall organizational performance.</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5" name="Google Shape;155;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6" name="Google Shape;156;p6"/>
          <p:cNvSpPr/>
          <p:nvPr/>
        </p:nvSpPr>
        <p:spPr>
          <a:xfrm flipH="1" rot="10800000">
            <a:off x="8337347" y="5347432"/>
            <a:ext cx="738830" cy="662368"/>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7" name="Google Shape;157;p6"/>
          <p:cNvSpPr txBox="1"/>
          <p:nvPr>
            <p:ph type="title"/>
          </p:nvPr>
        </p:nvSpPr>
        <p:spPr>
          <a:xfrm>
            <a:off x="699452" y="891793"/>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3200"/>
              <a:buFont typeface="Trebuchet MS"/>
              <a:buNone/>
            </a:pPr>
            <a:r>
              <a:rPr lang="en-US" sz="3200"/>
              <a:t>WHO ARE THE END USERS?</a:t>
            </a:r>
            <a:endParaRPr sz="3200"/>
          </a:p>
        </p:txBody>
      </p:sp>
      <p:pic>
        <p:nvPicPr>
          <p:cNvPr id="158" name="Google Shape;158;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9" name="Google Shape;159;p6"/>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60" name="Google Shape;160;p6"/>
          <p:cNvSpPr txBox="1"/>
          <p:nvPr/>
        </p:nvSpPr>
        <p:spPr>
          <a:xfrm>
            <a:off x="394085" y="2422971"/>
            <a:ext cx="12192000" cy="463800"/>
          </a:xfrm>
          <a:prstGeom prst="rect">
            <a:avLst/>
          </a:prstGeom>
          <a:noFill/>
          <a:ln>
            <a:noFill/>
          </a:ln>
        </p:spPr>
        <p:txBody>
          <a:bodyPr anchorCtr="0" anchor="t" bIns="91425" lIns="91425" spcFirstLastPara="1" rIns="91425" wrap="square" tIns="91425">
            <a:spAutoFit/>
          </a:bodyPr>
          <a:lstStyle/>
          <a:p>
            <a:pPr indent="-228600" lvl="0" marL="45720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61" name="Google Shape;161;p6"/>
          <p:cNvSpPr txBox="1"/>
          <p:nvPr/>
        </p:nvSpPr>
        <p:spPr>
          <a:xfrm>
            <a:off x="1380696" y="2228370"/>
            <a:ext cx="3393000" cy="141574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rgbClr val="000000"/>
                </a:solidFill>
                <a:latin typeface="Calibri"/>
                <a:ea typeface="Calibri"/>
                <a:cs typeface="Calibri"/>
                <a:sym typeface="Calibri"/>
              </a:rPr>
              <a:t>EMPLOYEES</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rgbClr val="000000"/>
                </a:solidFill>
                <a:latin typeface="Calibri"/>
                <a:ea typeface="Calibri"/>
                <a:cs typeface="Calibri"/>
                <a:sym typeface="Calibri"/>
              </a:rPr>
              <a:t>EMPLOYERS</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rgbClr val="000000"/>
                </a:solidFill>
                <a:latin typeface="Calibri"/>
                <a:ea typeface="Calibri"/>
                <a:cs typeface="Calibri"/>
                <a:sym typeface="Calibri"/>
              </a:rPr>
              <a:t>ORGANISATION</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rgbClr val="000000"/>
                </a:solidFill>
                <a:latin typeface="Calibri"/>
                <a:ea typeface="Calibri"/>
                <a:cs typeface="Calibri"/>
                <a:sym typeface="Calibri"/>
              </a:rPr>
              <a:t>INDUSTRIES</a:t>
            </a:r>
            <a:endParaRPr b="0" i="0" sz="2000" u="none" cap="none" strike="noStrike">
              <a:solidFill>
                <a:srgbClr val="000000"/>
              </a:solidFill>
              <a:latin typeface="Calibri"/>
              <a:ea typeface="Calibri"/>
              <a:cs typeface="Calibri"/>
              <a:sym typeface="Calibri"/>
            </a:endParaRPr>
          </a:p>
        </p:txBody>
      </p:sp>
      <p:pic>
        <p:nvPicPr>
          <p:cNvPr id="162" name="Google Shape;162;p6"/>
          <p:cNvPicPr preferRelativeResize="0"/>
          <p:nvPr/>
        </p:nvPicPr>
        <p:blipFill rotWithShape="1">
          <a:blip r:embed="rId4">
            <a:alphaModFix/>
          </a:blip>
          <a:srcRect b="0" l="0" r="0" t="0"/>
          <a:stretch/>
        </p:blipFill>
        <p:spPr>
          <a:xfrm>
            <a:off x="3416194" y="3828723"/>
            <a:ext cx="2715004" cy="234347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8" name="Google Shape;168;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9" name="Google Shape;169;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0" name="Google Shape;170;p7"/>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dk1"/>
              </a:buClr>
              <a:buSzPts val="3600"/>
              <a:buFont typeface="Trebuchet MS"/>
              <a:buNone/>
            </a:pPr>
            <a:r>
              <a:rPr lang="en-US" sz="3600"/>
              <a:t>OUR SOLUTION AND ITS VALUE PROPOSITION</a:t>
            </a:r>
            <a:endParaRPr/>
          </a:p>
        </p:txBody>
      </p:sp>
      <p:pic>
        <p:nvPicPr>
          <p:cNvPr id="171" name="Google Shape;171;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72" name="Google Shape;172;p7"/>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73" name="Google Shape;173;p7"/>
          <p:cNvSpPr txBox="1"/>
          <p:nvPr/>
        </p:nvSpPr>
        <p:spPr>
          <a:xfrm>
            <a:off x="1558363" y="2281481"/>
            <a:ext cx="8763000" cy="141574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rgbClr val="000000"/>
                </a:solidFill>
                <a:latin typeface="Calibri"/>
                <a:ea typeface="Calibri"/>
                <a:cs typeface="Calibri"/>
                <a:sym typeface="Calibri"/>
              </a:rPr>
              <a:t>FORMULA -PERFORMANCE</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rgbClr val="000000"/>
                </a:solidFill>
                <a:latin typeface="Calibri"/>
                <a:ea typeface="Calibri"/>
                <a:cs typeface="Calibri"/>
                <a:sym typeface="Calibri"/>
              </a:rPr>
              <a:t>PIVOT  -SUMMARY</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rgbClr val="000000"/>
                </a:solidFill>
                <a:latin typeface="Calibri"/>
                <a:ea typeface="Calibri"/>
                <a:cs typeface="Calibri"/>
                <a:sym typeface="Calibri"/>
              </a:rPr>
              <a:t>GRAPHIC-DATA VISUALISATION</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rgbClr val="000000"/>
                </a:solidFill>
                <a:latin typeface="Calibri"/>
                <a:ea typeface="Calibri"/>
                <a:cs typeface="Calibri"/>
                <a:sym typeface="Calibri"/>
              </a:rPr>
              <a:t>CHART.</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8"/>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4800"/>
              <a:buFont typeface="Trebuchet MS"/>
              <a:buNone/>
            </a:pPr>
            <a:r>
              <a:rPr lang="en-US"/>
              <a:t>Dataset Description</a:t>
            </a:r>
            <a:endParaRPr/>
          </a:p>
        </p:txBody>
      </p:sp>
      <p:sp>
        <p:nvSpPr>
          <p:cNvPr id="179" name="Google Shape;179;p8"/>
          <p:cNvSpPr txBox="1"/>
          <p:nvPr/>
        </p:nvSpPr>
        <p:spPr>
          <a:xfrm>
            <a:off x="755325" y="1548630"/>
            <a:ext cx="12192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0" name="Google Shape;180;p8"/>
          <p:cNvSpPr txBox="1"/>
          <p:nvPr/>
        </p:nvSpPr>
        <p:spPr>
          <a:xfrm>
            <a:off x="866170" y="1548630"/>
            <a:ext cx="12192000" cy="4185731"/>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chemeClr val="dk1"/>
                </a:solidFill>
                <a:latin typeface="Calibri"/>
                <a:ea typeface="Calibri"/>
                <a:cs typeface="Calibri"/>
                <a:sym typeface="Calibri"/>
              </a:rPr>
              <a:t>EMPLOYEE- KAGGLE</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chemeClr val="dk1"/>
                </a:solidFill>
                <a:latin typeface="Calibri"/>
                <a:ea typeface="Calibri"/>
                <a:cs typeface="Calibri"/>
                <a:sym typeface="Calibri"/>
              </a:rPr>
              <a:t>26- FEATURES</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chemeClr val="dk1"/>
                </a:solidFill>
                <a:latin typeface="Calibri"/>
                <a:ea typeface="Calibri"/>
                <a:cs typeface="Calibri"/>
                <a:sym typeface="Calibri"/>
              </a:rPr>
              <a:t>10- FEATURES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chemeClr val="dk1"/>
                </a:solidFill>
                <a:latin typeface="Calibri"/>
                <a:ea typeface="Calibri"/>
                <a:cs typeface="Calibri"/>
                <a:sym typeface="Calibri"/>
              </a:rPr>
              <a:t>EMPLOYEE ID</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chemeClr val="dk1"/>
                </a:solidFill>
                <a:latin typeface="Calibri"/>
                <a:ea typeface="Calibri"/>
                <a:cs typeface="Calibri"/>
                <a:sym typeface="Calibri"/>
              </a:rPr>
              <a:t>FIRST NAME</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chemeClr val="dk1"/>
                </a:solidFill>
                <a:latin typeface="Calibri"/>
                <a:ea typeface="Calibri"/>
                <a:cs typeface="Calibri"/>
                <a:sym typeface="Calibri"/>
              </a:rPr>
              <a:t>LAST NAME</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chemeClr val="dk1"/>
                </a:solidFill>
                <a:latin typeface="Calibri"/>
                <a:ea typeface="Calibri"/>
                <a:cs typeface="Calibri"/>
                <a:sym typeface="Calibri"/>
              </a:rPr>
              <a:t>BUSINESS UNIT</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chemeClr val="dk1"/>
                </a:solidFill>
                <a:latin typeface="Calibri"/>
                <a:ea typeface="Calibri"/>
                <a:cs typeface="Calibri"/>
                <a:sym typeface="Calibri"/>
              </a:rPr>
              <a:t>EMPLOYEE STATUS</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chemeClr val="dk1"/>
                </a:solidFill>
                <a:latin typeface="Calibri"/>
                <a:ea typeface="Calibri"/>
                <a:cs typeface="Calibri"/>
                <a:sym typeface="Calibri"/>
              </a:rPr>
              <a:t>EMPLOYEE TYPE</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chemeClr val="dk1"/>
                </a:solidFill>
                <a:latin typeface="Calibri"/>
                <a:ea typeface="Calibri"/>
                <a:cs typeface="Calibri"/>
                <a:sym typeface="Calibri"/>
              </a:rPr>
              <a:t>EMPLOYEE CLASSIFICATION TYPE</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chemeClr val="dk1"/>
                </a:solidFill>
                <a:latin typeface="Calibri"/>
                <a:ea typeface="Calibri"/>
                <a:cs typeface="Calibri"/>
                <a:sym typeface="Calibri"/>
              </a:rPr>
              <a:t>GENDER</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chemeClr val="dk1"/>
                </a:solidFill>
                <a:latin typeface="Calibri"/>
                <a:ea typeface="Calibri"/>
                <a:cs typeface="Calibri"/>
                <a:sym typeface="Calibri"/>
              </a:rPr>
              <a:t>PERFORMANCE SCORE</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chemeClr val="dk1"/>
                </a:solidFill>
                <a:latin typeface="Calibri"/>
                <a:ea typeface="Calibri"/>
                <a:cs typeface="Calibri"/>
                <a:sym typeface="Calibri"/>
              </a:rPr>
              <a:t>CURRENT EMPLOYEE RATING</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6" name="Google Shape;186;p9"/>
          <p:cNvSpPr/>
          <p:nvPr/>
        </p:nvSpPr>
        <p:spPr>
          <a:xfrm>
            <a:off x="3070080" y="559117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7" name="Google Shape;187;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8" name="Google Shape;188;p9"/>
          <p:cNvSpPr/>
          <p:nvPr/>
        </p:nvSpPr>
        <p:spPr>
          <a:xfrm>
            <a:off x="45289" y="4763599"/>
            <a:ext cx="2466975" cy="34194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9"/>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THE "WOW" IN OUR SOLUTION</a:t>
            </a:r>
            <a:endParaRPr sz="4250"/>
          </a:p>
        </p:txBody>
      </p:sp>
      <p:sp>
        <p:nvSpPr>
          <p:cNvPr id="190" name="Google Shape;190;p9"/>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91" name="Google Shape;191;p9"/>
          <p:cNvSpPr txBox="1"/>
          <p:nvPr/>
        </p:nvSpPr>
        <p:spPr>
          <a:xfrm>
            <a:off x="1191491" y="2459466"/>
            <a:ext cx="8343034" cy="6462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*Performance level=IFS(J2&gt;=5, "VERYHIGH",J2&gt;=4, " HIGH", J2&gt;=3,</a:t>
            </a:r>
            <a:endParaRPr/>
          </a:p>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                                     " MED","TRUE", "LOW“)</a:t>
            </a:r>
            <a:endParaRPr b="0" i="0" sz="1800" u="none" cap="none" strike="noStrike">
              <a:solidFill>
                <a:schemeClr val="dk1"/>
              </a:solidFill>
              <a:latin typeface="Calibri"/>
              <a:ea typeface="Calibri"/>
              <a:cs typeface="Calibri"/>
              <a:sym typeface="Calibri"/>
            </a:endParaRPr>
          </a:p>
        </p:txBody>
      </p:sp>
      <p:pic>
        <p:nvPicPr>
          <p:cNvPr descr="Motivation logo with hand fist holding a pencil Line vector icon. Vector EPS 10, HD JPEG 4000 x 4000 px Pencil stock vector" id="192" name="Google Shape;192;p9"/>
          <p:cNvPicPr preferRelativeResize="0"/>
          <p:nvPr/>
        </p:nvPicPr>
        <p:blipFill rotWithShape="1">
          <a:blip r:embed="rId3">
            <a:alphaModFix/>
          </a:blip>
          <a:srcRect b="0" l="0" r="0" t="0"/>
          <a:stretch/>
        </p:blipFill>
        <p:spPr>
          <a:xfrm rot="-5400000">
            <a:off x="5513776" y="3547418"/>
            <a:ext cx="3367322" cy="344978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