
<file path=[Content_Types].xml><?xml version="1.0" encoding="utf-8"?>
<Types xmlns="http://schemas.openxmlformats.org/package/2006/content-types">
  <Override PartName="/_rels/.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10.png" ContentType="image/png"/>
  <Override PartName="/ppt/media/image5.png" ContentType="image/png"/>
  <Override PartName="/ppt/media/image6.png" ContentType="image/png"/>
  <Override PartName="/ppt/media/image1.jpeg" ContentType="image/jpeg"/>
  <Override PartName="/ppt/media/image3.png" ContentType="image/png"/>
  <Override PartName="/ppt/media/image2.png" ContentType="image/png"/>
  <Override PartName="/ppt/media/image7.png" ContentType="image/png"/>
  <Override PartName="/ppt/media/image4.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Click to edit the notes format</a:t>
            </a:r>
            <a:endParaRPr b="0" lang="en-AU"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AU" sz="1400" spc="-1" strike="noStrike">
                <a:solidFill>
                  <a:srgbClr val="000000"/>
                </a:solidFill>
                <a:uFill>
                  <a:solidFill>
                    <a:srgbClr val="ffffff"/>
                  </a:solidFill>
                </a:uFill>
                <a:latin typeface="Times New Roman"/>
              </a:rPr>
              <a:t>&lt;header&gt;</a:t>
            </a:r>
            <a:endParaRPr b="0" lang="en-AU"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AU" sz="1400" spc="-1" strike="noStrike">
                <a:solidFill>
                  <a:srgbClr val="000000"/>
                </a:solidFill>
                <a:uFill>
                  <a:solidFill>
                    <a:srgbClr val="ffffff"/>
                  </a:solidFill>
                </a:uFill>
                <a:latin typeface="Times New Roman"/>
              </a:rPr>
              <a:t>&lt;date/time&gt;</a:t>
            </a:r>
            <a:endParaRPr b="0" lang="en-AU"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AU" sz="1400" spc="-1" strike="noStrike">
                <a:solidFill>
                  <a:srgbClr val="000000"/>
                </a:solidFill>
                <a:uFill>
                  <a:solidFill>
                    <a:srgbClr val="ffffff"/>
                  </a:solidFill>
                </a:uFill>
                <a:latin typeface="Times New Roman"/>
              </a:rPr>
              <a:t>&lt;footer&gt;</a:t>
            </a:r>
            <a:endParaRPr b="0" lang="en-AU"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48A2CB71-149E-4AC2-8560-CF9C37F13C31}" type="slidenum">
              <a:rPr b="0" lang="en-AU" sz="14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Welcome</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Topic: learning a neural question answering system that can transfer knowledge learned from resource-rich languages to relatively resource-poor languages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Breakdown:</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	</a:t>
            </a:r>
            <a:r>
              <a:rPr b="0" lang="en-AU" sz="2000" spc="-1" strike="noStrike">
                <a:solidFill>
                  <a:srgbClr val="000000"/>
                </a:solidFill>
                <a:uFill>
                  <a:solidFill>
                    <a:srgbClr val="ffffff"/>
                  </a:solidFill>
                </a:uFill>
                <a:latin typeface="Arial"/>
              </a:rPr>
              <a:t>1. Problem statement: what is question answering</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	</a:t>
            </a:r>
            <a:r>
              <a:rPr b="0" lang="en-AU" sz="2000" spc="-1" strike="noStrike">
                <a:solidFill>
                  <a:srgbClr val="000000"/>
                </a:solidFill>
                <a:uFill>
                  <a:solidFill>
                    <a:srgbClr val="ffffff"/>
                  </a:solidFill>
                </a:uFill>
                <a:latin typeface="Arial"/>
              </a:rPr>
              <a:t>2. Neural question answering and the challenges for resource-poor languages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	</a:t>
            </a:r>
            <a:r>
              <a:rPr b="0" lang="en-AU" sz="2000" spc="-1" strike="noStrike">
                <a:solidFill>
                  <a:srgbClr val="000000"/>
                </a:solidFill>
                <a:uFill>
                  <a:solidFill>
                    <a:srgbClr val="ffffff"/>
                  </a:solidFill>
                </a:uFill>
                <a:latin typeface="Arial"/>
              </a:rPr>
              <a:t>3. Proposed approaches to solve the problem</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	</a:t>
            </a:r>
            <a:r>
              <a:rPr b="0" lang="en-AU" sz="2000" spc="-1" strike="noStrike">
                <a:solidFill>
                  <a:srgbClr val="000000"/>
                </a:solidFill>
                <a:uFill>
                  <a:solidFill>
                    <a:srgbClr val="ffffff"/>
                  </a:solidFill>
                </a:uFill>
                <a:latin typeface="Arial"/>
              </a:rPr>
              <a:t>4. Experiment design</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	</a:t>
            </a:r>
            <a:r>
              <a:rPr b="0" lang="en-AU" sz="2000" spc="-1" strike="noStrike">
                <a:solidFill>
                  <a:srgbClr val="000000"/>
                </a:solidFill>
                <a:uFill>
                  <a:solidFill>
                    <a:srgbClr val="ffffff"/>
                  </a:solidFill>
                </a:uFill>
                <a:latin typeface="Arial"/>
              </a:rPr>
              <a:t>5. Experiment Results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	</a:t>
            </a:r>
            <a:r>
              <a:rPr b="0" lang="en-AU" sz="2000" spc="-1" strike="noStrike">
                <a:solidFill>
                  <a:srgbClr val="000000"/>
                </a:solidFill>
                <a:uFill>
                  <a:solidFill>
                    <a:srgbClr val="ffffff"/>
                  </a:solidFill>
                </a:uFill>
                <a:latin typeface="Arial"/>
              </a:rPr>
              <a:t>6. Conclusions</a:t>
            </a:r>
            <a:endParaRPr b="0" lang="en-AU" sz="20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Example of how the network works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First step – calculate representations of words and question</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Second – use similarity measure to compare the question vs story and match possible context(s) that contains the answer</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Third – Use the weighed sum to find the word that is most likely to be the answer</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Last – recovery: Repr → ID</a:t>
            </a:r>
            <a:endParaRPr b="0" lang="en-AU"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body"/>
          </p:nvPr>
        </p:nvSpPr>
        <p:spPr>
          <a:xfrm>
            <a:off x="756000" y="5078520"/>
            <a:ext cx="6047640" cy="5383440"/>
          </a:xfrm>
          <a:prstGeom prst="rect">
            <a:avLst/>
          </a:prstGeom>
        </p:spPr>
        <p:txBody>
          <a:bodyPr lIns="0" rIns="0" tIns="0" bIns="0"/>
          <a:p>
            <a:r>
              <a:rPr b="0" lang="en-AU" sz="2000" spc="-1" strike="noStrike">
                <a:solidFill>
                  <a:srgbClr val="000000"/>
                </a:solidFill>
                <a:uFill>
                  <a:solidFill>
                    <a:srgbClr val="ffffff"/>
                  </a:solidFill>
                </a:uFill>
                <a:latin typeface="Arial"/>
              </a:rPr>
              <a:t>Now we talk about how we perform transfer learning.</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The procedure of context matching and entity mapping are not inherently language dependent and can be shared</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However the word vectors are always language-dependent</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Fortunately, it is possible to map the word embeddings of two different languages into the same space such that the distance between similar words in two languages are mimimised</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Word embeddings are learned from some form of collocation data and they encode syntactical and semantical information using the relative distance and position of word vectors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Assuming two languages are not too different and the corpus on which the embeddings are trained on are similar, they should have similar relative layout of equivalent words in the embedded space</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Like two maps we can align them (via orthogonal tf)</a:t>
            </a:r>
            <a:endParaRPr b="0" lang="en-AU"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body"/>
          </p:nvPr>
        </p:nvSpPr>
        <p:spPr>
          <a:xfrm>
            <a:off x="756000" y="5078520"/>
            <a:ext cx="6047640" cy="5666760"/>
          </a:xfrm>
          <a:prstGeom prst="rect">
            <a:avLst/>
          </a:prstGeom>
        </p:spPr>
        <p:txBody>
          <a:bodyPr lIns="0" rIns="0" tIns="0" bIns="0"/>
          <a:p>
            <a:r>
              <a:rPr b="0" lang="en-AU" sz="2000" spc="-1" strike="noStrike">
                <a:solidFill>
                  <a:srgbClr val="000000"/>
                </a:solidFill>
                <a:uFill>
                  <a:solidFill>
                    <a:srgbClr val="ffffff"/>
                  </a:solidFill>
                </a:uFill>
                <a:latin typeface="Arial"/>
              </a:rPr>
              <a:t>Here we will talk about the alignment procedure. Suppose we have embedding vectors of Lang 1 and Lang 2, along with a list of words that are roughly equivalent in two aligned documents of these two languages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We find an optimal orthogonal transformation P such that the distance between aligned words in two languages are minimised</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Strengths: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1. Similar words will generally be closer together</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2. Does not impact monolingual information</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Limitations: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1. Alignment not perfect – multiple meanings, perfect equivalence might not exist</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2. out-of-dictionary words are not guaranteed to be mapped close to similar words in the other language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Differece: instead of training sequentially, we train two models together, mixing the training examples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Difficulties: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1. “average” model</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2. “overwhelmed” by majority language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Solution: adversarial training (discuss next)</a:t>
            </a:r>
            <a:endParaRPr b="0" lang="en-AU"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Model for two languages, from which a representation for the attended word is learned, which is used to predict the answer</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We wish to learn a representation that does not depend on a specific source language and thus encodes language-agnostgic knowledge about the problem</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We can achieve this by adding a penalty term to punish the network for learning language-dependent representations (but no such function exist out of the box)</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But we have to train the penalty term ourselves through a discriminator network</a:t>
            </a:r>
            <a:endParaRPr b="0" lang="en-AU"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a:t>
            </a:r>
            <a:r>
              <a:rPr b="0" lang="en-AU" sz="2000" spc="-1" strike="noStrike">
                <a:solidFill>
                  <a:srgbClr val="000000"/>
                </a:solidFill>
                <a:uFill>
                  <a:solidFill>
                    <a:srgbClr val="ffffff"/>
                  </a:solidFill>
                </a:uFill>
                <a:latin typeface="Arial"/>
              </a:rPr>
              <a:t>Question answering” can be understood in many different senses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But here we are interested in a specific form of QA (simple reading comprehension)</a:t>
            </a:r>
            <a:endParaRPr b="0" lang="en-AU"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Points: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1. using mapped embeddings do not significantly degradate monolingual performance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2. Best result on English monolingual performance is actually from using adversarial training (surprising)</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3. Using fine-tuning transfer learning has significant beneficial impact on Spanish performance</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4. Using mapped embeddings can further improve tranfer learning performance on Spanish data</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5. Joint learning / Adversarial learning does not seem to perform better for Spanish data than fine-tuning + mapped embeddings</a:t>
            </a:r>
            <a:endParaRPr b="0" lang="en-AU"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One example of a well-formulated QA problem is like this one purposed in Hermann et al. 2015 paper.</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Story + answer format</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Look for the best word in the story corresponding to the placeholder token</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Named entities are replaced in this example. Reason – force the system to learn basic reasoning instead of simple collocations</a:t>
            </a:r>
            <a:endParaRPr b="0" lang="en-AU"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In recent years, many developments involving applying neural network-based systems to QA problems. Here are some notable examples.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Memory network model uses an external memory module and attention-based memory access to effectively solve simple logical deduction problems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Extensions such as N2NMemNet, Dynamic MN etc.</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Attentive Reader achieves reasonable results on news article QA problems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NTM/DNC able to handle a variety of tasks</a:t>
            </a:r>
            <a:endParaRPr b="0" lang="en-AU"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body"/>
          </p:nvPr>
        </p:nvSpPr>
        <p:spPr>
          <a:xfrm>
            <a:off x="756000" y="5078520"/>
            <a:ext cx="6047640" cy="5100120"/>
          </a:xfrm>
          <a:prstGeom prst="rect">
            <a:avLst/>
          </a:prstGeom>
        </p:spPr>
        <p:txBody>
          <a:bodyPr lIns="0" rIns="0" tIns="0" bIns="0"/>
          <a:p>
            <a:r>
              <a:rPr b="0" lang="en-AU" sz="2000" spc="-1" strike="noStrike">
                <a:solidFill>
                  <a:srgbClr val="000000"/>
                </a:solidFill>
                <a:uFill>
                  <a:solidFill>
                    <a:srgbClr val="ffffff"/>
                  </a:solidFill>
                </a:uFill>
                <a:latin typeface="Arial"/>
              </a:rPr>
              <a:t>Thst is all good, however…</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As with most neural networks, training a neural network-based QA system requires a large amount of training data, some of which are rather difficult to come by…</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Here are some of the datasets used in previously mentioned research or current research</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Especially difficult if data have to be human-annotated</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Current status: relative abundance of datasets for English, but much less available data for other languages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Challenging for developing systems on new languages for which we cannot easily obtain high-quality high-volume datasets</a:t>
            </a:r>
            <a:endParaRPr b="0" lang="en-AU"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756000" y="5078520"/>
            <a:ext cx="6047640" cy="4816800"/>
          </a:xfrm>
          <a:prstGeom prst="rect">
            <a:avLst/>
          </a:prstGeom>
        </p:spPr>
        <p:txBody>
          <a:bodyPr lIns="0" rIns="0" tIns="0" bIns="0"/>
          <a:p>
            <a:r>
              <a:rPr b="0" lang="en-AU" sz="2000" spc="-1" strike="noStrike">
                <a:solidFill>
                  <a:srgbClr val="000000"/>
                </a:solidFill>
                <a:uFill>
                  <a:solidFill>
                    <a:srgbClr val="ffffff"/>
                  </a:solidFill>
                </a:uFill>
                <a:latin typeface="Arial"/>
              </a:rPr>
              <a:t>We wish to use the knowledge learned by models trained on English data to help models to be trained on other languages.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Even though the questions and answers are in different languages, the model may learn either some form of generic linguistic knowledge and exploit the similarity between two languages, or learn some task-specific but language-indepdent knowledge such as how to perform context matching.</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Generally two basic approaches to tranfer learning: fine-tuning or joint training</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This can be achieved in two ways: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1. sequential transfer learning</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2. Joint learning (simultaneous)</a:t>
            </a:r>
            <a:endParaRPr b="0" lang="en-AU"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body"/>
          </p:nvPr>
        </p:nvSpPr>
        <p:spPr>
          <a:xfrm>
            <a:off x="756000" y="5078520"/>
            <a:ext cx="6047640" cy="4816800"/>
          </a:xfrm>
          <a:prstGeom prst="rect">
            <a:avLst/>
          </a:prstGeom>
        </p:spPr>
        <p:txBody>
          <a:bodyPr lIns="0" rIns="0" tIns="0" bIns="0"/>
          <a:p>
            <a:r>
              <a:rPr b="0" lang="en-AU" sz="2000" spc="-1" strike="noStrike">
                <a:solidFill>
                  <a:srgbClr val="000000"/>
                </a:solidFill>
                <a:uFill>
                  <a:solidFill>
                    <a:srgbClr val="ffffff"/>
                  </a:solidFill>
                </a:uFill>
                <a:latin typeface="Arial"/>
              </a:rPr>
              <a:t>Here we propose two network architectures for the transfer learning problem. One based on direct tranfer learning and another only joint learning.</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In this first approach we attempt to build a model in Lang 1 first, then fine-tune the parameters using training examples of Lang 2</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Here we wish to exploit the fact that despite the training examples are from different languages, some common linguistic features and task-related knowledge can be shared between the old and new training examples</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Aligned word embeddings – discuss later</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Start with story and question words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Convert to embeddings</a:t>
            </a:r>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Run through bidirectional RNNs respectively to obtain a context-depedent representation of words in the story and a summary representation of the question</a:t>
            </a:r>
            <a:endParaRPr b="0" lang="en-AU"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We calculate a similarity measure between the question representation and the (contextual) representation of each word in the story and define that as the attention for each word</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Sum of contextual story word representations weighted by attentions as the attended word(s) representation</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Encodes what word or words are focused on by the network</a:t>
            </a:r>
            <a:endParaRPr b="0" lang="en-AU" sz="2000" spc="-1" strike="noStrike">
              <a:solidFill>
                <a:srgbClr val="000000"/>
              </a:solidFill>
              <a:uFill>
                <a:solidFill>
                  <a:srgbClr val="ffffff"/>
                </a:solidFill>
              </a:uFill>
              <a:latin typeface="Arial"/>
            </a:endParaRPr>
          </a:p>
          <a:p>
            <a:endParaRPr b="0" lang="en-AU" sz="2000" spc="-1" strike="noStrike">
              <a:solidFill>
                <a:srgbClr val="000000"/>
              </a:solidFill>
              <a:uFill>
                <a:solidFill>
                  <a:srgbClr val="ffffff"/>
                </a:solidFill>
              </a:uFill>
              <a:latin typeface="Arial"/>
            </a:endParaRPr>
          </a:p>
          <a:p>
            <a:r>
              <a:rPr b="0" lang="en-AU" sz="2000" spc="-1" strike="noStrike">
                <a:solidFill>
                  <a:srgbClr val="000000"/>
                </a:solidFill>
                <a:uFill>
                  <a:solidFill>
                    <a:srgbClr val="ffffff"/>
                  </a:solidFill>
                </a:uFill>
                <a:latin typeface="Arial"/>
              </a:rPr>
              <a:t>Answerer network to map the attended word represenation to an answer token id</a:t>
            </a:r>
            <a:endParaRPr b="0" lang="en-AU"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8280" y="1604520"/>
            <a:ext cx="4986720" cy="3977280"/>
          </a:xfrm>
          <a:prstGeom prst="rect">
            <a:avLst/>
          </a:prstGeom>
          <a:ln>
            <a:noFill/>
          </a:ln>
        </p:spPr>
      </p:pic>
      <p:pic>
        <p:nvPicPr>
          <p:cNvPr id="35" name="" descr=""/>
          <p:cNvPicPr/>
          <p:nvPr/>
        </p:nvPicPr>
        <p:blipFill>
          <a:blip r:embed="rId3"/>
          <a:stretch/>
        </p:blipFill>
        <p:spPr>
          <a:xfrm>
            <a:off x="2078280" y="1604520"/>
            <a:ext cx="49867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8280" y="1604520"/>
            <a:ext cx="4986720" cy="3977280"/>
          </a:xfrm>
          <a:prstGeom prst="rect">
            <a:avLst/>
          </a:prstGeom>
          <a:ln>
            <a:noFill/>
          </a:ln>
        </p:spPr>
      </p:pic>
      <p:pic>
        <p:nvPicPr>
          <p:cNvPr id="71" name="" descr=""/>
          <p:cNvPicPr/>
          <p:nvPr/>
        </p:nvPicPr>
        <p:blipFill>
          <a:blip r:embed="rId3"/>
          <a:stretch/>
        </p:blipFill>
        <p:spPr>
          <a:xfrm>
            <a:off x="2078280" y="1604520"/>
            <a:ext cx="49867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Click to edit the outline text format</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Second Outline Level</a:t>
            </a:r>
            <a:endParaRPr b="0" lang="en-A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Third Outline Level</a:t>
            </a:r>
            <a:endParaRPr b="0" lang="en-A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2000" spc="-1" strike="noStrike">
                <a:solidFill>
                  <a:srgbClr val="000000"/>
                </a:solidFill>
                <a:uFill>
                  <a:solidFill>
                    <a:srgbClr val="ffffff"/>
                  </a:solidFill>
                </a:uFill>
                <a:latin typeface="Arial"/>
              </a:rPr>
              <a:t>Fourth Outline Level</a:t>
            </a:r>
            <a:endParaRPr b="0" lang="en-A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000000"/>
                </a:solidFill>
                <a:uFill>
                  <a:solidFill>
                    <a:srgbClr val="ffffff"/>
                  </a:solidFill>
                </a:uFill>
                <a:latin typeface="Arial"/>
              </a:rPr>
              <a:t>Click to edit the title text format</a:t>
            </a:r>
            <a:endParaRPr b="0" lang="en-AU"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Click to edit the outline text format</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Second Outline Level</a:t>
            </a:r>
            <a:endParaRPr b="0" lang="en-A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Third Outline Level</a:t>
            </a:r>
            <a:endParaRPr b="0" lang="en-A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2000" spc="-1" strike="noStrike">
                <a:solidFill>
                  <a:srgbClr val="000000"/>
                </a:solidFill>
                <a:uFill>
                  <a:solidFill>
                    <a:srgbClr val="ffffff"/>
                  </a:solidFill>
                </a:uFill>
                <a:latin typeface="Arial"/>
              </a:rPr>
              <a:t>Fourth Outline Level</a:t>
            </a:r>
            <a:endParaRPr b="0" lang="en-A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www.elmondo.es/"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github.com/facebookresearch/fastText/blob/master/pretrained-vectors.md" TargetMode="External"/><Relationship Id="rId2" Type="http://schemas.openxmlformats.org/officeDocument/2006/relationships/hyperlink" Target="http://opus.lingfil.uu.se/OpenSubtitles2012.php"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Learning neural Question Answering Systems for Low resource Langauges</a:t>
            </a:r>
            <a:endParaRPr b="0" lang="en-AU" sz="1800" spc="-1" strike="noStrike">
              <a:solidFill>
                <a:srgbClr val="000000"/>
              </a:solidFill>
              <a:uFill>
                <a:solidFill>
                  <a:srgbClr val="ffffff"/>
                </a:solidFill>
              </a:uFill>
              <a:latin typeface="Arial"/>
            </a:endParaRPr>
          </a:p>
        </p:txBody>
      </p:sp>
      <p:sp>
        <p:nvSpPr>
          <p:cNvPr id="78" name="CustomShape 2"/>
          <p:cNvSpPr/>
          <p:nvPr/>
        </p:nvSpPr>
        <p:spPr>
          <a:xfrm>
            <a:off x="1371600" y="3886200"/>
            <a:ext cx="6400080" cy="1751760"/>
          </a:xfrm>
          <a:prstGeom prst="rect">
            <a:avLst/>
          </a:prstGeom>
          <a:noFill/>
          <a:ln>
            <a:noFill/>
          </a:ln>
        </p:spPr>
        <p:style>
          <a:lnRef idx="0"/>
          <a:fillRef idx="0"/>
          <a:effectRef idx="0"/>
          <a:fontRef idx="minor"/>
        </p:style>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2000" y="216000"/>
            <a:ext cx="8712000" cy="1224000"/>
          </a:xfrm>
          <a:prstGeom prst="rect">
            <a:avLst/>
          </a:prstGeom>
          <a:solidFill>
            <a:srgbClr val="b2b2b2">
              <a:alpha val="29000"/>
            </a:srgbClr>
          </a:solidFill>
          <a:ln>
            <a:solidFill>
              <a:srgbClr val="3465a4"/>
            </a:solidFill>
          </a:ln>
        </p:spPr>
        <p:style>
          <a:lnRef idx="0"/>
          <a:fillRef idx="0"/>
          <a:effectRef idx="0"/>
          <a:fontRef idx="minor"/>
        </p:style>
      </p:sp>
      <p:sp>
        <p:nvSpPr>
          <p:cNvPr id="196" name="TextShape 2"/>
          <p:cNvSpPr txBox="1"/>
          <p:nvPr/>
        </p:nvSpPr>
        <p:spPr>
          <a:xfrm>
            <a:off x="144000" y="288000"/>
            <a:ext cx="8360640" cy="111420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 </a:t>
            </a:r>
            <a:r>
              <a:rPr b="0" lang="en-AU" sz="1800" spc="-1" strike="noStrike">
                <a:solidFill>
                  <a:srgbClr val="00cc00"/>
                </a:solidFill>
                <a:uFill>
                  <a:solidFill>
                    <a:srgbClr val="ffffff"/>
                  </a:solidFill>
                </a:uFill>
                <a:latin typeface="Arial"/>
              </a:rPr>
              <a:t>@entity3</a:t>
            </a:r>
            <a:r>
              <a:rPr b="0" lang="en-AU" sz="1800" spc="-1" strike="noStrike">
                <a:solidFill>
                  <a:srgbClr val="000000"/>
                </a:solidFill>
                <a:uFill>
                  <a:solidFill>
                    <a:srgbClr val="ffffff"/>
                  </a:solidFill>
                </a:uFill>
                <a:latin typeface="Arial"/>
              </a:rPr>
              <a:t> ) the </a:t>
            </a:r>
            <a:r>
              <a:rPr b="0" lang="en-AU" sz="1800" spc="-1" strike="noStrike">
                <a:solidFill>
                  <a:srgbClr val="0000ff"/>
                </a:solidFill>
                <a:uFill>
                  <a:solidFill>
                    <a:srgbClr val="ffffff"/>
                  </a:solidFill>
                </a:uFill>
                <a:latin typeface="Arial"/>
              </a:rPr>
              <a:t>@entity2</a:t>
            </a:r>
            <a:r>
              <a:rPr b="0" lang="en-AU" sz="1800" spc="-1" strike="noStrike">
                <a:solidFill>
                  <a:srgbClr val="000000"/>
                </a:solidFill>
                <a:uFill>
                  <a:solidFill>
                    <a:srgbClr val="ffffff"/>
                  </a:solidFill>
                </a:uFill>
                <a:latin typeface="Arial"/>
              </a:rPr>
              <a:t> military claims to have shot down a </a:t>
            </a:r>
            <a:r>
              <a:rPr b="0" lang="en-AU" sz="1800" spc="-1" strike="noStrike">
                <a:solidFill>
                  <a:srgbClr val="00cc00"/>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drone , state media reported tuesday . " </a:t>
            </a:r>
            <a:r>
              <a:rPr b="0" lang="en-AU" sz="1800" spc="-1" strike="noStrike">
                <a:solidFill>
                  <a:srgbClr val="00cc00"/>
                </a:solidFill>
                <a:uFill>
                  <a:solidFill>
                    <a:srgbClr val="ffffff"/>
                  </a:solidFill>
                </a:uFill>
                <a:latin typeface="Arial"/>
              </a:rPr>
              <a:t>@entity2</a:t>
            </a:r>
            <a:r>
              <a:rPr b="0" lang="en-AU" sz="1800" spc="-1" strike="noStrike">
                <a:solidFill>
                  <a:srgbClr val="000000"/>
                </a:solidFill>
                <a:uFill>
                  <a:solidFill>
                    <a:srgbClr val="ffffff"/>
                  </a:solidFill>
                </a:uFill>
                <a:latin typeface="Arial"/>
              </a:rPr>
              <a:t> air defense systems shot down a </a:t>
            </a:r>
            <a:r>
              <a:rPr b="0" lang="en-AU" sz="1800" spc="-1" strike="noStrike">
                <a:solidFill>
                  <a:srgbClr val="00cc00"/>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a:t>
            </a:r>
            <a:r>
              <a:rPr b="0" lang="en-AU" sz="1800" spc="-1" strike="noStrike">
                <a:solidFill>
                  <a:srgbClr val="00cc00"/>
                </a:solidFill>
                <a:uFill>
                  <a:solidFill>
                    <a:srgbClr val="ffffff"/>
                  </a:solidFill>
                </a:uFill>
                <a:latin typeface="Arial"/>
              </a:rPr>
              <a:t>@entity9</a:t>
            </a:r>
            <a:r>
              <a:rPr b="0" lang="en-AU" sz="1800" spc="-1" strike="noStrike">
                <a:solidFill>
                  <a:srgbClr val="000000"/>
                </a:solidFill>
                <a:uFill>
                  <a:solidFill>
                    <a:srgbClr val="ffffff"/>
                  </a:solidFill>
                </a:uFill>
                <a:latin typeface="Arial"/>
              </a:rPr>
              <a:t> ( unmanned aerial vehicle ) north of </a:t>
            </a:r>
            <a:r>
              <a:rPr b="0" lang="en-AU" sz="1800" spc="-1" strike="noStrike">
                <a:solidFill>
                  <a:srgbClr val="00cc00"/>
                </a:solidFill>
                <a:uFill>
                  <a:solidFill>
                    <a:srgbClr val="ffffff"/>
                  </a:solidFill>
                </a:uFill>
                <a:latin typeface="Arial"/>
              </a:rPr>
              <a:t>@entity11</a:t>
            </a:r>
            <a:r>
              <a:rPr b="0" lang="en-AU" sz="1800" spc="-1" strike="noStrike">
                <a:solidFill>
                  <a:srgbClr val="000000"/>
                </a:solidFill>
                <a:uFill>
                  <a:solidFill>
                    <a:srgbClr val="ffffff"/>
                  </a:solidFill>
                </a:uFill>
                <a:latin typeface="Arial"/>
              </a:rPr>
              <a:t> , " the state - run </a:t>
            </a:r>
            <a:r>
              <a:rPr b="0" lang="en-AU" sz="1800" spc="-1" strike="noStrike">
                <a:solidFill>
                  <a:srgbClr val="00cc00"/>
                </a:solidFill>
                <a:uFill>
                  <a:solidFill>
                    <a:srgbClr val="ffffff"/>
                  </a:solidFill>
                </a:uFill>
                <a:latin typeface="Arial"/>
              </a:rPr>
              <a:t>@entity6</a:t>
            </a:r>
            <a:r>
              <a:rPr b="0" lang="en-AU" sz="1800" spc="-1" strike="noStrike">
                <a:solidFill>
                  <a:srgbClr val="000000"/>
                </a:solidFill>
                <a:uFill>
                  <a:solidFill>
                    <a:srgbClr val="ffffff"/>
                  </a:solidFill>
                </a:uFill>
                <a:latin typeface="Arial"/>
              </a:rPr>
              <a:t> said . the </a:t>
            </a:r>
            <a:r>
              <a:rPr b="0" lang="en-AU" sz="1800" spc="-1" strike="noStrike">
                <a:solidFill>
                  <a:srgbClr val="00cc00"/>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military lost contact...</a:t>
            </a:r>
            <a:endParaRPr b="0" lang="en-AU" sz="1800" spc="-1" strike="noStrike">
              <a:solidFill>
                <a:srgbClr val="000000"/>
              </a:solidFill>
              <a:uFill>
                <a:solidFill>
                  <a:srgbClr val="ffffff"/>
                </a:solidFill>
              </a:uFill>
              <a:latin typeface="Arial"/>
            </a:endParaRPr>
          </a:p>
        </p:txBody>
      </p:sp>
      <p:sp>
        <p:nvSpPr>
          <p:cNvPr id="197" name="TextShape 3"/>
          <p:cNvSpPr txBox="1"/>
          <p:nvPr/>
        </p:nvSpPr>
        <p:spPr>
          <a:xfrm>
            <a:off x="288000" y="1661760"/>
            <a:ext cx="3312000" cy="858240"/>
          </a:xfrm>
          <a:prstGeom prst="rect">
            <a:avLst/>
          </a:prstGeom>
          <a:noFill/>
          <a:ln>
            <a:noFill/>
          </a:ln>
        </p:spPr>
        <p:txBody>
          <a:bodyPr lIns="90000" rIns="90000" tIns="45000" bIns="45000"/>
          <a:p>
            <a:r>
              <a:rPr b="0" lang="en-AU" sz="1800" spc="-1" strike="noStrike">
                <a:solidFill>
                  <a:srgbClr val="ff3300"/>
                </a:solidFill>
                <a:uFill>
                  <a:solidFill>
                    <a:srgbClr val="ffffff"/>
                  </a:solidFill>
                </a:uFill>
                <a:latin typeface="Arial"/>
              </a:rPr>
              <a:t>@placeholder</a:t>
            </a:r>
            <a:r>
              <a:rPr b="0" lang="en-AU" sz="1800" spc="-1" strike="noStrike">
                <a:solidFill>
                  <a:srgbClr val="000000"/>
                </a:solidFill>
                <a:uFill>
                  <a:solidFill>
                    <a:srgbClr val="ffffff"/>
                  </a:solidFill>
                </a:uFill>
                <a:latin typeface="Arial"/>
              </a:rPr>
              <a:t> 's military claims it shot down a </a:t>
            </a:r>
            <a:r>
              <a:rPr b="0" lang="en-AU" sz="1800" spc="-1" strike="noStrike">
                <a:solidFill>
                  <a:srgbClr val="00cc00"/>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drone north of </a:t>
            </a:r>
            <a:r>
              <a:rPr b="0" lang="en-AU" sz="1800" spc="-1" strike="noStrike">
                <a:solidFill>
                  <a:srgbClr val="00cc00"/>
                </a:solidFill>
                <a:uFill>
                  <a:solidFill>
                    <a:srgbClr val="ffffff"/>
                  </a:solidFill>
                </a:uFill>
                <a:latin typeface="Arial"/>
              </a:rPr>
              <a:t>@entity11</a:t>
            </a:r>
            <a:endParaRPr b="0" lang="en-AU" sz="1800" spc="-1" strike="noStrike">
              <a:solidFill>
                <a:srgbClr val="000000"/>
              </a:solidFill>
              <a:uFill>
                <a:solidFill>
                  <a:srgbClr val="ffffff"/>
                </a:solidFill>
              </a:uFill>
              <a:latin typeface="Arial"/>
            </a:endParaRPr>
          </a:p>
        </p:txBody>
      </p:sp>
      <p:sp>
        <p:nvSpPr>
          <p:cNvPr id="198" name="CustomShape 4"/>
          <p:cNvSpPr/>
          <p:nvPr/>
        </p:nvSpPr>
        <p:spPr>
          <a:xfrm>
            <a:off x="72000" y="2736000"/>
            <a:ext cx="8712000" cy="1224000"/>
          </a:xfrm>
          <a:prstGeom prst="rect">
            <a:avLst/>
          </a:prstGeom>
          <a:solidFill>
            <a:srgbClr val="b2b2b2">
              <a:alpha val="29000"/>
            </a:srgbClr>
          </a:solidFill>
          <a:ln>
            <a:solidFill>
              <a:srgbClr val="3465a4"/>
            </a:solidFill>
          </a:ln>
        </p:spPr>
        <p:style>
          <a:lnRef idx="0"/>
          <a:fillRef idx="0"/>
          <a:effectRef idx="0"/>
          <a:fontRef idx="minor"/>
        </p:style>
      </p:sp>
      <p:sp>
        <p:nvSpPr>
          <p:cNvPr id="199" name="TextShape 5"/>
          <p:cNvSpPr txBox="1"/>
          <p:nvPr/>
        </p:nvSpPr>
        <p:spPr>
          <a:xfrm>
            <a:off x="144000" y="2808000"/>
            <a:ext cx="8360640" cy="1114200"/>
          </a:xfrm>
          <a:prstGeom prst="rect">
            <a:avLst/>
          </a:prstGeom>
          <a:noFill/>
          <a:ln>
            <a:noFill/>
          </a:ln>
        </p:spPr>
        <p:txBody>
          <a:bodyPr lIns="90000" rIns="90000" tIns="45000" bIns="45000"/>
          <a:p>
            <a:r>
              <a:rPr b="0" lang="en-AU" sz="1800" spc="-1" strike="noStrike">
                <a:solidFill>
                  <a:srgbClr val="999999"/>
                </a:solidFill>
                <a:uFill>
                  <a:solidFill>
                    <a:srgbClr val="ffffff"/>
                  </a:solidFill>
                </a:uFill>
                <a:latin typeface="Arial"/>
              </a:rPr>
              <a:t>( @entity3 ) </a:t>
            </a:r>
            <a:r>
              <a:rPr b="0" lang="en-AU" sz="1800" spc="-1" strike="noStrike" u="sng">
                <a:solidFill>
                  <a:srgbClr val="000000"/>
                </a:solidFill>
                <a:uFill>
                  <a:solidFill>
                    <a:srgbClr val="ffffff"/>
                  </a:solidFill>
                </a:uFill>
                <a:latin typeface="Arial"/>
              </a:rPr>
              <a:t>the </a:t>
            </a:r>
            <a:r>
              <a:rPr b="0" lang="en-AU" sz="1800" spc="-1" strike="noStrike" u="sng">
                <a:solidFill>
                  <a:srgbClr val="0000ff"/>
                </a:solidFill>
                <a:uFill>
                  <a:solidFill>
                    <a:srgbClr val="ffffff"/>
                  </a:solidFill>
                </a:uFill>
                <a:latin typeface="Arial"/>
              </a:rPr>
              <a:t>@entity2</a:t>
            </a:r>
            <a:r>
              <a:rPr b="0" lang="en-AU" sz="1800" spc="-1" strike="noStrike" u="sng">
                <a:solidFill>
                  <a:srgbClr val="000000"/>
                </a:solidFill>
                <a:uFill>
                  <a:solidFill>
                    <a:srgbClr val="ffffff"/>
                  </a:solidFill>
                </a:uFill>
                <a:latin typeface="Arial"/>
              </a:rPr>
              <a:t> military claims to have shot down a </a:t>
            </a:r>
            <a:r>
              <a:rPr b="0" lang="en-AU" sz="1800" spc="-1" strike="noStrike" u="sng">
                <a:solidFill>
                  <a:srgbClr val="00cc00"/>
                </a:solidFill>
                <a:uFill>
                  <a:solidFill>
                    <a:srgbClr val="ffffff"/>
                  </a:solidFill>
                </a:uFill>
                <a:latin typeface="Arial"/>
              </a:rPr>
              <a:t>@entity5</a:t>
            </a:r>
            <a:r>
              <a:rPr b="0" lang="en-AU" sz="1800" spc="-1" strike="noStrike" u="sng">
                <a:solidFill>
                  <a:srgbClr val="000000"/>
                </a:solidFill>
                <a:uFill>
                  <a:solidFill>
                    <a:srgbClr val="ffffff"/>
                  </a:solidFill>
                </a:uFill>
                <a:latin typeface="Arial"/>
              </a:rPr>
              <a:t> drone</a:t>
            </a:r>
            <a:r>
              <a:rPr b="0" lang="en-AU" sz="1800" spc="-1" strike="noStrike">
                <a:solidFill>
                  <a:srgbClr val="000000"/>
                </a:solidFill>
                <a:uFill>
                  <a:solidFill>
                    <a:srgbClr val="ffffff"/>
                  </a:solidFill>
                </a:uFill>
                <a:latin typeface="Arial"/>
              </a:rPr>
              <a:t> , </a:t>
            </a:r>
            <a:r>
              <a:rPr b="0" lang="en-AU" sz="1800" spc="-1" strike="noStrike">
                <a:solidFill>
                  <a:srgbClr val="999999"/>
                </a:solidFill>
                <a:uFill>
                  <a:solidFill>
                    <a:srgbClr val="ffffff"/>
                  </a:solidFill>
                </a:uFill>
                <a:latin typeface="Arial"/>
              </a:rPr>
              <a:t>state media reported tuesday . " @entity2 air defense systems </a:t>
            </a:r>
            <a:r>
              <a:rPr b="0" lang="en-AU" sz="1800" spc="-1" strike="noStrike" u="sng">
                <a:solidFill>
                  <a:srgbClr val="000000"/>
                </a:solidFill>
                <a:uFill>
                  <a:solidFill>
                    <a:srgbClr val="ffffff"/>
                  </a:solidFill>
                </a:uFill>
                <a:latin typeface="Arial"/>
              </a:rPr>
              <a:t>shot down a</a:t>
            </a:r>
            <a:r>
              <a:rPr b="0" lang="en-AU" sz="1800" spc="-1" strike="noStrike">
                <a:solidFill>
                  <a:srgbClr val="000000"/>
                </a:solidFill>
                <a:uFill>
                  <a:solidFill>
                    <a:srgbClr val="ffffff"/>
                  </a:solidFill>
                </a:uFill>
                <a:latin typeface="Arial"/>
              </a:rPr>
              <a:t> </a:t>
            </a:r>
            <a:r>
              <a:rPr b="0" lang="en-AU" sz="1800" spc="-1" strike="noStrike">
                <a:solidFill>
                  <a:srgbClr val="999999"/>
                </a:solidFill>
                <a:uFill>
                  <a:solidFill>
                    <a:srgbClr val="ffffff"/>
                  </a:solidFill>
                </a:uFill>
                <a:latin typeface="Arial"/>
              </a:rPr>
              <a:t>@entity5 @entity9 ( unmanned aerial vehicle ) </a:t>
            </a:r>
            <a:r>
              <a:rPr b="0" lang="en-AU" sz="1800" spc="-1" strike="noStrike" u="sng">
                <a:solidFill>
                  <a:srgbClr val="000000"/>
                </a:solidFill>
                <a:uFill>
                  <a:solidFill>
                    <a:srgbClr val="ffffff"/>
                  </a:solidFill>
                </a:uFill>
                <a:latin typeface="Arial"/>
              </a:rPr>
              <a:t>north of </a:t>
            </a:r>
            <a:r>
              <a:rPr b="0" lang="en-AU" sz="1800" spc="-1" strike="noStrike" u="sng">
                <a:solidFill>
                  <a:srgbClr val="00cc00"/>
                </a:solidFill>
                <a:uFill>
                  <a:solidFill>
                    <a:srgbClr val="ffffff"/>
                  </a:solidFill>
                </a:uFill>
                <a:latin typeface="Arial"/>
              </a:rPr>
              <a:t>@entity11</a:t>
            </a:r>
            <a:r>
              <a:rPr b="0" lang="en-AU" sz="1800" spc="-1" strike="noStrike">
                <a:solidFill>
                  <a:srgbClr val="999999"/>
                </a:solidFill>
                <a:uFill>
                  <a:solidFill>
                    <a:srgbClr val="ffffff"/>
                  </a:solidFill>
                </a:uFill>
                <a:latin typeface="Arial"/>
              </a:rPr>
              <a:t> , " the state - run @entity6 said . the @entity5 military lost contact...</a:t>
            </a:r>
            <a:endParaRPr b="0" lang="en-AU" sz="1800" spc="-1" strike="noStrike">
              <a:solidFill>
                <a:srgbClr val="000000"/>
              </a:solidFill>
              <a:uFill>
                <a:solidFill>
                  <a:srgbClr val="ffffff"/>
                </a:solidFill>
              </a:uFill>
              <a:latin typeface="Arial"/>
            </a:endParaRPr>
          </a:p>
        </p:txBody>
      </p:sp>
      <p:cxnSp>
        <p:nvCxnSpPr>
          <p:cNvPr id="200" name="Line 6"/>
          <p:cNvCxnSpPr>
            <a:stCxn id="195" idx="2"/>
            <a:endCxn id="198" idx="0"/>
          </p:cNvCxnSpPr>
          <p:nvPr/>
        </p:nvCxnSpPr>
        <p:spPr>
          <a:xfrm>
            <a:off x="4428000" y="1440000"/>
            <a:ext cx="360" cy="1296360"/>
          </a:xfrm>
          <a:prstGeom prst="bentConnector3">
            <a:avLst/>
          </a:prstGeom>
          <a:ln>
            <a:solidFill>
              <a:srgbClr val="000000"/>
            </a:solidFill>
            <a:tailEnd len="med" type="triangle" w="med"/>
          </a:ln>
        </p:spPr>
      </p:cxnSp>
      <p:sp>
        <p:nvSpPr>
          <p:cNvPr id="201" name="TextShape 7"/>
          <p:cNvSpPr txBox="1"/>
          <p:nvPr/>
        </p:nvSpPr>
        <p:spPr>
          <a:xfrm>
            <a:off x="4967640" y="1944000"/>
            <a:ext cx="1755000" cy="346320"/>
          </a:xfrm>
          <a:prstGeom prst="rect">
            <a:avLst/>
          </a:prstGeom>
          <a:noFill/>
          <a:ln>
            <a:noFill/>
          </a:ln>
        </p:spPr>
        <p:txBody>
          <a:bodyPr lIns="90000" rIns="90000" tIns="45000" bIns="45000"/>
          <a:p>
            <a:r>
              <a:rPr b="1" lang="en-AU" sz="1800" spc="-1" strike="noStrike">
                <a:solidFill>
                  <a:srgbClr val="000000"/>
                </a:solidFill>
                <a:uFill>
                  <a:solidFill>
                    <a:srgbClr val="ffffff"/>
                  </a:solidFill>
                </a:uFill>
                <a:latin typeface="Arial"/>
              </a:rPr>
              <a:t>Match Context</a:t>
            </a:r>
            <a:endParaRPr b="0" lang="en-AU" sz="1800" spc="-1" strike="noStrike">
              <a:solidFill>
                <a:srgbClr val="000000"/>
              </a:solidFill>
              <a:uFill>
                <a:solidFill>
                  <a:srgbClr val="ffffff"/>
                </a:solidFill>
              </a:uFill>
              <a:latin typeface="Arial"/>
            </a:endParaRPr>
          </a:p>
        </p:txBody>
      </p:sp>
      <p:sp>
        <p:nvSpPr>
          <p:cNvPr id="202" name="CustomShape 8"/>
          <p:cNvSpPr/>
          <p:nvPr/>
        </p:nvSpPr>
        <p:spPr>
          <a:xfrm>
            <a:off x="72000" y="5040000"/>
            <a:ext cx="8712000" cy="1224000"/>
          </a:xfrm>
          <a:prstGeom prst="rect">
            <a:avLst/>
          </a:prstGeom>
          <a:solidFill>
            <a:srgbClr val="b2b2b2">
              <a:alpha val="29000"/>
            </a:srgbClr>
          </a:solidFill>
          <a:ln>
            <a:solidFill>
              <a:srgbClr val="3465a4"/>
            </a:solidFill>
          </a:ln>
        </p:spPr>
        <p:style>
          <a:lnRef idx="0"/>
          <a:fillRef idx="0"/>
          <a:effectRef idx="0"/>
          <a:fontRef idx="minor"/>
        </p:style>
      </p:sp>
      <p:sp>
        <p:nvSpPr>
          <p:cNvPr id="203" name="TextShape 9"/>
          <p:cNvSpPr txBox="1"/>
          <p:nvPr/>
        </p:nvSpPr>
        <p:spPr>
          <a:xfrm>
            <a:off x="144000" y="5112000"/>
            <a:ext cx="8360640" cy="1114200"/>
          </a:xfrm>
          <a:prstGeom prst="rect">
            <a:avLst/>
          </a:prstGeom>
          <a:noFill/>
          <a:ln>
            <a:noFill/>
          </a:ln>
        </p:spPr>
        <p:txBody>
          <a:bodyPr lIns="90000" rIns="90000" tIns="45000" bIns="45000"/>
          <a:p>
            <a:r>
              <a:rPr b="0" lang="en-AU" sz="1800" spc="-1" strike="noStrike">
                <a:solidFill>
                  <a:srgbClr val="b2b2b2"/>
                </a:solidFill>
                <a:uFill>
                  <a:solidFill>
                    <a:srgbClr val="ffffff"/>
                  </a:solidFill>
                </a:uFill>
                <a:latin typeface="Arial"/>
              </a:rPr>
              <a:t>( @entity3 ) </a:t>
            </a:r>
            <a:r>
              <a:rPr b="0" lang="en-AU" sz="1800" spc="-1" strike="noStrike">
                <a:solidFill>
                  <a:srgbClr val="333333"/>
                </a:solidFill>
                <a:uFill>
                  <a:solidFill>
                    <a:srgbClr val="ffffff"/>
                  </a:solidFill>
                </a:uFill>
                <a:latin typeface="Arial"/>
              </a:rPr>
              <a:t>the </a:t>
            </a:r>
            <a:r>
              <a:rPr b="1" lang="en-AU" sz="1800" spc="-1" strike="noStrike" u="sng">
                <a:solidFill>
                  <a:srgbClr val="0000ff"/>
                </a:solidFill>
                <a:uFill>
                  <a:solidFill>
                    <a:srgbClr val="ffffff"/>
                  </a:solidFill>
                </a:uFill>
                <a:latin typeface="Arial"/>
              </a:rPr>
              <a:t>@entity2</a:t>
            </a:r>
            <a:r>
              <a:rPr b="0" lang="en-AU" sz="1800" spc="-1" strike="noStrike">
                <a:solidFill>
                  <a:srgbClr val="333333"/>
                </a:solidFill>
                <a:uFill>
                  <a:solidFill>
                    <a:srgbClr val="ffffff"/>
                  </a:solidFill>
                </a:uFill>
                <a:latin typeface="Arial"/>
              </a:rPr>
              <a:t> military claims to have shot down a </a:t>
            </a:r>
            <a:r>
              <a:rPr b="0" lang="en-AU" sz="1800" spc="-1" strike="noStrike">
                <a:solidFill>
                  <a:srgbClr val="333333"/>
                </a:solidFill>
                <a:uFill>
                  <a:solidFill>
                    <a:srgbClr val="ffffff"/>
                  </a:solidFill>
                </a:uFill>
                <a:latin typeface="Arial"/>
              </a:rPr>
              <a:t>@entity5</a:t>
            </a:r>
            <a:r>
              <a:rPr b="0" lang="en-AU" sz="1800" spc="-1" strike="noStrike">
                <a:solidFill>
                  <a:srgbClr val="333333"/>
                </a:solidFill>
                <a:uFill>
                  <a:solidFill>
                    <a:srgbClr val="ffffff"/>
                  </a:solidFill>
                </a:uFill>
                <a:latin typeface="Arial"/>
              </a:rPr>
              <a:t> drone</a:t>
            </a:r>
            <a:r>
              <a:rPr b="0" lang="en-AU" sz="1800" spc="-1" strike="noStrike">
                <a:solidFill>
                  <a:srgbClr val="333333"/>
                </a:solidFill>
                <a:uFill>
                  <a:solidFill>
                    <a:srgbClr val="ffffff"/>
                  </a:solidFill>
                </a:uFill>
                <a:latin typeface="Arial"/>
              </a:rPr>
              <a:t> </a:t>
            </a:r>
            <a:r>
              <a:rPr b="0" lang="en-AU" sz="1800" spc="-1" strike="noStrike">
                <a:solidFill>
                  <a:srgbClr val="000000"/>
                </a:solidFill>
                <a:uFill>
                  <a:solidFill>
                    <a:srgbClr val="ffffff"/>
                  </a:solidFill>
                </a:uFill>
                <a:latin typeface="Arial"/>
              </a:rPr>
              <a:t>, </a:t>
            </a:r>
            <a:r>
              <a:rPr b="0" lang="en-AU" sz="1800" spc="-1" strike="noStrike">
                <a:solidFill>
                  <a:srgbClr val="b2b2b2"/>
                </a:solidFill>
                <a:uFill>
                  <a:solidFill>
                    <a:srgbClr val="ffffff"/>
                  </a:solidFill>
                </a:uFill>
                <a:latin typeface="Arial"/>
              </a:rPr>
              <a:t>state media reported tuesday . " @entity2 air defense systems</a:t>
            </a:r>
            <a:r>
              <a:rPr b="0" lang="en-AU" sz="1800" spc="-1" strike="noStrike">
                <a:solidFill>
                  <a:srgbClr val="000000"/>
                </a:solidFill>
                <a:uFill>
                  <a:solidFill>
                    <a:srgbClr val="ffffff"/>
                  </a:solidFill>
                </a:uFill>
                <a:latin typeface="Arial"/>
              </a:rPr>
              <a:t> </a:t>
            </a:r>
            <a:r>
              <a:rPr b="0" lang="en-AU" sz="1800" spc="-1" strike="noStrike">
                <a:solidFill>
                  <a:srgbClr val="333333"/>
                </a:solidFill>
                <a:uFill>
                  <a:solidFill>
                    <a:srgbClr val="ffffff"/>
                  </a:solidFill>
                </a:uFill>
                <a:latin typeface="Arial"/>
              </a:rPr>
              <a:t>shot down a</a:t>
            </a:r>
            <a:r>
              <a:rPr b="0" lang="en-AU" sz="1800" spc="-1" strike="noStrike">
                <a:solidFill>
                  <a:srgbClr val="000000"/>
                </a:solidFill>
                <a:uFill>
                  <a:solidFill>
                    <a:srgbClr val="ffffff"/>
                  </a:solidFill>
                </a:uFill>
                <a:latin typeface="Arial"/>
              </a:rPr>
              <a:t> </a:t>
            </a:r>
            <a:r>
              <a:rPr b="0" lang="en-AU" sz="1800" spc="-1" strike="noStrike">
                <a:solidFill>
                  <a:srgbClr val="b2b2b2"/>
                </a:solidFill>
                <a:uFill>
                  <a:solidFill>
                    <a:srgbClr val="ffffff"/>
                  </a:solidFill>
                </a:uFill>
                <a:latin typeface="Arial"/>
              </a:rPr>
              <a:t>@entity5 @entity9 ( unmanned aerial vehicle ) </a:t>
            </a:r>
            <a:r>
              <a:rPr b="0" lang="en-AU" sz="1800" spc="-1" strike="noStrike">
                <a:solidFill>
                  <a:srgbClr val="333333"/>
                </a:solidFill>
                <a:uFill>
                  <a:solidFill>
                    <a:srgbClr val="ffffff"/>
                  </a:solidFill>
                </a:uFill>
                <a:latin typeface="Arial"/>
              </a:rPr>
              <a:t>north of @entity11</a:t>
            </a:r>
            <a:r>
              <a:rPr b="0" lang="en-AU" sz="1800" spc="-1" strike="noStrike">
                <a:solidFill>
                  <a:srgbClr val="b2b2b2"/>
                </a:solidFill>
                <a:uFill>
                  <a:solidFill>
                    <a:srgbClr val="ffffff"/>
                  </a:solidFill>
                </a:uFill>
                <a:latin typeface="Arial"/>
              </a:rPr>
              <a:t> , " the state - run @entity6 said . the @entity5 military lost contact...</a:t>
            </a:r>
            <a:endParaRPr b="0" lang="en-AU" sz="1800" spc="-1" strike="noStrike">
              <a:solidFill>
                <a:srgbClr val="000000"/>
              </a:solidFill>
              <a:uFill>
                <a:solidFill>
                  <a:srgbClr val="ffffff"/>
                </a:solidFill>
              </a:uFill>
              <a:latin typeface="Arial"/>
            </a:endParaRPr>
          </a:p>
        </p:txBody>
      </p:sp>
      <p:cxnSp>
        <p:nvCxnSpPr>
          <p:cNvPr id="204" name="Line 10"/>
          <p:cNvCxnSpPr>
            <a:stCxn id="198" idx="2"/>
            <a:endCxn id="202" idx="0"/>
          </p:cNvCxnSpPr>
          <p:nvPr/>
        </p:nvCxnSpPr>
        <p:spPr>
          <a:xfrm>
            <a:off x="4428000" y="3960000"/>
            <a:ext cx="360" cy="1080360"/>
          </a:xfrm>
          <a:prstGeom prst="bentConnector3">
            <a:avLst/>
          </a:prstGeom>
          <a:ln>
            <a:solidFill>
              <a:srgbClr val="000000"/>
            </a:solidFill>
            <a:tailEnd len="med" type="triangle" w="med"/>
          </a:ln>
        </p:spPr>
      </p:cxnSp>
      <p:sp>
        <p:nvSpPr>
          <p:cNvPr id="205" name="TextShape 11"/>
          <p:cNvSpPr txBox="1"/>
          <p:nvPr/>
        </p:nvSpPr>
        <p:spPr>
          <a:xfrm>
            <a:off x="4968000" y="4348080"/>
            <a:ext cx="2239560" cy="346320"/>
          </a:xfrm>
          <a:prstGeom prst="rect">
            <a:avLst/>
          </a:prstGeom>
          <a:noFill/>
          <a:ln>
            <a:noFill/>
          </a:ln>
        </p:spPr>
        <p:txBody>
          <a:bodyPr lIns="90000" rIns="90000" tIns="45000" bIns="45000"/>
          <a:p>
            <a:r>
              <a:rPr b="1" lang="en-AU" sz="1800" spc="-1" strike="noStrike">
                <a:solidFill>
                  <a:srgbClr val="000000"/>
                </a:solidFill>
                <a:uFill>
                  <a:solidFill>
                    <a:srgbClr val="ffffff"/>
                  </a:solidFill>
                </a:uFill>
                <a:latin typeface="Arial"/>
              </a:rPr>
              <a:t>Attend to key word</a:t>
            </a:r>
            <a:endParaRPr b="0" lang="en-AU"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457560" y="27504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Our Architecture</a:t>
            </a:r>
            <a:endParaRPr b="0" lang="en-AU" sz="1800" spc="-1" strike="noStrike">
              <a:solidFill>
                <a:srgbClr val="000000"/>
              </a:solidFill>
              <a:uFill>
                <a:solidFill>
                  <a:srgbClr val="ffffff"/>
                </a:solidFill>
              </a:uFill>
              <a:latin typeface="Arial"/>
            </a:endParaRPr>
          </a:p>
        </p:txBody>
      </p:sp>
      <p:sp>
        <p:nvSpPr>
          <p:cNvPr id="207" name="CustomShape 2"/>
          <p:cNvSpPr/>
          <p:nvPr/>
        </p:nvSpPr>
        <p:spPr>
          <a:xfrm>
            <a:off x="457560" y="160056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Embedding Alignment</a:t>
            </a:r>
            <a:endParaRPr b="0" lang="en-AU"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AU" sz="3200" spc="-1" strike="noStrike">
                <a:solidFill>
                  <a:srgbClr val="000000"/>
                </a:solidFill>
                <a:uFill>
                  <a:solidFill>
                    <a:srgbClr val="ffffff"/>
                  </a:solidFill>
                </a:uFill>
                <a:latin typeface="Calibri"/>
              </a:rPr>
              <a:t>Artetxe et al. (2016)</a:t>
            </a:r>
            <a:endParaRPr b="0" lang="en-AU" sz="1800" spc="-1" strike="noStrike">
              <a:solidFill>
                <a:srgbClr val="000000"/>
              </a:solidFill>
              <a:uFill>
                <a:solidFill>
                  <a:srgbClr val="ffffff"/>
                </a:solidFill>
              </a:uFill>
              <a:latin typeface="Arial"/>
            </a:endParaRPr>
          </a:p>
        </p:txBody>
      </p:sp>
      <p:sp>
        <p:nvSpPr>
          <p:cNvPr id="208" name="Line 3"/>
          <p:cNvSpPr/>
          <p:nvPr/>
        </p:nvSpPr>
        <p:spPr>
          <a:xfrm flipH="1" flipV="1">
            <a:off x="1008000" y="3240000"/>
            <a:ext cx="864000" cy="1368000"/>
          </a:xfrm>
          <a:prstGeom prst="line">
            <a:avLst/>
          </a:prstGeom>
          <a:ln>
            <a:solidFill>
              <a:srgbClr val="000000"/>
            </a:solidFill>
            <a:tailEnd len="med" type="triangle" w="med"/>
          </a:ln>
        </p:spPr>
        <p:style>
          <a:lnRef idx="0"/>
          <a:fillRef idx="0"/>
          <a:effectRef idx="0"/>
          <a:fontRef idx="minor"/>
        </p:style>
      </p:sp>
      <p:sp>
        <p:nvSpPr>
          <p:cNvPr id="209" name="Line 4"/>
          <p:cNvSpPr/>
          <p:nvPr/>
        </p:nvSpPr>
        <p:spPr>
          <a:xfrm flipV="1">
            <a:off x="1872000" y="3528000"/>
            <a:ext cx="432000" cy="1080000"/>
          </a:xfrm>
          <a:prstGeom prst="line">
            <a:avLst/>
          </a:prstGeom>
          <a:ln>
            <a:solidFill>
              <a:srgbClr val="000000"/>
            </a:solidFill>
            <a:tailEnd len="med" type="triangle" w="med"/>
          </a:ln>
        </p:spPr>
        <p:style>
          <a:lnRef idx="0"/>
          <a:fillRef idx="0"/>
          <a:effectRef idx="0"/>
          <a:fontRef idx="minor"/>
        </p:style>
      </p:sp>
      <p:sp>
        <p:nvSpPr>
          <p:cNvPr id="210" name="Line 5"/>
          <p:cNvSpPr/>
          <p:nvPr/>
        </p:nvSpPr>
        <p:spPr>
          <a:xfrm flipH="1">
            <a:off x="360000" y="4608000"/>
            <a:ext cx="1512000" cy="360000"/>
          </a:xfrm>
          <a:prstGeom prst="line">
            <a:avLst/>
          </a:prstGeom>
          <a:ln>
            <a:solidFill>
              <a:srgbClr val="000000"/>
            </a:solidFill>
            <a:tailEnd len="med" type="triangle" w="med"/>
          </a:ln>
        </p:spPr>
        <p:style>
          <a:lnRef idx="0"/>
          <a:fillRef idx="0"/>
          <a:effectRef idx="0"/>
          <a:fontRef idx="minor"/>
        </p:style>
      </p:sp>
      <p:sp>
        <p:nvSpPr>
          <p:cNvPr id="211" name="Line 6"/>
          <p:cNvSpPr/>
          <p:nvPr/>
        </p:nvSpPr>
        <p:spPr>
          <a:xfrm>
            <a:off x="1872000" y="4608000"/>
            <a:ext cx="1224000" cy="576000"/>
          </a:xfrm>
          <a:prstGeom prst="line">
            <a:avLst/>
          </a:prstGeom>
          <a:ln>
            <a:solidFill>
              <a:srgbClr val="000000"/>
            </a:solidFill>
            <a:tailEnd len="med" type="triangle" w="med"/>
          </a:ln>
        </p:spPr>
        <p:style>
          <a:lnRef idx="0"/>
          <a:fillRef idx="0"/>
          <a:effectRef idx="0"/>
          <a:fontRef idx="minor"/>
        </p:style>
      </p:sp>
      <p:sp>
        <p:nvSpPr>
          <p:cNvPr id="212" name="CustomShape 7"/>
          <p:cNvSpPr/>
          <p:nvPr/>
        </p:nvSpPr>
        <p:spPr>
          <a:xfrm>
            <a:off x="3073680" y="5256000"/>
            <a:ext cx="75204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storm</a:t>
            </a:r>
            <a:endParaRPr b="0" lang="en-AU" sz="1800" spc="-1" strike="noStrike">
              <a:solidFill>
                <a:srgbClr val="000000"/>
              </a:solidFill>
              <a:uFill>
                <a:solidFill>
                  <a:srgbClr val="ffffff"/>
                </a:solidFill>
              </a:uFill>
              <a:latin typeface="Arial"/>
            </a:endParaRPr>
          </a:p>
        </p:txBody>
      </p:sp>
      <p:sp>
        <p:nvSpPr>
          <p:cNvPr id="213" name="CustomShape 8"/>
          <p:cNvSpPr/>
          <p:nvPr/>
        </p:nvSpPr>
        <p:spPr>
          <a:xfrm>
            <a:off x="2137680" y="3109680"/>
            <a:ext cx="67572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state</a:t>
            </a:r>
            <a:endParaRPr b="0" lang="en-AU" sz="1800" spc="-1" strike="noStrike">
              <a:solidFill>
                <a:srgbClr val="000000"/>
              </a:solidFill>
              <a:uFill>
                <a:solidFill>
                  <a:srgbClr val="ffffff"/>
                </a:solidFill>
              </a:uFill>
              <a:latin typeface="Arial"/>
            </a:endParaRPr>
          </a:p>
        </p:txBody>
      </p:sp>
      <p:sp>
        <p:nvSpPr>
          <p:cNvPr id="214" name="CustomShape 9"/>
          <p:cNvSpPr/>
          <p:nvPr/>
        </p:nvSpPr>
        <p:spPr>
          <a:xfrm>
            <a:off x="576000" y="2808000"/>
            <a:ext cx="59796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king</a:t>
            </a:r>
            <a:endParaRPr b="0" lang="en-AU" sz="1800" spc="-1" strike="noStrike">
              <a:solidFill>
                <a:srgbClr val="000000"/>
              </a:solidFill>
              <a:uFill>
                <a:solidFill>
                  <a:srgbClr val="ffffff"/>
                </a:solidFill>
              </a:uFill>
              <a:latin typeface="Arial"/>
            </a:endParaRPr>
          </a:p>
        </p:txBody>
      </p:sp>
      <p:sp>
        <p:nvSpPr>
          <p:cNvPr id="215" name="CustomShape 10"/>
          <p:cNvSpPr/>
          <p:nvPr/>
        </p:nvSpPr>
        <p:spPr>
          <a:xfrm>
            <a:off x="193680" y="5053680"/>
            <a:ext cx="48528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cat</a:t>
            </a:r>
            <a:endParaRPr b="0" lang="en-AU" sz="1800" spc="-1" strike="noStrike">
              <a:solidFill>
                <a:srgbClr val="000000"/>
              </a:solidFill>
              <a:uFill>
                <a:solidFill>
                  <a:srgbClr val="ffffff"/>
                </a:solidFill>
              </a:uFill>
              <a:latin typeface="Arial"/>
            </a:endParaRPr>
          </a:p>
        </p:txBody>
      </p:sp>
      <p:sp>
        <p:nvSpPr>
          <p:cNvPr id="216" name="Line 11"/>
          <p:cNvSpPr/>
          <p:nvPr/>
        </p:nvSpPr>
        <p:spPr>
          <a:xfrm flipH="1" flipV="1">
            <a:off x="1008000" y="3240000"/>
            <a:ext cx="864000" cy="1368000"/>
          </a:xfrm>
          <a:prstGeom prst="line">
            <a:avLst/>
          </a:prstGeom>
          <a:ln>
            <a:solidFill>
              <a:srgbClr val="000000"/>
            </a:solidFill>
            <a:tailEnd len="med" type="triangle" w="med"/>
          </a:ln>
        </p:spPr>
        <p:style>
          <a:lnRef idx="0"/>
          <a:fillRef idx="0"/>
          <a:effectRef idx="0"/>
          <a:fontRef idx="minor"/>
        </p:style>
      </p:sp>
      <p:sp>
        <p:nvSpPr>
          <p:cNvPr id="217" name="Line 12"/>
          <p:cNvSpPr/>
          <p:nvPr/>
        </p:nvSpPr>
        <p:spPr>
          <a:xfrm flipV="1">
            <a:off x="1872000" y="3528000"/>
            <a:ext cx="432000" cy="1080000"/>
          </a:xfrm>
          <a:prstGeom prst="line">
            <a:avLst/>
          </a:prstGeom>
          <a:ln>
            <a:solidFill>
              <a:srgbClr val="000000"/>
            </a:solidFill>
            <a:tailEnd len="med" type="triangle" w="med"/>
          </a:ln>
        </p:spPr>
        <p:style>
          <a:lnRef idx="0"/>
          <a:fillRef idx="0"/>
          <a:effectRef idx="0"/>
          <a:fontRef idx="minor"/>
        </p:style>
      </p:sp>
      <p:sp>
        <p:nvSpPr>
          <p:cNvPr id="218" name="Line 13"/>
          <p:cNvSpPr/>
          <p:nvPr/>
        </p:nvSpPr>
        <p:spPr>
          <a:xfrm flipH="1">
            <a:off x="360000" y="4608000"/>
            <a:ext cx="1512000" cy="360000"/>
          </a:xfrm>
          <a:prstGeom prst="line">
            <a:avLst/>
          </a:prstGeom>
          <a:ln>
            <a:solidFill>
              <a:srgbClr val="000000"/>
            </a:solidFill>
            <a:tailEnd len="med" type="triangle" w="med"/>
          </a:ln>
        </p:spPr>
        <p:style>
          <a:lnRef idx="0"/>
          <a:fillRef idx="0"/>
          <a:effectRef idx="0"/>
          <a:fontRef idx="minor"/>
        </p:style>
      </p:sp>
      <p:sp>
        <p:nvSpPr>
          <p:cNvPr id="219" name="Line 14"/>
          <p:cNvSpPr/>
          <p:nvPr/>
        </p:nvSpPr>
        <p:spPr>
          <a:xfrm>
            <a:off x="1872000" y="4608000"/>
            <a:ext cx="1224000" cy="576000"/>
          </a:xfrm>
          <a:prstGeom prst="line">
            <a:avLst/>
          </a:prstGeom>
          <a:ln>
            <a:solidFill>
              <a:srgbClr val="000000"/>
            </a:solidFill>
            <a:tailEnd len="med" type="triangle" w="med"/>
          </a:ln>
        </p:spPr>
        <p:style>
          <a:lnRef idx="0"/>
          <a:fillRef idx="0"/>
          <a:effectRef idx="0"/>
          <a:fontRef idx="minor"/>
        </p:style>
      </p:sp>
      <p:sp>
        <p:nvSpPr>
          <p:cNvPr id="220" name="CustomShape 15"/>
          <p:cNvSpPr/>
          <p:nvPr/>
        </p:nvSpPr>
        <p:spPr>
          <a:xfrm>
            <a:off x="3073680" y="5256000"/>
            <a:ext cx="75204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storm</a:t>
            </a:r>
            <a:endParaRPr b="0" lang="en-AU" sz="1800" spc="-1" strike="noStrike">
              <a:solidFill>
                <a:srgbClr val="000000"/>
              </a:solidFill>
              <a:uFill>
                <a:solidFill>
                  <a:srgbClr val="ffffff"/>
                </a:solidFill>
              </a:uFill>
              <a:latin typeface="Arial"/>
            </a:endParaRPr>
          </a:p>
        </p:txBody>
      </p:sp>
      <p:sp>
        <p:nvSpPr>
          <p:cNvPr id="221" name="CustomShape 16"/>
          <p:cNvSpPr/>
          <p:nvPr/>
        </p:nvSpPr>
        <p:spPr>
          <a:xfrm>
            <a:off x="2137680" y="3109680"/>
            <a:ext cx="67572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state</a:t>
            </a:r>
            <a:endParaRPr b="0" lang="en-AU" sz="1800" spc="-1" strike="noStrike">
              <a:solidFill>
                <a:srgbClr val="000000"/>
              </a:solidFill>
              <a:uFill>
                <a:solidFill>
                  <a:srgbClr val="ffffff"/>
                </a:solidFill>
              </a:uFill>
              <a:latin typeface="Arial"/>
            </a:endParaRPr>
          </a:p>
        </p:txBody>
      </p:sp>
      <p:sp>
        <p:nvSpPr>
          <p:cNvPr id="222" name="CustomShape 17"/>
          <p:cNvSpPr/>
          <p:nvPr/>
        </p:nvSpPr>
        <p:spPr>
          <a:xfrm>
            <a:off x="193680" y="5053680"/>
            <a:ext cx="48528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cat</a:t>
            </a:r>
            <a:endParaRPr b="0" lang="en-AU" sz="1800" spc="-1" strike="noStrike">
              <a:solidFill>
                <a:srgbClr val="000000"/>
              </a:solidFill>
              <a:uFill>
                <a:solidFill>
                  <a:srgbClr val="ffffff"/>
                </a:solidFill>
              </a:uFill>
              <a:latin typeface="Arial"/>
            </a:endParaRPr>
          </a:p>
        </p:txBody>
      </p:sp>
      <p:sp>
        <p:nvSpPr>
          <p:cNvPr id="223" name="Line 18"/>
          <p:cNvSpPr/>
          <p:nvPr/>
        </p:nvSpPr>
        <p:spPr>
          <a:xfrm flipH="1">
            <a:off x="6378480" y="4170600"/>
            <a:ext cx="904680" cy="1341360"/>
          </a:xfrm>
          <a:prstGeom prst="line">
            <a:avLst/>
          </a:prstGeom>
          <a:ln>
            <a:solidFill>
              <a:srgbClr val="000000"/>
            </a:solidFill>
            <a:tailEnd len="med" type="triangle" w="med"/>
          </a:ln>
        </p:spPr>
        <p:style>
          <a:lnRef idx="0"/>
          <a:fillRef idx="0"/>
          <a:effectRef idx="0"/>
          <a:fontRef idx="minor"/>
        </p:style>
      </p:sp>
      <p:sp>
        <p:nvSpPr>
          <p:cNvPr id="224" name="Line 19"/>
          <p:cNvSpPr/>
          <p:nvPr/>
        </p:nvSpPr>
        <p:spPr>
          <a:xfrm flipH="1">
            <a:off x="6120720" y="4170600"/>
            <a:ext cx="1162440" cy="38880"/>
          </a:xfrm>
          <a:prstGeom prst="line">
            <a:avLst/>
          </a:prstGeom>
          <a:ln>
            <a:solidFill>
              <a:srgbClr val="000000"/>
            </a:solidFill>
            <a:tailEnd len="med" type="triangle" w="med"/>
          </a:ln>
        </p:spPr>
        <p:style>
          <a:lnRef idx="0"/>
          <a:fillRef idx="0"/>
          <a:effectRef idx="0"/>
          <a:fontRef idx="minor"/>
        </p:style>
      </p:sp>
      <p:sp>
        <p:nvSpPr>
          <p:cNvPr id="225" name="Line 20"/>
          <p:cNvSpPr/>
          <p:nvPr/>
        </p:nvSpPr>
        <p:spPr>
          <a:xfrm>
            <a:off x="7283160" y="4170600"/>
            <a:ext cx="938160" cy="1239480"/>
          </a:xfrm>
          <a:prstGeom prst="line">
            <a:avLst/>
          </a:prstGeom>
          <a:ln>
            <a:solidFill>
              <a:srgbClr val="000000"/>
            </a:solidFill>
            <a:tailEnd len="med" type="triangle" w="med"/>
          </a:ln>
        </p:spPr>
        <p:style>
          <a:lnRef idx="0"/>
          <a:fillRef idx="0"/>
          <a:effectRef idx="0"/>
          <a:fontRef idx="minor"/>
        </p:style>
      </p:sp>
      <p:sp>
        <p:nvSpPr>
          <p:cNvPr id="226" name="Line 21"/>
          <p:cNvSpPr/>
          <p:nvPr/>
        </p:nvSpPr>
        <p:spPr>
          <a:xfrm flipV="1">
            <a:off x="7283160" y="2818080"/>
            <a:ext cx="35280" cy="1352520"/>
          </a:xfrm>
          <a:prstGeom prst="line">
            <a:avLst/>
          </a:prstGeom>
          <a:ln>
            <a:solidFill>
              <a:srgbClr val="000000"/>
            </a:solidFill>
            <a:tailEnd len="med" type="triangle" w="med"/>
          </a:ln>
        </p:spPr>
        <p:style>
          <a:lnRef idx="0"/>
          <a:fillRef idx="0"/>
          <a:effectRef idx="0"/>
          <a:fontRef idx="minor"/>
        </p:style>
      </p:sp>
      <p:sp>
        <p:nvSpPr>
          <p:cNvPr id="227" name="CustomShape 22"/>
          <p:cNvSpPr/>
          <p:nvPr/>
        </p:nvSpPr>
        <p:spPr>
          <a:xfrm rot="14776800">
            <a:off x="6793560" y="2072160"/>
            <a:ext cx="108108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tormenta</a:t>
            </a:r>
            <a:endParaRPr b="0" lang="en-AU" sz="1800" spc="-1" strike="noStrike">
              <a:solidFill>
                <a:srgbClr val="000000"/>
              </a:solidFill>
              <a:uFill>
                <a:solidFill>
                  <a:srgbClr val="ffffff"/>
                </a:solidFill>
              </a:uFill>
              <a:latin typeface="Arial"/>
            </a:endParaRPr>
          </a:p>
        </p:txBody>
      </p:sp>
      <p:sp>
        <p:nvSpPr>
          <p:cNvPr id="228" name="CustomShape 23"/>
          <p:cNvSpPr/>
          <p:nvPr/>
        </p:nvSpPr>
        <p:spPr>
          <a:xfrm rot="14776800">
            <a:off x="5400000" y="3920040"/>
            <a:ext cx="80208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estato</a:t>
            </a:r>
            <a:endParaRPr b="0" lang="en-AU" sz="1800" spc="-1" strike="noStrike">
              <a:solidFill>
                <a:srgbClr val="000000"/>
              </a:solidFill>
              <a:uFill>
                <a:solidFill>
                  <a:srgbClr val="ffffff"/>
                </a:solidFill>
              </a:uFill>
              <a:latin typeface="Arial"/>
            </a:endParaRPr>
          </a:p>
        </p:txBody>
      </p:sp>
      <p:sp>
        <p:nvSpPr>
          <p:cNvPr id="229" name="CustomShape 24"/>
          <p:cNvSpPr/>
          <p:nvPr/>
        </p:nvSpPr>
        <p:spPr>
          <a:xfrm rot="14776800">
            <a:off x="5904000" y="5570280"/>
            <a:ext cx="58572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Rey</a:t>
            </a:r>
            <a:endParaRPr b="0" lang="en-AU" sz="1800" spc="-1" strike="noStrike">
              <a:solidFill>
                <a:srgbClr val="000000"/>
              </a:solidFill>
              <a:uFill>
                <a:solidFill>
                  <a:srgbClr val="ffffff"/>
                </a:solidFill>
              </a:uFill>
              <a:latin typeface="Arial"/>
            </a:endParaRPr>
          </a:p>
        </p:txBody>
      </p:sp>
      <p:sp>
        <p:nvSpPr>
          <p:cNvPr id="230" name="CustomShape 25"/>
          <p:cNvSpPr/>
          <p:nvPr/>
        </p:nvSpPr>
        <p:spPr>
          <a:xfrm rot="14776800">
            <a:off x="8086680" y="4998960"/>
            <a:ext cx="62388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gato</a:t>
            </a:r>
            <a:endParaRPr b="0" lang="en-AU" sz="1800" spc="-1" strike="noStrike">
              <a:solidFill>
                <a:srgbClr val="000000"/>
              </a:solidFill>
              <a:uFill>
                <a:solidFill>
                  <a:srgbClr val="ffffff"/>
                </a:solidFill>
              </a:uFill>
              <a:latin typeface="Arial"/>
            </a:endParaRPr>
          </a:p>
        </p:txBody>
      </p:sp>
      <p:sp>
        <p:nvSpPr>
          <p:cNvPr id="231" name="Line 26"/>
          <p:cNvSpPr/>
          <p:nvPr/>
        </p:nvSpPr>
        <p:spPr>
          <a:xfrm flipH="1" flipV="1">
            <a:off x="1008000" y="3240000"/>
            <a:ext cx="864000" cy="1368000"/>
          </a:xfrm>
          <a:prstGeom prst="line">
            <a:avLst/>
          </a:prstGeom>
          <a:ln>
            <a:solidFill>
              <a:srgbClr val="000000"/>
            </a:solidFill>
            <a:tailEnd len="med" type="triangle" w="med"/>
          </a:ln>
        </p:spPr>
        <p:style>
          <a:lnRef idx="0"/>
          <a:fillRef idx="0"/>
          <a:effectRef idx="0"/>
          <a:fontRef idx="minor"/>
        </p:style>
      </p:sp>
      <p:sp>
        <p:nvSpPr>
          <p:cNvPr id="232" name="Line 27"/>
          <p:cNvSpPr/>
          <p:nvPr/>
        </p:nvSpPr>
        <p:spPr>
          <a:xfrm flipV="1">
            <a:off x="1872000" y="3528000"/>
            <a:ext cx="432000" cy="1080000"/>
          </a:xfrm>
          <a:prstGeom prst="line">
            <a:avLst/>
          </a:prstGeom>
          <a:ln>
            <a:solidFill>
              <a:srgbClr val="000000"/>
            </a:solidFill>
            <a:tailEnd len="med" type="triangle" w="med"/>
          </a:ln>
        </p:spPr>
        <p:style>
          <a:lnRef idx="0"/>
          <a:fillRef idx="0"/>
          <a:effectRef idx="0"/>
          <a:fontRef idx="minor"/>
        </p:style>
      </p:sp>
      <p:sp>
        <p:nvSpPr>
          <p:cNvPr id="233" name="Line 28"/>
          <p:cNvSpPr/>
          <p:nvPr/>
        </p:nvSpPr>
        <p:spPr>
          <a:xfrm flipH="1">
            <a:off x="360000" y="4608000"/>
            <a:ext cx="1512000" cy="360000"/>
          </a:xfrm>
          <a:prstGeom prst="line">
            <a:avLst/>
          </a:prstGeom>
          <a:ln>
            <a:solidFill>
              <a:srgbClr val="000000"/>
            </a:solidFill>
            <a:tailEnd len="med" type="triangle" w="med"/>
          </a:ln>
        </p:spPr>
        <p:style>
          <a:lnRef idx="0"/>
          <a:fillRef idx="0"/>
          <a:effectRef idx="0"/>
          <a:fontRef idx="minor"/>
        </p:style>
      </p:sp>
      <p:sp>
        <p:nvSpPr>
          <p:cNvPr id="234" name="Line 29"/>
          <p:cNvSpPr/>
          <p:nvPr/>
        </p:nvSpPr>
        <p:spPr>
          <a:xfrm>
            <a:off x="1872000" y="4608000"/>
            <a:ext cx="1224000" cy="576000"/>
          </a:xfrm>
          <a:prstGeom prst="line">
            <a:avLst/>
          </a:prstGeom>
          <a:ln>
            <a:solidFill>
              <a:srgbClr val="000000"/>
            </a:solidFill>
            <a:tailEnd len="med" type="triangle" w="med"/>
          </a:ln>
        </p:spPr>
        <p:style>
          <a:lnRef idx="0"/>
          <a:fillRef idx="0"/>
          <a:effectRef idx="0"/>
          <a:fontRef idx="minor"/>
        </p:style>
      </p:sp>
      <p:sp>
        <p:nvSpPr>
          <p:cNvPr id="235" name="CustomShape 30"/>
          <p:cNvSpPr/>
          <p:nvPr/>
        </p:nvSpPr>
        <p:spPr>
          <a:xfrm>
            <a:off x="3073680" y="5256000"/>
            <a:ext cx="75204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storm</a:t>
            </a:r>
            <a:endParaRPr b="0" lang="en-AU" sz="1800" spc="-1" strike="noStrike">
              <a:solidFill>
                <a:srgbClr val="000000"/>
              </a:solidFill>
              <a:uFill>
                <a:solidFill>
                  <a:srgbClr val="ffffff"/>
                </a:solidFill>
              </a:uFill>
              <a:latin typeface="Arial"/>
            </a:endParaRPr>
          </a:p>
        </p:txBody>
      </p:sp>
      <p:sp>
        <p:nvSpPr>
          <p:cNvPr id="236" name="CustomShape 31"/>
          <p:cNvSpPr/>
          <p:nvPr/>
        </p:nvSpPr>
        <p:spPr>
          <a:xfrm>
            <a:off x="2137680" y="3109680"/>
            <a:ext cx="67572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state</a:t>
            </a:r>
            <a:endParaRPr b="0" lang="en-AU" sz="1800" spc="-1" strike="noStrike">
              <a:solidFill>
                <a:srgbClr val="000000"/>
              </a:solidFill>
              <a:uFill>
                <a:solidFill>
                  <a:srgbClr val="ffffff"/>
                </a:solidFill>
              </a:uFill>
              <a:latin typeface="Arial"/>
            </a:endParaRPr>
          </a:p>
        </p:txBody>
      </p:sp>
      <p:sp>
        <p:nvSpPr>
          <p:cNvPr id="237" name="CustomShape 32"/>
          <p:cNvSpPr/>
          <p:nvPr/>
        </p:nvSpPr>
        <p:spPr>
          <a:xfrm>
            <a:off x="193680" y="5053680"/>
            <a:ext cx="48528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ff0000"/>
                </a:solidFill>
                <a:uFill>
                  <a:solidFill>
                    <a:srgbClr val="ffffff"/>
                  </a:solidFill>
                </a:uFill>
                <a:latin typeface="Arial"/>
              </a:rPr>
              <a:t>cat</a:t>
            </a:r>
            <a:endParaRPr b="0" lang="en-AU" sz="1800" spc="-1" strike="noStrike">
              <a:solidFill>
                <a:srgbClr val="000000"/>
              </a:solidFill>
              <a:uFill>
                <a:solidFill>
                  <a:srgbClr val="ffffff"/>
                </a:solidFill>
              </a:uFill>
              <a:latin typeface="Arial"/>
            </a:endParaRPr>
          </a:p>
        </p:txBody>
      </p:sp>
      <p:sp>
        <p:nvSpPr>
          <p:cNvPr id="238" name="CustomShape 33"/>
          <p:cNvSpPr/>
          <p:nvPr/>
        </p:nvSpPr>
        <p:spPr>
          <a:xfrm>
            <a:off x="3528000" y="4176000"/>
            <a:ext cx="1655640" cy="143640"/>
          </a:xfrm>
          <a:custGeom>
            <a:avLst/>
            <a:gdLst/>
            <a:ahLst/>
            <a:rect l="l" t="t" r="r" b="b"/>
            <a:pathLst>
              <a:path w="4602" h="402">
                <a:moveTo>
                  <a:pt x="0" y="100"/>
                </a:moveTo>
                <a:lnTo>
                  <a:pt x="3450" y="100"/>
                </a:lnTo>
                <a:lnTo>
                  <a:pt x="3450" y="0"/>
                </a:lnTo>
                <a:lnTo>
                  <a:pt x="4601" y="200"/>
                </a:lnTo>
                <a:lnTo>
                  <a:pt x="3450" y="401"/>
                </a:lnTo>
                <a:lnTo>
                  <a:pt x="3450" y="300"/>
                </a:lnTo>
                <a:lnTo>
                  <a:pt x="0" y="300"/>
                </a:lnTo>
                <a:lnTo>
                  <a:pt x="0" y="100"/>
                </a:lnTo>
              </a:path>
            </a:pathLst>
          </a:custGeom>
          <a:solidFill>
            <a:srgbClr val="729fcf"/>
          </a:solidFill>
          <a:ln>
            <a:solidFill>
              <a:srgbClr val="3465a4"/>
            </a:solidFill>
          </a:ln>
        </p:spPr>
        <p:style>
          <a:lnRef idx="0"/>
          <a:fillRef idx="0"/>
          <a:effectRef idx="0"/>
          <a:fontRef idx="minor"/>
        </p:style>
      </p:sp>
      <p:sp>
        <p:nvSpPr>
          <p:cNvPr id="239" name="CustomShape 34"/>
          <p:cNvSpPr/>
          <p:nvPr/>
        </p:nvSpPr>
        <p:spPr>
          <a:xfrm rot="16200000">
            <a:off x="4176000" y="4104360"/>
            <a:ext cx="287640" cy="287640"/>
          </a:xfrm>
          <a:custGeom>
            <a:avLst/>
            <a:gdLst/>
            <a:ahLst/>
            <a:rect l="l" t="t" r="r" b="b"/>
            <a:pathLst>
              <a:path w="902" h="599">
                <a:moveTo>
                  <a:pt x="297" y="198"/>
                </a:moveTo>
                <a:lnTo>
                  <a:pt x="297" y="208"/>
                </a:lnTo>
                <a:lnTo>
                  <a:pt x="298" y="219"/>
                </a:lnTo>
                <a:lnTo>
                  <a:pt x="299" y="229"/>
                </a:lnTo>
                <a:lnTo>
                  <a:pt x="301" y="239"/>
                </a:lnTo>
                <a:lnTo>
                  <a:pt x="304" y="249"/>
                </a:lnTo>
                <a:lnTo>
                  <a:pt x="306" y="259"/>
                </a:lnTo>
                <a:lnTo>
                  <a:pt x="310" y="269"/>
                </a:lnTo>
                <a:lnTo>
                  <a:pt x="314" y="278"/>
                </a:lnTo>
                <a:lnTo>
                  <a:pt x="318" y="288"/>
                </a:lnTo>
                <a:lnTo>
                  <a:pt x="323" y="297"/>
                </a:lnTo>
                <a:lnTo>
                  <a:pt x="328" y="306"/>
                </a:lnTo>
                <a:lnTo>
                  <a:pt x="334" y="315"/>
                </a:lnTo>
                <a:lnTo>
                  <a:pt x="340" y="323"/>
                </a:lnTo>
                <a:lnTo>
                  <a:pt x="346" y="331"/>
                </a:lnTo>
                <a:lnTo>
                  <a:pt x="353" y="339"/>
                </a:lnTo>
                <a:lnTo>
                  <a:pt x="360" y="346"/>
                </a:lnTo>
                <a:lnTo>
                  <a:pt x="368" y="353"/>
                </a:lnTo>
                <a:lnTo>
                  <a:pt x="376" y="359"/>
                </a:lnTo>
                <a:lnTo>
                  <a:pt x="384" y="365"/>
                </a:lnTo>
                <a:lnTo>
                  <a:pt x="393" y="371"/>
                </a:lnTo>
                <a:lnTo>
                  <a:pt x="402" y="376"/>
                </a:lnTo>
                <a:lnTo>
                  <a:pt x="411" y="381"/>
                </a:lnTo>
                <a:lnTo>
                  <a:pt x="421" y="385"/>
                </a:lnTo>
                <a:lnTo>
                  <a:pt x="430" y="389"/>
                </a:lnTo>
                <a:lnTo>
                  <a:pt x="440" y="393"/>
                </a:lnTo>
                <a:lnTo>
                  <a:pt x="450" y="395"/>
                </a:lnTo>
                <a:lnTo>
                  <a:pt x="460" y="398"/>
                </a:lnTo>
                <a:lnTo>
                  <a:pt x="470" y="400"/>
                </a:lnTo>
                <a:lnTo>
                  <a:pt x="480" y="401"/>
                </a:lnTo>
                <a:lnTo>
                  <a:pt x="491" y="402"/>
                </a:lnTo>
                <a:lnTo>
                  <a:pt x="501" y="402"/>
                </a:lnTo>
                <a:lnTo>
                  <a:pt x="511" y="402"/>
                </a:lnTo>
                <a:lnTo>
                  <a:pt x="522" y="401"/>
                </a:lnTo>
                <a:lnTo>
                  <a:pt x="532" y="400"/>
                </a:lnTo>
                <a:lnTo>
                  <a:pt x="542" y="398"/>
                </a:lnTo>
                <a:lnTo>
                  <a:pt x="552" y="395"/>
                </a:lnTo>
                <a:lnTo>
                  <a:pt x="562" y="393"/>
                </a:lnTo>
                <a:lnTo>
                  <a:pt x="572" y="389"/>
                </a:lnTo>
                <a:lnTo>
                  <a:pt x="581" y="385"/>
                </a:lnTo>
                <a:lnTo>
                  <a:pt x="591" y="381"/>
                </a:lnTo>
                <a:lnTo>
                  <a:pt x="600" y="376"/>
                </a:lnTo>
                <a:lnTo>
                  <a:pt x="609" y="371"/>
                </a:lnTo>
                <a:lnTo>
                  <a:pt x="618" y="365"/>
                </a:lnTo>
                <a:lnTo>
                  <a:pt x="626" y="359"/>
                </a:lnTo>
                <a:lnTo>
                  <a:pt x="634" y="353"/>
                </a:lnTo>
                <a:lnTo>
                  <a:pt x="642" y="346"/>
                </a:lnTo>
                <a:lnTo>
                  <a:pt x="649" y="339"/>
                </a:lnTo>
                <a:lnTo>
                  <a:pt x="656" y="331"/>
                </a:lnTo>
                <a:lnTo>
                  <a:pt x="662" y="323"/>
                </a:lnTo>
                <a:lnTo>
                  <a:pt x="668" y="315"/>
                </a:lnTo>
                <a:lnTo>
                  <a:pt x="674" y="306"/>
                </a:lnTo>
                <a:lnTo>
                  <a:pt x="679" y="297"/>
                </a:lnTo>
                <a:lnTo>
                  <a:pt x="684" y="288"/>
                </a:lnTo>
                <a:lnTo>
                  <a:pt x="688" y="278"/>
                </a:lnTo>
                <a:lnTo>
                  <a:pt x="692" y="269"/>
                </a:lnTo>
                <a:lnTo>
                  <a:pt x="696" y="259"/>
                </a:lnTo>
                <a:lnTo>
                  <a:pt x="698" y="249"/>
                </a:lnTo>
                <a:lnTo>
                  <a:pt x="701" y="239"/>
                </a:lnTo>
                <a:lnTo>
                  <a:pt x="703" y="229"/>
                </a:lnTo>
                <a:lnTo>
                  <a:pt x="704" y="219"/>
                </a:lnTo>
                <a:lnTo>
                  <a:pt x="705" y="208"/>
                </a:lnTo>
                <a:lnTo>
                  <a:pt x="705" y="198"/>
                </a:lnTo>
                <a:lnTo>
                  <a:pt x="901" y="198"/>
                </a:lnTo>
                <a:lnTo>
                  <a:pt x="900" y="218"/>
                </a:lnTo>
                <a:lnTo>
                  <a:pt x="899" y="238"/>
                </a:lnTo>
                <a:lnTo>
                  <a:pt x="896" y="259"/>
                </a:lnTo>
                <a:lnTo>
                  <a:pt x="893" y="279"/>
                </a:lnTo>
                <a:lnTo>
                  <a:pt x="888" y="298"/>
                </a:lnTo>
                <a:lnTo>
                  <a:pt x="883" y="318"/>
                </a:lnTo>
                <a:lnTo>
                  <a:pt x="876" y="337"/>
                </a:lnTo>
                <a:lnTo>
                  <a:pt x="869" y="356"/>
                </a:lnTo>
                <a:lnTo>
                  <a:pt x="860" y="374"/>
                </a:lnTo>
                <a:lnTo>
                  <a:pt x="851" y="392"/>
                </a:lnTo>
                <a:lnTo>
                  <a:pt x="840" y="410"/>
                </a:lnTo>
                <a:lnTo>
                  <a:pt x="829" y="427"/>
                </a:lnTo>
                <a:lnTo>
                  <a:pt x="817" y="443"/>
                </a:lnTo>
                <a:lnTo>
                  <a:pt x="805" y="459"/>
                </a:lnTo>
                <a:lnTo>
                  <a:pt x="791" y="474"/>
                </a:lnTo>
                <a:lnTo>
                  <a:pt x="777" y="488"/>
                </a:lnTo>
                <a:lnTo>
                  <a:pt x="762" y="502"/>
                </a:lnTo>
                <a:lnTo>
                  <a:pt x="746" y="514"/>
                </a:lnTo>
                <a:lnTo>
                  <a:pt x="730" y="526"/>
                </a:lnTo>
                <a:lnTo>
                  <a:pt x="713" y="537"/>
                </a:lnTo>
                <a:lnTo>
                  <a:pt x="695" y="548"/>
                </a:lnTo>
                <a:lnTo>
                  <a:pt x="677" y="557"/>
                </a:lnTo>
                <a:lnTo>
                  <a:pt x="659" y="566"/>
                </a:lnTo>
                <a:lnTo>
                  <a:pt x="640" y="573"/>
                </a:lnTo>
                <a:lnTo>
                  <a:pt x="621" y="580"/>
                </a:lnTo>
                <a:lnTo>
                  <a:pt x="601" y="585"/>
                </a:lnTo>
                <a:lnTo>
                  <a:pt x="582" y="590"/>
                </a:lnTo>
                <a:lnTo>
                  <a:pt x="562" y="593"/>
                </a:lnTo>
                <a:lnTo>
                  <a:pt x="541" y="596"/>
                </a:lnTo>
                <a:lnTo>
                  <a:pt x="521" y="597"/>
                </a:lnTo>
                <a:lnTo>
                  <a:pt x="501" y="598"/>
                </a:lnTo>
                <a:lnTo>
                  <a:pt x="481" y="597"/>
                </a:lnTo>
                <a:lnTo>
                  <a:pt x="461" y="596"/>
                </a:lnTo>
                <a:lnTo>
                  <a:pt x="440" y="593"/>
                </a:lnTo>
                <a:lnTo>
                  <a:pt x="420" y="590"/>
                </a:lnTo>
                <a:lnTo>
                  <a:pt x="401" y="585"/>
                </a:lnTo>
                <a:lnTo>
                  <a:pt x="381" y="580"/>
                </a:lnTo>
                <a:lnTo>
                  <a:pt x="362" y="573"/>
                </a:lnTo>
                <a:lnTo>
                  <a:pt x="343" y="566"/>
                </a:lnTo>
                <a:lnTo>
                  <a:pt x="325" y="557"/>
                </a:lnTo>
                <a:lnTo>
                  <a:pt x="307" y="548"/>
                </a:lnTo>
                <a:lnTo>
                  <a:pt x="289" y="537"/>
                </a:lnTo>
                <a:lnTo>
                  <a:pt x="272" y="526"/>
                </a:lnTo>
                <a:lnTo>
                  <a:pt x="256" y="514"/>
                </a:lnTo>
                <a:lnTo>
                  <a:pt x="240" y="502"/>
                </a:lnTo>
                <a:lnTo>
                  <a:pt x="225" y="488"/>
                </a:lnTo>
                <a:lnTo>
                  <a:pt x="211" y="474"/>
                </a:lnTo>
                <a:lnTo>
                  <a:pt x="197" y="459"/>
                </a:lnTo>
                <a:lnTo>
                  <a:pt x="185" y="443"/>
                </a:lnTo>
                <a:lnTo>
                  <a:pt x="173" y="427"/>
                </a:lnTo>
                <a:lnTo>
                  <a:pt x="162" y="410"/>
                </a:lnTo>
                <a:lnTo>
                  <a:pt x="151" y="392"/>
                </a:lnTo>
                <a:lnTo>
                  <a:pt x="142" y="374"/>
                </a:lnTo>
                <a:lnTo>
                  <a:pt x="133" y="356"/>
                </a:lnTo>
                <a:lnTo>
                  <a:pt x="126" y="337"/>
                </a:lnTo>
                <a:lnTo>
                  <a:pt x="119" y="318"/>
                </a:lnTo>
                <a:lnTo>
                  <a:pt x="114" y="298"/>
                </a:lnTo>
                <a:lnTo>
                  <a:pt x="109" y="279"/>
                </a:lnTo>
                <a:lnTo>
                  <a:pt x="106" y="259"/>
                </a:lnTo>
                <a:lnTo>
                  <a:pt x="103" y="238"/>
                </a:lnTo>
                <a:lnTo>
                  <a:pt x="102" y="218"/>
                </a:lnTo>
                <a:lnTo>
                  <a:pt x="101" y="198"/>
                </a:lnTo>
                <a:lnTo>
                  <a:pt x="0" y="198"/>
                </a:lnTo>
                <a:lnTo>
                  <a:pt x="199" y="0"/>
                </a:lnTo>
                <a:lnTo>
                  <a:pt x="397" y="198"/>
                </a:lnTo>
                <a:lnTo>
                  <a:pt x="297" y="198"/>
                </a:lnTo>
              </a:path>
            </a:pathLst>
          </a:custGeom>
          <a:solidFill>
            <a:srgbClr val="ff6600"/>
          </a:solidFill>
          <a:ln>
            <a:solidFill>
              <a:srgbClr val="3465a4"/>
            </a:solidFill>
          </a:ln>
        </p:spPr>
        <p:style>
          <a:lnRef idx="0"/>
          <a:fillRef idx="0"/>
          <a:effectRef idx="0"/>
          <a:fontRef idx="minor"/>
        </p:style>
      </p:sp>
      <p:sp>
        <p:nvSpPr>
          <p:cNvPr id="240" name="CustomShape 35"/>
          <p:cNvSpPr/>
          <p:nvPr/>
        </p:nvSpPr>
        <p:spPr>
          <a:xfrm>
            <a:off x="3456000" y="3384000"/>
            <a:ext cx="1829520" cy="601920"/>
          </a:xfrm>
          <a:prstGeom prst="rect">
            <a:avLst/>
          </a:prstGeom>
          <a:noFill/>
          <a:ln>
            <a:noFill/>
          </a:ln>
        </p:spPr>
        <p:style>
          <a:lnRef idx="0"/>
          <a:fillRef idx="0"/>
          <a:effectRef idx="0"/>
          <a:fontRef idx="minor"/>
        </p:style>
        <p:txBody>
          <a:bodyPr lIns="90000" rIns="90000" tIns="45000" bIns="45000"/>
          <a:p>
            <a:r>
              <a:rPr b="0" lang="en-AU" sz="1800" spc="-1" strike="noStrike">
                <a:solidFill>
                  <a:srgbClr val="000000"/>
                </a:solidFill>
                <a:uFill>
                  <a:solidFill>
                    <a:srgbClr val="ffffff"/>
                  </a:solidFill>
                </a:uFill>
                <a:latin typeface="Arial"/>
              </a:rPr>
              <a:t>Orthogonal</a:t>
            </a:r>
            <a:endParaRPr b="0" lang="en-AU" sz="18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 </a:t>
            </a:r>
            <a:r>
              <a:rPr b="0" lang="en-AU" sz="1800" spc="-1" strike="noStrike">
                <a:solidFill>
                  <a:srgbClr val="000000"/>
                </a:solidFill>
                <a:uFill>
                  <a:solidFill>
                    <a:srgbClr val="ffffff"/>
                  </a:solidFill>
                </a:uFill>
                <a:latin typeface="Arial"/>
              </a:rPr>
              <a:t>transformantion</a:t>
            </a:r>
            <a:endParaRPr b="0" lang="en-AU"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7920" y="27504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Our Architecture</a:t>
            </a:r>
            <a:endParaRPr b="0" lang="en-AU" sz="1800" spc="-1" strike="noStrike">
              <a:solidFill>
                <a:srgbClr val="000000"/>
              </a:solidFill>
              <a:uFill>
                <a:solidFill>
                  <a:srgbClr val="ffffff"/>
                </a:solidFill>
              </a:uFill>
              <a:latin typeface="Arial"/>
            </a:endParaRPr>
          </a:p>
        </p:txBody>
      </p:sp>
      <p:sp>
        <p:nvSpPr>
          <p:cNvPr id="242" name="CustomShape 2"/>
          <p:cNvSpPr/>
          <p:nvPr/>
        </p:nvSpPr>
        <p:spPr>
          <a:xfrm>
            <a:off x="457920" y="160056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Embedding Alignment</a:t>
            </a:r>
            <a:endParaRPr b="0" lang="en-AU" sz="1800" spc="-1" strike="noStrike">
              <a:solidFill>
                <a:srgbClr val="000000"/>
              </a:solidFill>
              <a:uFill>
                <a:solidFill>
                  <a:srgbClr val="ffffff"/>
                </a:solidFill>
              </a:uFill>
              <a:latin typeface="Arial"/>
            </a:endParaRPr>
          </a:p>
        </p:txBody>
      </p:sp>
      <p:sp>
        <p:nvSpPr>
          <p:cNvPr id="243" name="TextShape 3"/>
          <p:cNvSpPr txBox="1"/>
          <p:nvPr/>
        </p:nvSpPr>
        <p:spPr>
          <a:xfrm>
            <a:off x="648000" y="2304000"/>
            <a:ext cx="3168000" cy="1114200"/>
          </a:xfrm>
          <a:prstGeom prst="rect">
            <a:avLst/>
          </a:prstGeom>
          <a:noFill/>
          <a:ln>
            <a:noFill/>
          </a:ln>
        </p:spPr>
        <p:txBody>
          <a:bodyPr lIns="90000" rIns="90000" tIns="45000" bIns="45000"/>
          <a:p>
            <a:r>
              <a:rPr b="0" lang="en-AU" sz="1800" spc="-1" strike="noStrike">
                <a:solidFill>
                  <a:srgbClr val="ff3300"/>
                </a:solidFill>
                <a:uFill>
                  <a:solidFill>
                    <a:srgbClr val="ffffff"/>
                  </a:solidFill>
                </a:uFill>
                <a:latin typeface="Arial"/>
              </a:rPr>
              <a:t>Embedding Vectors of L1</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1800" spc="-1" strike="noStrike">
                <a:solidFill>
                  <a:srgbClr val="ff3300"/>
                </a:solidFill>
                <a:uFill>
                  <a:solidFill>
                    <a:srgbClr val="ffffff"/>
                  </a:solidFill>
                </a:uFill>
                <a:latin typeface="Arial"/>
              </a:rPr>
              <a:t>a 0.32, 0.41, -0.55, …</a:t>
            </a:r>
            <a:endParaRPr b="0" lang="en-AU" sz="1800" spc="-1" strike="noStrike">
              <a:solidFill>
                <a:srgbClr val="000000"/>
              </a:solidFill>
              <a:uFill>
                <a:solidFill>
                  <a:srgbClr val="ffffff"/>
                </a:solidFill>
              </a:uFill>
              <a:latin typeface="Arial"/>
            </a:endParaRPr>
          </a:p>
          <a:p>
            <a:r>
              <a:rPr b="0" lang="en-AU" sz="1800" spc="-1" strike="noStrike">
                <a:solidFill>
                  <a:srgbClr val="ff3300"/>
                </a:solidFill>
                <a:uFill>
                  <a:solidFill>
                    <a:srgbClr val="ffffff"/>
                  </a:solidFill>
                </a:uFill>
                <a:latin typeface="Arial"/>
              </a:rPr>
              <a:t>the 0.02, -0.92, 0.33, ...</a:t>
            </a:r>
            <a:endParaRPr b="0" lang="en-AU" sz="1800" spc="-1" strike="noStrike">
              <a:solidFill>
                <a:srgbClr val="000000"/>
              </a:solidFill>
              <a:uFill>
                <a:solidFill>
                  <a:srgbClr val="ffffff"/>
                </a:solidFill>
              </a:uFill>
              <a:latin typeface="Arial"/>
            </a:endParaRPr>
          </a:p>
        </p:txBody>
      </p:sp>
      <p:sp>
        <p:nvSpPr>
          <p:cNvPr id="244" name="TextShape 4"/>
          <p:cNvSpPr txBox="1"/>
          <p:nvPr/>
        </p:nvSpPr>
        <p:spPr>
          <a:xfrm>
            <a:off x="648000" y="3528000"/>
            <a:ext cx="3168000" cy="1114200"/>
          </a:xfrm>
          <a:prstGeom prst="rect">
            <a:avLst/>
          </a:prstGeom>
          <a:noFill/>
          <a:ln>
            <a:noFill/>
          </a:ln>
        </p:spPr>
        <p:txBody>
          <a:bodyPr lIns="90000" rIns="90000" tIns="45000" bIns="45000"/>
          <a:p>
            <a:r>
              <a:rPr b="0" lang="en-AU" sz="1800" spc="-1" strike="noStrike">
                <a:solidFill>
                  <a:srgbClr val="0000ff"/>
                </a:solidFill>
                <a:uFill>
                  <a:solidFill>
                    <a:srgbClr val="ffffff"/>
                  </a:solidFill>
                </a:uFill>
                <a:latin typeface="Arial"/>
              </a:rPr>
              <a:t>Embedding Vectors of L1</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1800" spc="-1" strike="noStrike">
                <a:solidFill>
                  <a:srgbClr val="0000ff"/>
                </a:solidFill>
                <a:uFill>
                  <a:solidFill>
                    <a:srgbClr val="ffffff"/>
                  </a:solidFill>
                </a:uFill>
                <a:latin typeface="Arial"/>
              </a:rPr>
              <a:t>la 0.76, 0.39, -0.63, …</a:t>
            </a:r>
            <a:endParaRPr b="0" lang="en-AU" sz="1800" spc="-1" strike="noStrike">
              <a:solidFill>
                <a:srgbClr val="000000"/>
              </a:solidFill>
              <a:uFill>
                <a:solidFill>
                  <a:srgbClr val="ffffff"/>
                </a:solidFill>
              </a:uFill>
              <a:latin typeface="Arial"/>
            </a:endParaRPr>
          </a:p>
          <a:p>
            <a:r>
              <a:rPr b="0" lang="en-AU" sz="1800" spc="-1" strike="noStrike">
                <a:solidFill>
                  <a:srgbClr val="0000ff"/>
                </a:solidFill>
                <a:uFill>
                  <a:solidFill>
                    <a:srgbClr val="ffffff"/>
                  </a:solidFill>
                </a:uFill>
                <a:latin typeface="Arial"/>
              </a:rPr>
              <a:t>el 0.12, -0.92, 0.43, ...</a:t>
            </a:r>
            <a:endParaRPr b="0" lang="en-AU" sz="1800" spc="-1" strike="noStrike">
              <a:solidFill>
                <a:srgbClr val="000000"/>
              </a:solidFill>
              <a:uFill>
                <a:solidFill>
                  <a:srgbClr val="ffffff"/>
                </a:solidFill>
              </a:uFill>
              <a:latin typeface="Arial"/>
            </a:endParaRPr>
          </a:p>
        </p:txBody>
      </p:sp>
      <p:sp>
        <p:nvSpPr>
          <p:cNvPr id="245" name="TextShape 5"/>
          <p:cNvSpPr txBox="1"/>
          <p:nvPr/>
        </p:nvSpPr>
        <p:spPr>
          <a:xfrm>
            <a:off x="4284720" y="2325960"/>
            <a:ext cx="2195280" cy="2138040"/>
          </a:xfrm>
          <a:prstGeom prst="rect">
            <a:avLst/>
          </a:prstGeom>
          <a:noFill/>
          <a:ln>
            <a:noFill/>
          </a:ln>
        </p:spPr>
        <p:txBody>
          <a:bodyPr lIns="90000" rIns="90000" tIns="45000" bIns="45000"/>
          <a:p>
            <a:r>
              <a:rPr b="0" lang="en-AU" sz="1800" spc="-1" strike="noStrike">
                <a:solidFill>
                  <a:srgbClr val="ff66cc"/>
                </a:solidFill>
                <a:uFill>
                  <a:solidFill>
                    <a:srgbClr val="ffffff"/>
                  </a:solidFill>
                </a:uFill>
                <a:latin typeface="Arial"/>
              </a:rPr>
              <a:t>Keyword Alignment:</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1800" spc="-1" strike="noStrike">
                <a:solidFill>
                  <a:srgbClr val="ff66cc"/>
                </a:solidFill>
                <a:uFill>
                  <a:solidFill>
                    <a:srgbClr val="ffffff"/>
                  </a:solidFill>
                </a:uFill>
                <a:latin typeface="Arial"/>
              </a:rPr>
              <a:t>ions iones</a:t>
            </a:r>
            <a:endParaRPr b="0" lang="en-AU" sz="1800" spc="-1" strike="noStrike">
              <a:solidFill>
                <a:srgbClr val="000000"/>
              </a:solidFill>
              <a:uFill>
                <a:solidFill>
                  <a:srgbClr val="ffffff"/>
                </a:solidFill>
              </a:uFill>
              <a:latin typeface="Arial"/>
            </a:endParaRPr>
          </a:p>
          <a:p>
            <a:r>
              <a:rPr b="0" lang="en-AU" sz="1800" spc="-1" strike="noStrike">
                <a:solidFill>
                  <a:srgbClr val="ff66cc"/>
                </a:solidFill>
                <a:uFill>
                  <a:solidFill>
                    <a:srgbClr val="ffffff"/>
                  </a:solidFill>
                </a:uFill>
                <a:latin typeface="Arial"/>
              </a:rPr>
              <a:t>iridium iridio</a:t>
            </a:r>
            <a:endParaRPr b="0" lang="en-AU" sz="1800" spc="-1" strike="noStrike">
              <a:solidFill>
                <a:srgbClr val="000000"/>
              </a:solidFill>
              <a:uFill>
                <a:solidFill>
                  <a:srgbClr val="ffffff"/>
                </a:solidFill>
              </a:uFill>
              <a:latin typeface="Arial"/>
            </a:endParaRPr>
          </a:p>
          <a:p>
            <a:r>
              <a:rPr b="0" lang="en-AU" sz="1800" spc="-1" strike="noStrike">
                <a:solidFill>
                  <a:srgbClr val="ff66cc"/>
                </a:solidFill>
                <a:uFill>
                  <a:solidFill>
                    <a:srgbClr val="ffffff"/>
                  </a:solidFill>
                </a:uFill>
                <a:latin typeface="Arial"/>
              </a:rPr>
              <a:t>iris iris</a:t>
            </a:r>
            <a:endParaRPr b="0" lang="en-AU" sz="1800" spc="-1" strike="noStrike">
              <a:solidFill>
                <a:srgbClr val="000000"/>
              </a:solidFill>
              <a:uFill>
                <a:solidFill>
                  <a:srgbClr val="ffffff"/>
                </a:solidFill>
              </a:uFill>
              <a:latin typeface="Arial"/>
            </a:endParaRPr>
          </a:p>
          <a:p>
            <a:r>
              <a:rPr b="0" lang="en-AU" sz="1800" spc="-1" strike="noStrike">
                <a:solidFill>
                  <a:srgbClr val="ff66cc"/>
                </a:solidFill>
                <a:uFill>
                  <a:solidFill>
                    <a:srgbClr val="ffffff"/>
                  </a:solidFill>
                </a:uFill>
                <a:latin typeface="Arial"/>
              </a:rPr>
              <a:t>irisated irisado</a:t>
            </a:r>
            <a:endParaRPr b="0" lang="en-AU" sz="1800" spc="-1" strike="noStrike">
              <a:solidFill>
                <a:srgbClr val="000000"/>
              </a:solidFill>
              <a:uFill>
                <a:solidFill>
                  <a:srgbClr val="ffffff"/>
                </a:solidFill>
              </a:uFill>
              <a:latin typeface="Arial"/>
            </a:endParaRPr>
          </a:p>
          <a:p>
            <a:r>
              <a:rPr b="0" lang="en-AU" sz="1800" spc="-1" strike="noStrike">
                <a:solidFill>
                  <a:srgbClr val="ff66cc"/>
                </a:solidFill>
                <a:uFill>
                  <a:solidFill>
                    <a:srgbClr val="ffffff"/>
                  </a:solidFill>
                </a:uFill>
                <a:latin typeface="Arial"/>
              </a:rPr>
              <a:t>iron hierro</a:t>
            </a:r>
            <a:endParaRPr b="0" lang="en-AU" sz="1800" spc="-1" strike="noStrike">
              <a:solidFill>
                <a:srgbClr val="000000"/>
              </a:solidFill>
              <a:uFill>
                <a:solidFill>
                  <a:srgbClr val="ffffff"/>
                </a:solidFill>
              </a:uFill>
              <a:latin typeface="Arial"/>
            </a:endParaRPr>
          </a:p>
          <a:p>
            <a:r>
              <a:rPr b="0" lang="en-AU" sz="1800" spc="-1" strike="noStrike">
                <a:solidFill>
                  <a:srgbClr val="ff66cc"/>
                </a:solidFill>
                <a:uFill>
                  <a:solidFill>
                    <a:srgbClr val="ffffff"/>
                  </a:solidFill>
                </a:uFill>
                <a:latin typeface="Arial"/>
              </a:rPr>
              <a:t>ironic irónico</a:t>
            </a:r>
            <a:endParaRPr b="0" lang="en-AU" sz="1800" spc="-1" strike="noStrike">
              <a:solidFill>
                <a:srgbClr val="000000"/>
              </a:solidFill>
              <a:uFill>
                <a:solidFill>
                  <a:srgbClr val="ffffff"/>
                </a:solidFill>
              </a:uFill>
              <a:latin typeface="Arial"/>
            </a:endParaRPr>
          </a:p>
        </p:txBody>
      </p:sp>
      <p:sp>
        <p:nvSpPr>
          <p:cNvPr id="246" name="CustomShape 6"/>
          <p:cNvSpPr/>
          <p:nvPr/>
        </p:nvSpPr>
        <p:spPr>
          <a:xfrm>
            <a:off x="1080000" y="5256000"/>
            <a:ext cx="864000" cy="86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P</a:t>
            </a:r>
            <a:endParaRPr b="0" lang="en-AU" sz="1800" spc="-1" strike="noStrike">
              <a:solidFill>
                <a:srgbClr val="000000"/>
              </a:solidFill>
              <a:uFill>
                <a:solidFill>
                  <a:srgbClr val="ffffff"/>
                </a:solidFill>
              </a:uFill>
              <a:latin typeface="Arial"/>
            </a:endParaRPr>
          </a:p>
        </p:txBody>
      </p:sp>
      <p:sp>
        <p:nvSpPr>
          <p:cNvPr id="247" name="CustomShape 7"/>
          <p:cNvSpPr/>
          <p:nvPr/>
        </p:nvSpPr>
        <p:spPr>
          <a:xfrm>
            <a:off x="2304000" y="5256000"/>
            <a:ext cx="864000" cy="864000"/>
          </a:xfrm>
          <a:prstGeom prst="rect">
            <a:avLst/>
          </a:prstGeom>
          <a:solidFill>
            <a:srgbClr val="ff3300"/>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X</a:t>
            </a:r>
            <a:endParaRPr b="0" lang="en-AU" sz="1800" spc="-1" strike="noStrike">
              <a:solidFill>
                <a:srgbClr val="000000"/>
              </a:solidFill>
              <a:uFill>
                <a:solidFill>
                  <a:srgbClr val="ffffff"/>
                </a:solidFill>
              </a:uFill>
              <a:latin typeface="Arial"/>
            </a:endParaRPr>
          </a:p>
        </p:txBody>
      </p:sp>
      <p:sp>
        <p:nvSpPr>
          <p:cNvPr id="248" name="CustomShape 8"/>
          <p:cNvSpPr/>
          <p:nvPr/>
        </p:nvSpPr>
        <p:spPr>
          <a:xfrm>
            <a:off x="2016000" y="5616000"/>
            <a:ext cx="216000" cy="216000"/>
          </a:xfrm>
          <a:prstGeom prst="flowChartSummingJunction">
            <a:avLst/>
          </a:prstGeom>
          <a:solidFill>
            <a:srgbClr val="aea79f"/>
          </a:solidFill>
          <a:ln>
            <a:solidFill>
              <a:srgbClr val="3465a4"/>
            </a:solidFill>
          </a:ln>
        </p:spPr>
        <p:style>
          <a:lnRef idx="0"/>
          <a:fillRef idx="0"/>
          <a:effectRef idx="0"/>
          <a:fontRef idx="minor"/>
        </p:style>
      </p:sp>
      <p:sp>
        <p:nvSpPr>
          <p:cNvPr id="249" name="CustomShape 9"/>
          <p:cNvSpPr/>
          <p:nvPr/>
        </p:nvSpPr>
        <p:spPr>
          <a:xfrm>
            <a:off x="7128000" y="5256000"/>
            <a:ext cx="864000" cy="864000"/>
          </a:xfrm>
          <a:prstGeom prst="rect">
            <a:avLst/>
          </a:prstGeom>
          <a:solidFill>
            <a:srgbClr val="0000ff"/>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Y</a:t>
            </a:r>
            <a:endParaRPr b="0" lang="en-AU" sz="1800" spc="-1" strike="noStrike">
              <a:solidFill>
                <a:srgbClr val="000000"/>
              </a:solidFill>
              <a:uFill>
                <a:solidFill>
                  <a:srgbClr val="ffffff"/>
                </a:solidFill>
              </a:uFill>
              <a:latin typeface="Arial"/>
            </a:endParaRPr>
          </a:p>
        </p:txBody>
      </p:sp>
      <p:cxnSp>
        <p:nvCxnSpPr>
          <p:cNvPr id="250" name="Line 10"/>
          <p:cNvCxnSpPr>
            <a:stCxn id="247" idx="3"/>
            <a:endCxn id="249" idx="1"/>
          </p:cNvCxnSpPr>
          <p:nvPr/>
        </p:nvCxnSpPr>
        <p:spPr>
          <a:xfrm>
            <a:off x="3168000" y="5688000"/>
            <a:ext cx="3960360" cy="360"/>
          </a:xfrm>
          <a:prstGeom prst="bentConnector3">
            <a:avLst/>
          </a:prstGeom>
          <a:ln>
            <a:solidFill>
              <a:srgbClr val="000000"/>
            </a:solidFill>
            <a:headEnd len="med" type="triangle" w="med"/>
            <a:tailEnd len="med" type="triangle" w="med"/>
          </a:ln>
        </p:spPr>
      </p:cxnSp>
      <p:sp>
        <p:nvSpPr>
          <p:cNvPr id="251" name="TextShape 11"/>
          <p:cNvSpPr txBox="1"/>
          <p:nvPr/>
        </p:nvSpPr>
        <p:spPr>
          <a:xfrm>
            <a:off x="3852000" y="5400000"/>
            <a:ext cx="2518560" cy="602280"/>
          </a:xfrm>
          <a:prstGeom prst="rect">
            <a:avLst/>
          </a:prstGeom>
          <a:noFill/>
          <a:ln>
            <a:noFill/>
          </a:ln>
        </p:spPr>
        <p:txBody>
          <a:bodyPr lIns="90000" rIns="90000" tIns="45000" bIns="45000"/>
          <a:p>
            <a:r>
              <a:rPr b="1" lang="en-AU" sz="1800" spc="-1" strike="noStrike">
                <a:solidFill>
                  <a:srgbClr val="000000"/>
                </a:solidFill>
                <a:uFill>
                  <a:solidFill>
                    <a:srgbClr val="ffffff"/>
                  </a:solidFill>
                </a:uFill>
                <a:latin typeface="Arial"/>
              </a:rPr>
              <a:t>Minimise distance for</a:t>
            </a:r>
            <a:endParaRPr b="0" lang="en-AU" sz="1800" spc="-1" strike="noStrike">
              <a:solidFill>
                <a:srgbClr val="000000"/>
              </a:solidFill>
              <a:uFill>
                <a:solidFill>
                  <a:srgbClr val="ffffff"/>
                </a:solidFill>
              </a:uFill>
              <a:latin typeface="Arial"/>
            </a:endParaRPr>
          </a:p>
          <a:p>
            <a:r>
              <a:rPr b="1" lang="en-AU" sz="1800" spc="-1" strike="noStrike">
                <a:solidFill>
                  <a:srgbClr val="000000"/>
                </a:solidFill>
                <a:uFill>
                  <a:solidFill>
                    <a:srgbClr val="ffffff"/>
                  </a:solidFill>
                </a:uFill>
                <a:latin typeface="Arial"/>
              </a:rPr>
              <a:t> </a:t>
            </a:r>
            <a:r>
              <a:rPr b="1" lang="en-AU" sz="1800" spc="-1" strike="noStrike">
                <a:solidFill>
                  <a:srgbClr val="000000"/>
                </a:solidFill>
                <a:uFill>
                  <a:solidFill>
                    <a:srgbClr val="ffffff"/>
                  </a:solidFill>
                </a:uFill>
                <a:latin typeface="Arial"/>
              </a:rPr>
              <a:t>all aligned words</a:t>
            </a:r>
            <a:endParaRPr b="0" lang="en-AU" sz="1800" spc="-1" strike="noStrike">
              <a:solidFill>
                <a:srgbClr val="000000"/>
              </a:solidFill>
              <a:uFill>
                <a:solidFill>
                  <a:srgbClr val="ffffff"/>
                </a:solidFill>
              </a:uFill>
              <a:latin typeface="Arial"/>
            </a:endParaRPr>
          </a:p>
        </p:txBody>
      </p:sp>
      <p:cxnSp>
        <p:nvCxnSpPr>
          <p:cNvPr id="252" name="Line 12"/>
          <p:cNvCxnSpPr>
            <a:stCxn id="245" idx="2"/>
          </p:cNvCxnSpPr>
          <p:nvPr/>
        </p:nvCxnSpPr>
        <p:spPr>
          <a:xfrm flipH="1">
            <a:off x="5084640" y="4464000"/>
            <a:ext cx="298080" cy="978480"/>
          </a:xfrm>
          <a:prstGeom prst="bentConnector3">
            <a:avLst/>
          </a:prstGeom>
          <a:ln>
            <a:solidFill>
              <a:srgbClr val="000000"/>
            </a:solidFill>
            <a:tailEnd len="med" type="triangle" w="med"/>
          </a:ln>
        </p:spPr>
      </p:cxn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Our Architecture</a:t>
            </a:r>
            <a:endParaRPr b="0" lang="en-AU" sz="1800" spc="-1" strike="noStrike">
              <a:solidFill>
                <a:srgbClr val="000000"/>
              </a:solidFill>
              <a:uFill>
                <a:solidFill>
                  <a:srgbClr val="ffffff"/>
                </a:solidFill>
              </a:uFill>
              <a:latin typeface="Arial"/>
            </a:endParaRPr>
          </a:p>
        </p:txBody>
      </p:sp>
      <p:sp>
        <p:nvSpPr>
          <p:cNvPr id="25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AU" sz="3200" spc="-1" strike="noStrike">
                <a:solidFill>
                  <a:srgbClr val="000000"/>
                </a:solidFill>
                <a:uFill>
                  <a:solidFill>
                    <a:srgbClr val="ffffff"/>
                  </a:solidFill>
                </a:uFill>
                <a:latin typeface="Calibri"/>
              </a:rPr>
              <a:t>Approach 2 – Joint Training</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2000" spc="-1" strike="noStrike">
                <a:solidFill>
                  <a:srgbClr val="000000"/>
                </a:solidFill>
                <a:uFill>
                  <a:solidFill>
                    <a:srgbClr val="ffffff"/>
                  </a:solidFill>
                </a:uFill>
                <a:latin typeface="Calibri"/>
              </a:rPr>
              <a:t>Simultaneously train the model on both languages</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2000" spc="-1" strike="noStrike">
                <a:solidFill>
                  <a:srgbClr val="000000"/>
                </a:solidFill>
                <a:uFill>
                  <a:solidFill>
                    <a:srgbClr val="ffffff"/>
                  </a:solidFill>
                </a:uFill>
                <a:latin typeface="Calibri"/>
              </a:rPr>
              <a:t>Challenge: different optimal weights for each language. Model might learn a bad “average” model</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2000" spc="-1" strike="noStrike">
                <a:solidFill>
                  <a:srgbClr val="000000"/>
                </a:solidFill>
                <a:uFill>
                  <a:solidFill>
                    <a:srgbClr val="ffffff"/>
                  </a:solidFill>
                </a:uFill>
                <a:latin typeface="Calibri"/>
              </a:rPr>
              <a:t>Proposed solution: use adversarial training to force the model to learn language-independent features</a:t>
            </a:r>
            <a:endParaRPr b="0" lang="en-AU" sz="1800" spc="-1" strike="noStrike">
              <a:solidFill>
                <a:srgbClr val="000000"/>
              </a:solidFill>
              <a:uFill>
                <a:solidFill>
                  <a:srgbClr val="ffffff"/>
                </a:solidFill>
              </a:uFill>
              <a:latin typeface="Arial"/>
            </a:endParaRPr>
          </a:p>
        </p:txBody>
      </p:sp>
      <p:sp>
        <p:nvSpPr>
          <p:cNvPr id="255" name="CustomShape 3"/>
          <p:cNvSpPr/>
          <p:nvPr/>
        </p:nvSpPr>
        <p:spPr>
          <a:xfrm>
            <a:off x="4608000" y="4968000"/>
            <a:ext cx="935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Model</a:t>
            </a:r>
            <a:endParaRPr b="0" lang="en-AU" sz="1800" spc="-1" strike="noStrike">
              <a:solidFill>
                <a:srgbClr val="000000"/>
              </a:solidFill>
              <a:uFill>
                <a:solidFill>
                  <a:srgbClr val="ffffff"/>
                </a:solidFill>
              </a:uFill>
              <a:latin typeface="Arial"/>
            </a:endParaRPr>
          </a:p>
        </p:txBody>
      </p:sp>
      <p:sp>
        <p:nvSpPr>
          <p:cNvPr id="256" name="CustomShape 4"/>
          <p:cNvSpPr/>
          <p:nvPr/>
        </p:nvSpPr>
        <p:spPr>
          <a:xfrm>
            <a:off x="1512000" y="4608000"/>
            <a:ext cx="791640" cy="503640"/>
          </a:xfrm>
          <a:prstGeom prst="rect">
            <a:avLst/>
          </a:prstGeom>
          <a:solidFill>
            <a:srgbClr val="ffff99"/>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Lang1</a:t>
            </a:r>
            <a:endParaRPr b="0" lang="en-AU" sz="1800" spc="-1" strike="noStrike">
              <a:solidFill>
                <a:srgbClr val="000000"/>
              </a:solidFill>
              <a:uFill>
                <a:solidFill>
                  <a:srgbClr val="ffffff"/>
                </a:solidFill>
              </a:uFill>
              <a:latin typeface="Arial"/>
            </a:endParaRPr>
          </a:p>
        </p:txBody>
      </p:sp>
      <p:sp>
        <p:nvSpPr>
          <p:cNvPr id="257" name="CustomShape 5"/>
          <p:cNvSpPr/>
          <p:nvPr/>
        </p:nvSpPr>
        <p:spPr>
          <a:xfrm>
            <a:off x="1512000" y="5400000"/>
            <a:ext cx="791640" cy="503640"/>
          </a:xfrm>
          <a:prstGeom prst="rect">
            <a:avLst/>
          </a:prstGeom>
          <a:solidFill>
            <a:srgbClr val="ffff99"/>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Lang2</a:t>
            </a:r>
            <a:endParaRPr b="0" lang="en-AU" sz="1800" spc="-1" strike="noStrike">
              <a:solidFill>
                <a:srgbClr val="000000"/>
              </a:solidFill>
              <a:uFill>
                <a:solidFill>
                  <a:srgbClr val="ffffff"/>
                </a:solidFill>
              </a:uFill>
              <a:latin typeface="Arial"/>
            </a:endParaRPr>
          </a:p>
        </p:txBody>
      </p:sp>
      <p:sp>
        <p:nvSpPr>
          <p:cNvPr id="258" name="CustomShape 6"/>
          <p:cNvSpPr/>
          <p:nvPr/>
        </p:nvSpPr>
        <p:spPr>
          <a:xfrm>
            <a:off x="2736000" y="4608000"/>
            <a:ext cx="1367640" cy="503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Embedding1</a:t>
            </a:r>
            <a:endParaRPr b="0" lang="en-AU" sz="1800" spc="-1" strike="noStrike">
              <a:solidFill>
                <a:srgbClr val="000000"/>
              </a:solidFill>
              <a:uFill>
                <a:solidFill>
                  <a:srgbClr val="ffffff"/>
                </a:solidFill>
              </a:uFill>
              <a:latin typeface="Arial"/>
            </a:endParaRPr>
          </a:p>
        </p:txBody>
      </p:sp>
      <p:sp>
        <p:nvSpPr>
          <p:cNvPr id="259" name="CustomShape 7"/>
          <p:cNvSpPr/>
          <p:nvPr/>
        </p:nvSpPr>
        <p:spPr>
          <a:xfrm>
            <a:off x="2736000" y="5400000"/>
            <a:ext cx="1367640" cy="503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Embedding2</a:t>
            </a:r>
            <a:endParaRPr b="0" lang="en-AU" sz="1800" spc="-1" strike="noStrike">
              <a:solidFill>
                <a:srgbClr val="000000"/>
              </a:solidFill>
              <a:uFill>
                <a:solidFill>
                  <a:srgbClr val="ffffff"/>
                </a:solidFill>
              </a:uFill>
              <a:latin typeface="Arial"/>
            </a:endParaRPr>
          </a:p>
        </p:txBody>
      </p:sp>
      <p:sp>
        <p:nvSpPr>
          <p:cNvPr id="260" name="Line 8"/>
          <p:cNvSpPr/>
          <p:nvPr/>
        </p:nvSpPr>
        <p:spPr>
          <a:xfrm>
            <a:off x="2304000" y="4860000"/>
            <a:ext cx="432000" cy="360"/>
          </a:xfrm>
          <a:prstGeom prst="line">
            <a:avLst/>
          </a:prstGeom>
          <a:ln>
            <a:solidFill>
              <a:srgbClr val="000000"/>
            </a:solidFill>
            <a:tailEnd len="med" type="triangle" w="med"/>
          </a:ln>
        </p:spPr>
        <p:style>
          <a:lnRef idx="0"/>
          <a:fillRef idx="0"/>
          <a:effectRef idx="0"/>
          <a:fontRef idx="minor"/>
        </p:style>
      </p:sp>
      <p:sp>
        <p:nvSpPr>
          <p:cNvPr id="261" name="Line 9"/>
          <p:cNvSpPr/>
          <p:nvPr/>
        </p:nvSpPr>
        <p:spPr>
          <a:xfrm>
            <a:off x="2304000" y="5616000"/>
            <a:ext cx="432000" cy="360"/>
          </a:xfrm>
          <a:prstGeom prst="line">
            <a:avLst/>
          </a:prstGeom>
          <a:ln>
            <a:solidFill>
              <a:srgbClr val="000000"/>
            </a:solidFill>
            <a:tailEnd len="med" type="triangle" w="med"/>
          </a:ln>
        </p:spPr>
        <p:style>
          <a:lnRef idx="0"/>
          <a:fillRef idx="0"/>
          <a:effectRef idx="0"/>
          <a:fontRef idx="minor"/>
        </p:style>
      </p:sp>
      <p:sp>
        <p:nvSpPr>
          <p:cNvPr id="262" name="Line 10"/>
          <p:cNvSpPr/>
          <p:nvPr/>
        </p:nvSpPr>
        <p:spPr>
          <a:xfrm>
            <a:off x="4104000" y="4824000"/>
            <a:ext cx="504000" cy="360000"/>
          </a:xfrm>
          <a:prstGeom prst="line">
            <a:avLst/>
          </a:prstGeom>
          <a:ln>
            <a:solidFill>
              <a:srgbClr val="000000"/>
            </a:solidFill>
            <a:tailEnd len="med" type="triangle" w="med"/>
          </a:ln>
        </p:spPr>
        <p:style>
          <a:lnRef idx="0"/>
          <a:fillRef idx="0"/>
          <a:effectRef idx="0"/>
          <a:fontRef idx="minor"/>
        </p:style>
      </p:sp>
      <p:sp>
        <p:nvSpPr>
          <p:cNvPr id="263" name="Line 11"/>
          <p:cNvSpPr/>
          <p:nvPr/>
        </p:nvSpPr>
        <p:spPr>
          <a:xfrm flipV="1">
            <a:off x="4104000" y="5328000"/>
            <a:ext cx="504000" cy="360000"/>
          </a:xfrm>
          <a:prstGeom prst="line">
            <a:avLst/>
          </a:prstGeom>
          <a:ln>
            <a:solidFill>
              <a:srgbClr val="000000"/>
            </a:solidFill>
            <a:tailEnd len="med" type="triangle" w="med"/>
          </a:ln>
        </p:spPr>
        <p:style>
          <a:lnRef idx="0"/>
          <a:fillRef idx="0"/>
          <a:effectRef idx="0"/>
          <a:fontRef idx="minor"/>
        </p:style>
      </p:sp>
      <p:sp>
        <p:nvSpPr>
          <p:cNvPr id="264" name="CustomShape 12"/>
          <p:cNvSpPr/>
          <p:nvPr/>
        </p:nvSpPr>
        <p:spPr>
          <a:xfrm rot="16200000">
            <a:off x="3276000" y="5184360"/>
            <a:ext cx="287640" cy="143640"/>
          </a:xfrm>
          <a:custGeom>
            <a:avLst/>
            <a:gdLst/>
            <a:ahLst/>
            <a:rect l="l" t="t" r="r" b="b"/>
            <a:pathLst>
              <a:path w="802" h="402">
                <a:moveTo>
                  <a:pt x="0" y="200"/>
                </a:moveTo>
                <a:lnTo>
                  <a:pt x="159" y="0"/>
                </a:lnTo>
                <a:lnTo>
                  <a:pt x="159" y="100"/>
                </a:lnTo>
                <a:lnTo>
                  <a:pt x="641" y="100"/>
                </a:lnTo>
                <a:lnTo>
                  <a:pt x="641" y="0"/>
                </a:lnTo>
                <a:lnTo>
                  <a:pt x="801" y="200"/>
                </a:lnTo>
                <a:lnTo>
                  <a:pt x="641" y="401"/>
                </a:lnTo>
                <a:lnTo>
                  <a:pt x="641" y="300"/>
                </a:lnTo>
                <a:lnTo>
                  <a:pt x="159" y="300"/>
                </a:lnTo>
                <a:lnTo>
                  <a:pt x="159" y="401"/>
                </a:lnTo>
                <a:lnTo>
                  <a:pt x="0" y="200"/>
                </a:lnTo>
              </a:path>
            </a:pathLst>
          </a:custGeom>
          <a:solidFill>
            <a:srgbClr val="729fcf"/>
          </a:solidFill>
          <a:ln>
            <a:solidFill>
              <a:srgbClr val="3465a4"/>
            </a:solidFill>
          </a:ln>
        </p:spPr>
        <p:style>
          <a:lnRef idx="0"/>
          <a:fillRef idx="0"/>
          <a:effectRef idx="0"/>
          <a:fontRef idx="minor"/>
        </p:style>
      </p:sp>
      <p:sp>
        <p:nvSpPr>
          <p:cNvPr id="265" name="CustomShape 13"/>
          <p:cNvSpPr/>
          <p:nvPr/>
        </p:nvSpPr>
        <p:spPr>
          <a:xfrm>
            <a:off x="6624000" y="4968000"/>
            <a:ext cx="935640" cy="503640"/>
          </a:xfrm>
          <a:prstGeom prst="rect">
            <a:avLst/>
          </a:prstGeom>
          <a:solidFill>
            <a:srgbClr val="ccff00"/>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Answer</a:t>
            </a:r>
            <a:endParaRPr b="0" lang="en-AU" sz="1800" spc="-1" strike="noStrike">
              <a:solidFill>
                <a:srgbClr val="000000"/>
              </a:solidFill>
              <a:uFill>
                <a:solidFill>
                  <a:srgbClr val="ffffff"/>
                </a:solidFill>
              </a:uFill>
              <a:latin typeface="Arial"/>
            </a:endParaRPr>
          </a:p>
        </p:txBody>
      </p:sp>
      <p:sp>
        <p:nvSpPr>
          <p:cNvPr id="266" name="Line 14"/>
          <p:cNvSpPr/>
          <p:nvPr/>
        </p:nvSpPr>
        <p:spPr>
          <a:xfrm>
            <a:off x="5544000" y="5220000"/>
            <a:ext cx="1080000" cy="360"/>
          </a:xfrm>
          <a:prstGeom prst="line">
            <a:avLst/>
          </a:prstGeom>
          <a:ln>
            <a:solidFill>
              <a:srgbClr val="000000"/>
            </a:solidFill>
            <a:tailEnd len="med" type="triangle" w="med"/>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Our Architecture</a:t>
            </a:r>
            <a:endParaRPr b="0" lang="en-AU" sz="1800" spc="-1" strike="noStrike">
              <a:solidFill>
                <a:srgbClr val="000000"/>
              </a:solidFill>
              <a:uFill>
                <a:solidFill>
                  <a:srgbClr val="ffffff"/>
                </a:solidFill>
              </a:uFill>
              <a:latin typeface="Arial"/>
            </a:endParaRPr>
          </a:p>
        </p:txBody>
      </p:sp>
      <p:sp>
        <p:nvSpPr>
          <p:cNvPr id="268" name="CustomShape 2"/>
          <p:cNvSpPr/>
          <p:nvPr/>
        </p:nvSpPr>
        <p:spPr>
          <a:xfrm>
            <a:off x="3528000" y="2016000"/>
            <a:ext cx="935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Model</a:t>
            </a:r>
            <a:endParaRPr b="0" lang="en-AU" sz="1800" spc="-1" strike="noStrike">
              <a:solidFill>
                <a:srgbClr val="000000"/>
              </a:solidFill>
              <a:uFill>
                <a:solidFill>
                  <a:srgbClr val="ffffff"/>
                </a:solidFill>
              </a:uFill>
              <a:latin typeface="Arial"/>
            </a:endParaRPr>
          </a:p>
        </p:txBody>
      </p:sp>
      <p:sp>
        <p:nvSpPr>
          <p:cNvPr id="269" name="CustomShape 3"/>
          <p:cNvSpPr/>
          <p:nvPr/>
        </p:nvSpPr>
        <p:spPr>
          <a:xfrm>
            <a:off x="432000" y="1656000"/>
            <a:ext cx="791640" cy="503640"/>
          </a:xfrm>
          <a:prstGeom prst="rect">
            <a:avLst/>
          </a:prstGeom>
          <a:solidFill>
            <a:srgbClr val="ffff99"/>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Lang1</a:t>
            </a:r>
            <a:endParaRPr b="0" lang="en-AU" sz="1800" spc="-1" strike="noStrike">
              <a:solidFill>
                <a:srgbClr val="000000"/>
              </a:solidFill>
              <a:uFill>
                <a:solidFill>
                  <a:srgbClr val="ffffff"/>
                </a:solidFill>
              </a:uFill>
              <a:latin typeface="Arial"/>
            </a:endParaRPr>
          </a:p>
        </p:txBody>
      </p:sp>
      <p:sp>
        <p:nvSpPr>
          <p:cNvPr id="270" name="CustomShape 4"/>
          <p:cNvSpPr/>
          <p:nvPr/>
        </p:nvSpPr>
        <p:spPr>
          <a:xfrm>
            <a:off x="432000" y="2448000"/>
            <a:ext cx="791640" cy="503640"/>
          </a:xfrm>
          <a:prstGeom prst="rect">
            <a:avLst/>
          </a:prstGeom>
          <a:solidFill>
            <a:srgbClr val="ffff99"/>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Lang2</a:t>
            </a:r>
            <a:endParaRPr b="0" lang="en-AU" sz="1800" spc="-1" strike="noStrike">
              <a:solidFill>
                <a:srgbClr val="000000"/>
              </a:solidFill>
              <a:uFill>
                <a:solidFill>
                  <a:srgbClr val="ffffff"/>
                </a:solidFill>
              </a:uFill>
              <a:latin typeface="Arial"/>
            </a:endParaRPr>
          </a:p>
        </p:txBody>
      </p:sp>
      <p:sp>
        <p:nvSpPr>
          <p:cNvPr id="271" name="CustomShape 5"/>
          <p:cNvSpPr/>
          <p:nvPr/>
        </p:nvSpPr>
        <p:spPr>
          <a:xfrm>
            <a:off x="1656000" y="1656000"/>
            <a:ext cx="1367640" cy="503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Embedding1</a:t>
            </a:r>
            <a:endParaRPr b="0" lang="en-AU" sz="1800" spc="-1" strike="noStrike">
              <a:solidFill>
                <a:srgbClr val="000000"/>
              </a:solidFill>
              <a:uFill>
                <a:solidFill>
                  <a:srgbClr val="ffffff"/>
                </a:solidFill>
              </a:uFill>
              <a:latin typeface="Arial"/>
            </a:endParaRPr>
          </a:p>
        </p:txBody>
      </p:sp>
      <p:sp>
        <p:nvSpPr>
          <p:cNvPr id="272" name="CustomShape 6"/>
          <p:cNvSpPr/>
          <p:nvPr/>
        </p:nvSpPr>
        <p:spPr>
          <a:xfrm>
            <a:off x="1656000" y="2448000"/>
            <a:ext cx="1367640" cy="503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Embedding2</a:t>
            </a:r>
            <a:endParaRPr b="0" lang="en-AU" sz="1800" spc="-1" strike="noStrike">
              <a:solidFill>
                <a:srgbClr val="000000"/>
              </a:solidFill>
              <a:uFill>
                <a:solidFill>
                  <a:srgbClr val="ffffff"/>
                </a:solidFill>
              </a:uFill>
              <a:latin typeface="Arial"/>
            </a:endParaRPr>
          </a:p>
        </p:txBody>
      </p:sp>
      <p:sp>
        <p:nvSpPr>
          <p:cNvPr id="273" name="Line 7"/>
          <p:cNvSpPr/>
          <p:nvPr/>
        </p:nvSpPr>
        <p:spPr>
          <a:xfrm>
            <a:off x="1224000" y="1908000"/>
            <a:ext cx="432000" cy="360"/>
          </a:xfrm>
          <a:prstGeom prst="line">
            <a:avLst/>
          </a:prstGeom>
          <a:ln>
            <a:solidFill>
              <a:srgbClr val="000000"/>
            </a:solidFill>
            <a:tailEnd len="med" type="triangle" w="med"/>
          </a:ln>
        </p:spPr>
        <p:style>
          <a:lnRef idx="0"/>
          <a:fillRef idx="0"/>
          <a:effectRef idx="0"/>
          <a:fontRef idx="minor"/>
        </p:style>
      </p:sp>
      <p:sp>
        <p:nvSpPr>
          <p:cNvPr id="274" name="Line 8"/>
          <p:cNvSpPr/>
          <p:nvPr/>
        </p:nvSpPr>
        <p:spPr>
          <a:xfrm>
            <a:off x="1224000" y="2664000"/>
            <a:ext cx="432000" cy="360"/>
          </a:xfrm>
          <a:prstGeom prst="line">
            <a:avLst/>
          </a:prstGeom>
          <a:ln>
            <a:solidFill>
              <a:srgbClr val="000000"/>
            </a:solidFill>
            <a:tailEnd len="med" type="triangle" w="med"/>
          </a:ln>
        </p:spPr>
        <p:style>
          <a:lnRef idx="0"/>
          <a:fillRef idx="0"/>
          <a:effectRef idx="0"/>
          <a:fontRef idx="minor"/>
        </p:style>
      </p:sp>
      <p:sp>
        <p:nvSpPr>
          <p:cNvPr id="275" name="Line 9"/>
          <p:cNvSpPr/>
          <p:nvPr/>
        </p:nvSpPr>
        <p:spPr>
          <a:xfrm>
            <a:off x="3024000" y="1872000"/>
            <a:ext cx="504000" cy="360000"/>
          </a:xfrm>
          <a:prstGeom prst="line">
            <a:avLst/>
          </a:prstGeom>
          <a:ln>
            <a:solidFill>
              <a:srgbClr val="000000"/>
            </a:solidFill>
            <a:tailEnd len="med" type="triangle" w="med"/>
          </a:ln>
        </p:spPr>
        <p:style>
          <a:lnRef idx="0"/>
          <a:fillRef idx="0"/>
          <a:effectRef idx="0"/>
          <a:fontRef idx="minor"/>
        </p:style>
      </p:sp>
      <p:sp>
        <p:nvSpPr>
          <p:cNvPr id="276" name="Line 10"/>
          <p:cNvSpPr/>
          <p:nvPr/>
        </p:nvSpPr>
        <p:spPr>
          <a:xfrm flipV="1">
            <a:off x="3024000" y="2376000"/>
            <a:ext cx="504000" cy="360000"/>
          </a:xfrm>
          <a:prstGeom prst="line">
            <a:avLst/>
          </a:prstGeom>
          <a:ln>
            <a:solidFill>
              <a:srgbClr val="000000"/>
            </a:solidFill>
            <a:tailEnd len="med" type="triangle" w="med"/>
          </a:ln>
        </p:spPr>
        <p:style>
          <a:lnRef idx="0"/>
          <a:fillRef idx="0"/>
          <a:effectRef idx="0"/>
          <a:fontRef idx="minor"/>
        </p:style>
      </p:sp>
      <p:sp>
        <p:nvSpPr>
          <p:cNvPr id="277" name="CustomShape 11"/>
          <p:cNvSpPr/>
          <p:nvPr/>
        </p:nvSpPr>
        <p:spPr>
          <a:xfrm rot="16200000">
            <a:off x="2196000" y="2232360"/>
            <a:ext cx="287640" cy="143640"/>
          </a:xfrm>
          <a:custGeom>
            <a:avLst/>
            <a:gdLst/>
            <a:ahLst/>
            <a:rect l="l" t="t" r="r" b="b"/>
            <a:pathLst>
              <a:path w="802" h="402">
                <a:moveTo>
                  <a:pt x="0" y="200"/>
                </a:moveTo>
                <a:lnTo>
                  <a:pt x="159" y="0"/>
                </a:lnTo>
                <a:lnTo>
                  <a:pt x="159" y="100"/>
                </a:lnTo>
                <a:lnTo>
                  <a:pt x="641" y="100"/>
                </a:lnTo>
                <a:lnTo>
                  <a:pt x="641" y="0"/>
                </a:lnTo>
                <a:lnTo>
                  <a:pt x="801" y="200"/>
                </a:lnTo>
                <a:lnTo>
                  <a:pt x="641" y="401"/>
                </a:lnTo>
                <a:lnTo>
                  <a:pt x="641" y="300"/>
                </a:lnTo>
                <a:lnTo>
                  <a:pt x="159" y="300"/>
                </a:lnTo>
                <a:lnTo>
                  <a:pt x="159" y="401"/>
                </a:lnTo>
                <a:lnTo>
                  <a:pt x="0" y="200"/>
                </a:lnTo>
              </a:path>
            </a:pathLst>
          </a:custGeom>
          <a:solidFill>
            <a:srgbClr val="729fcf"/>
          </a:solidFill>
          <a:ln>
            <a:solidFill>
              <a:srgbClr val="3465a4"/>
            </a:solidFill>
          </a:ln>
        </p:spPr>
        <p:style>
          <a:lnRef idx="0"/>
          <a:fillRef idx="0"/>
          <a:effectRef idx="0"/>
          <a:fontRef idx="minor"/>
        </p:style>
      </p:sp>
      <p:sp>
        <p:nvSpPr>
          <p:cNvPr id="278" name="CustomShape 12"/>
          <p:cNvSpPr/>
          <p:nvPr/>
        </p:nvSpPr>
        <p:spPr>
          <a:xfrm>
            <a:off x="7704000" y="2016000"/>
            <a:ext cx="935640" cy="503640"/>
          </a:xfrm>
          <a:prstGeom prst="rect">
            <a:avLst/>
          </a:prstGeom>
          <a:solidFill>
            <a:srgbClr val="ccff00"/>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Answer</a:t>
            </a:r>
            <a:endParaRPr b="0" lang="en-AU" sz="1800" spc="-1" strike="noStrike">
              <a:solidFill>
                <a:srgbClr val="000000"/>
              </a:solidFill>
              <a:uFill>
                <a:solidFill>
                  <a:srgbClr val="ffffff"/>
                </a:solidFill>
              </a:uFill>
              <a:latin typeface="Arial"/>
            </a:endParaRPr>
          </a:p>
        </p:txBody>
      </p:sp>
      <p:sp>
        <p:nvSpPr>
          <p:cNvPr id="279" name="CustomShape 13"/>
          <p:cNvSpPr/>
          <p:nvPr/>
        </p:nvSpPr>
        <p:spPr>
          <a:xfrm>
            <a:off x="5112360" y="2016360"/>
            <a:ext cx="1799640" cy="503640"/>
          </a:xfrm>
          <a:prstGeom prst="rect">
            <a:avLst/>
          </a:prstGeom>
          <a:solidFill>
            <a:srgbClr val="ffcc00"/>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Representations</a:t>
            </a:r>
            <a:endParaRPr b="0" lang="en-AU" sz="1800" spc="-1" strike="noStrike">
              <a:solidFill>
                <a:srgbClr val="000000"/>
              </a:solidFill>
              <a:uFill>
                <a:solidFill>
                  <a:srgbClr val="ffffff"/>
                </a:solidFill>
              </a:uFill>
              <a:latin typeface="Arial"/>
            </a:endParaRPr>
          </a:p>
        </p:txBody>
      </p:sp>
      <p:cxnSp>
        <p:nvCxnSpPr>
          <p:cNvPr id="280" name="Line 14"/>
          <p:cNvCxnSpPr>
            <a:stCxn id="268" idx="3"/>
            <a:endCxn id="279" idx="1"/>
          </p:cNvCxnSpPr>
          <p:nvPr/>
        </p:nvCxnSpPr>
        <p:spPr>
          <a:xfrm>
            <a:off x="4463640" y="2267640"/>
            <a:ext cx="649080" cy="720"/>
          </a:xfrm>
          <a:prstGeom prst="bentConnector3">
            <a:avLst/>
          </a:prstGeom>
          <a:ln>
            <a:solidFill>
              <a:srgbClr val="000000"/>
            </a:solidFill>
            <a:tailEnd len="med" type="triangle" w="med"/>
          </a:ln>
        </p:spPr>
      </p:cxnSp>
      <p:cxnSp>
        <p:nvCxnSpPr>
          <p:cNvPr id="281" name="Line 15"/>
          <p:cNvCxnSpPr>
            <a:stCxn id="279" idx="3"/>
            <a:endCxn id="278" idx="1"/>
          </p:cNvCxnSpPr>
          <p:nvPr/>
        </p:nvCxnSpPr>
        <p:spPr>
          <a:xfrm flipV="1">
            <a:off x="6912000" y="2267640"/>
            <a:ext cx="792360" cy="720"/>
          </a:xfrm>
          <a:prstGeom prst="bentConnector3">
            <a:avLst/>
          </a:prstGeom>
          <a:ln>
            <a:solidFill>
              <a:srgbClr val="000000"/>
            </a:solidFill>
            <a:tailEnd len="med" type="triangle" w="med"/>
          </a:ln>
        </p:spPr>
      </p:cxnSp>
      <p:sp>
        <p:nvSpPr>
          <p:cNvPr id="282" name="TextShape 16"/>
          <p:cNvSpPr txBox="1"/>
          <p:nvPr/>
        </p:nvSpPr>
        <p:spPr>
          <a:xfrm>
            <a:off x="5112000" y="2520000"/>
            <a:ext cx="1725480" cy="1114200"/>
          </a:xfrm>
          <a:prstGeom prst="rect">
            <a:avLst/>
          </a:prstGeom>
          <a:noFill/>
          <a:ln>
            <a:noFill/>
          </a:ln>
        </p:spPr>
        <p:txBody>
          <a:bodyPr lIns="90000" rIns="90000" tIns="45000" bIns="45000"/>
          <a:p>
            <a:r>
              <a:rPr b="1" lang="en-AU" sz="1800" spc="-1" strike="noStrike">
                <a:solidFill>
                  <a:srgbClr val="000000"/>
                </a:solidFill>
                <a:uFill>
                  <a:solidFill>
                    <a:srgbClr val="ffffff"/>
                  </a:solidFill>
                </a:uFill>
                <a:latin typeface="Arial"/>
              </a:rPr>
              <a:t>This should not depend on the source language</a:t>
            </a:r>
            <a:endParaRPr b="0" lang="en-AU" sz="1800" spc="-1" strike="noStrike">
              <a:solidFill>
                <a:srgbClr val="000000"/>
              </a:solidFill>
              <a:uFill>
                <a:solidFill>
                  <a:srgbClr val="ffffff"/>
                </a:solidFill>
              </a:uFill>
              <a:latin typeface="Arial"/>
            </a:endParaRPr>
          </a:p>
        </p:txBody>
      </p:sp>
      <p:sp>
        <p:nvSpPr>
          <p:cNvPr id="283" name="CustomShape 17"/>
          <p:cNvSpPr/>
          <p:nvPr/>
        </p:nvSpPr>
        <p:spPr>
          <a:xfrm>
            <a:off x="648000" y="5004360"/>
            <a:ext cx="1799640" cy="503640"/>
          </a:xfrm>
          <a:prstGeom prst="rect">
            <a:avLst/>
          </a:prstGeom>
          <a:solidFill>
            <a:srgbClr val="ffcc00"/>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Representations</a:t>
            </a:r>
            <a:endParaRPr b="0" lang="en-AU" sz="1800" spc="-1" strike="noStrike">
              <a:solidFill>
                <a:srgbClr val="000000"/>
              </a:solidFill>
              <a:uFill>
                <a:solidFill>
                  <a:srgbClr val="ffffff"/>
                </a:solidFill>
              </a:uFill>
              <a:latin typeface="Arial"/>
            </a:endParaRPr>
          </a:p>
        </p:txBody>
      </p:sp>
      <p:sp>
        <p:nvSpPr>
          <p:cNvPr id="284" name="TextShape 18"/>
          <p:cNvSpPr txBox="1"/>
          <p:nvPr/>
        </p:nvSpPr>
        <p:spPr>
          <a:xfrm>
            <a:off x="576000" y="4068000"/>
            <a:ext cx="3661560" cy="346320"/>
          </a:xfrm>
          <a:prstGeom prst="rect">
            <a:avLst/>
          </a:prstGeom>
          <a:noFill/>
          <a:ln>
            <a:noFill/>
          </a:ln>
        </p:spPr>
        <p:txBody>
          <a:bodyPr lIns="90000" rIns="90000" tIns="45000" bIns="45000"/>
          <a:p>
            <a:r>
              <a:rPr b="1" lang="en-AU" sz="1800" spc="-1" strike="noStrike">
                <a:solidFill>
                  <a:srgbClr val="000000"/>
                </a:solidFill>
                <a:uFill>
                  <a:solidFill>
                    <a:srgbClr val="ffffff"/>
                  </a:solidFill>
                </a:uFill>
                <a:latin typeface="Arial"/>
              </a:rPr>
              <a:t>Penalise language-dependency:</a:t>
            </a:r>
            <a:endParaRPr b="0" lang="en-AU" sz="1800" spc="-1" strike="noStrike">
              <a:solidFill>
                <a:srgbClr val="000000"/>
              </a:solidFill>
              <a:uFill>
                <a:solidFill>
                  <a:srgbClr val="ffffff"/>
                </a:solidFill>
              </a:uFill>
              <a:latin typeface="Arial"/>
            </a:endParaRPr>
          </a:p>
        </p:txBody>
      </p:sp>
      <p:sp>
        <p:nvSpPr>
          <p:cNvPr id="285" name="CustomShape 19"/>
          <p:cNvSpPr/>
          <p:nvPr/>
        </p:nvSpPr>
        <p:spPr>
          <a:xfrm>
            <a:off x="3240000" y="4824000"/>
            <a:ext cx="2088000" cy="86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Discriminator</a:t>
            </a:r>
            <a:endParaRPr b="0" lang="en-AU" sz="1800" spc="-1" strike="noStrike">
              <a:solidFill>
                <a:srgbClr val="000000"/>
              </a:solidFill>
              <a:uFill>
                <a:solidFill>
                  <a:srgbClr val="ffffff"/>
                </a:solidFill>
              </a:uFill>
              <a:latin typeface="Arial"/>
            </a:endParaRPr>
          </a:p>
          <a:p>
            <a:pPr algn="ctr"/>
            <a:r>
              <a:rPr b="1" lang="en-AU" sz="1800" spc="-1" strike="noStrike">
                <a:solidFill>
                  <a:srgbClr val="000000"/>
                </a:solidFill>
                <a:uFill>
                  <a:solidFill>
                    <a:srgbClr val="ffffff"/>
                  </a:solidFill>
                </a:uFill>
                <a:latin typeface="Arial"/>
              </a:rPr>
              <a:t>Network</a:t>
            </a:r>
            <a:endParaRPr b="0" lang="en-AU" sz="1800" spc="-1" strike="noStrike">
              <a:solidFill>
                <a:srgbClr val="000000"/>
              </a:solidFill>
              <a:uFill>
                <a:solidFill>
                  <a:srgbClr val="ffffff"/>
                </a:solidFill>
              </a:uFill>
              <a:latin typeface="Arial"/>
            </a:endParaRPr>
          </a:p>
        </p:txBody>
      </p:sp>
      <p:sp>
        <p:nvSpPr>
          <p:cNvPr id="286" name="CustomShape 20"/>
          <p:cNvSpPr/>
          <p:nvPr/>
        </p:nvSpPr>
        <p:spPr>
          <a:xfrm>
            <a:off x="6264000" y="4932000"/>
            <a:ext cx="1872000" cy="648000"/>
          </a:xfrm>
          <a:prstGeom prst="rect">
            <a:avLst/>
          </a:prstGeom>
          <a:solidFill>
            <a:srgbClr val="99ff33"/>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Prediction of </a:t>
            </a:r>
            <a:endParaRPr b="0" lang="en-AU" sz="1800" spc="-1" strike="noStrike">
              <a:solidFill>
                <a:srgbClr val="000000"/>
              </a:solidFill>
              <a:uFill>
                <a:solidFill>
                  <a:srgbClr val="ffffff"/>
                </a:solidFill>
              </a:uFill>
              <a:latin typeface="Arial"/>
            </a:endParaRPr>
          </a:p>
          <a:p>
            <a:pPr algn="ctr"/>
            <a:r>
              <a:rPr b="0" lang="en-AU" sz="1800" spc="-1" strike="noStrike">
                <a:solidFill>
                  <a:srgbClr val="000000"/>
                </a:solidFill>
                <a:uFill>
                  <a:solidFill>
                    <a:srgbClr val="ffffff"/>
                  </a:solidFill>
                </a:uFill>
                <a:latin typeface="Arial"/>
              </a:rPr>
              <a:t>source language</a:t>
            </a:r>
            <a:endParaRPr b="0" lang="en-AU" sz="1800" spc="-1" strike="noStrike">
              <a:solidFill>
                <a:srgbClr val="000000"/>
              </a:solidFill>
              <a:uFill>
                <a:solidFill>
                  <a:srgbClr val="ffffff"/>
                </a:solidFill>
              </a:uFill>
              <a:latin typeface="Arial"/>
            </a:endParaRPr>
          </a:p>
        </p:txBody>
      </p:sp>
      <p:cxnSp>
        <p:nvCxnSpPr>
          <p:cNvPr id="287" name="Line 21"/>
          <p:cNvCxnSpPr>
            <a:stCxn id="283" idx="3"/>
            <a:endCxn id="285" idx="1"/>
          </p:cNvCxnSpPr>
          <p:nvPr/>
        </p:nvCxnSpPr>
        <p:spPr>
          <a:xfrm>
            <a:off x="2447640" y="5256000"/>
            <a:ext cx="792720" cy="360"/>
          </a:xfrm>
          <a:prstGeom prst="bentConnector3">
            <a:avLst/>
          </a:prstGeom>
          <a:ln>
            <a:solidFill>
              <a:srgbClr val="000000"/>
            </a:solidFill>
            <a:tailEnd len="med" type="triangle" w="med"/>
          </a:ln>
        </p:spPr>
      </p:cxnSp>
      <p:cxnSp>
        <p:nvCxnSpPr>
          <p:cNvPr id="288" name="Line 22"/>
          <p:cNvCxnSpPr>
            <a:stCxn id="285" idx="3"/>
            <a:endCxn id="286" idx="1"/>
          </p:cNvCxnSpPr>
          <p:nvPr/>
        </p:nvCxnSpPr>
        <p:spPr>
          <a:xfrm>
            <a:off x="5328000" y="5256000"/>
            <a:ext cx="936360" cy="360"/>
          </a:xfrm>
          <a:prstGeom prst="bentConnector3">
            <a:avLst/>
          </a:prstGeom>
          <a:ln>
            <a:solidFill>
              <a:srgbClr val="000000"/>
            </a:solidFill>
            <a:tailEnd len="med" type="triangle" w="med"/>
          </a:ln>
        </p:spPr>
      </p:cxnSp>
      <p:sp>
        <p:nvSpPr>
          <p:cNvPr id="289" name="TextShape 23"/>
          <p:cNvSpPr txBox="1"/>
          <p:nvPr/>
        </p:nvSpPr>
        <p:spPr>
          <a:xfrm>
            <a:off x="6336000" y="5625720"/>
            <a:ext cx="1872000" cy="602280"/>
          </a:xfrm>
          <a:prstGeom prst="rect">
            <a:avLst/>
          </a:prstGeom>
          <a:noFill/>
          <a:ln>
            <a:noFill/>
          </a:ln>
        </p:spPr>
        <p:txBody>
          <a:bodyPr lIns="90000" rIns="90000" tIns="45000" bIns="45000"/>
          <a:p>
            <a:r>
              <a:rPr b="1" lang="en-AU" sz="1800" spc="-1" strike="noStrike">
                <a:solidFill>
                  <a:srgbClr val="000000"/>
                </a:solidFill>
                <a:uFill>
                  <a:solidFill>
                    <a:srgbClr val="ffffff"/>
                  </a:solidFill>
                </a:uFill>
                <a:latin typeface="Arial"/>
              </a:rPr>
              <a:t>This should not be accurate</a:t>
            </a:r>
            <a:endParaRPr b="0" lang="en-AU"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2448000" y="504000"/>
            <a:ext cx="6335640" cy="2015640"/>
          </a:xfrm>
          <a:prstGeom prst="rect">
            <a:avLst/>
          </a:prstGeom>
          <a:solidFill>
            <a:srgbClr val="00ffff">
              <a:alpha val="29000"/>
            </a:srgbClr>
          </a:solidFill>
          <a:ln>
            <a:solidFill>
              <a:srgbClr val="3465a4"/>
            </a:solidFill>
          </a:ln>
        </p:spPr>
        <p:style>
          <a:lnRef idx="0"/>
          <a:fillRef idx="0"/>
          <a:effectRef idx="0"/>
          <a:fontRef idx="minor"/>
        </p:style>
      </p:sp>
      <p:sp>
        <p:nvSpPr>
          <p:cNvPr id="291" name="CustomShape 2"/>
          <p:cNvSpPr/>
          <p:nvPr/>
        </p:nvSpPr>
        <p:spPr>
          <a:xfrm>
            <a:off x="457200" y="3096000"/>
            <a:ext cx="1270440" cy="23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p>
            <a:pPr algn="ctr">
              <a:lnSpc>
                <a:spcPct val="100000"/>
              </a:lnSpc>
            </a:pPr>
            <a:r>
              <a:rPr b="0" lang="en-AU" sz="1800" spc="-1" strike="noStrike">
                <a:solidFill>
                  <a:srgbClr val="000000"/>
                </a:solidFill>
                <a:uFill>
                  <a:solidFill>
                    <a:srgbClr val="ffffff"/>
                  </a:solidFill>
                </a:uFill>
                <a:latin typeface="Arial"/>
                <a:ea typeface="DejaVu Sans"/>
              </a:rPr>
              <a:t>Training</a:t>
            </a:r>
            <a:endParaRPr b="0" lang="en-AU" sz="1800" spc="-1" strike="noStrike">
              <a:solidFill>
                <a:srgbClr val="000000"/>
              </a:solidFill>
              <a:uFill>
                <a:solidFill>
                  <a:srgbClr val="ffffff"/>
                </a:solidFill>
              </a:uFill>
              <a:latin typeface="Arial"/>
            </a:endParaRPr>
          </a:p>
          <a:p>
            <a:pPr algn="ctr">
              <a:lnSpc>
                <a:spcPct val="100000"/>
              </a:lnSpc>
            </a:pPr>
            <a:r>
              <a:rPr b="0" lang="en-AU" sz="1800" spc="-1" strike="noStrike">
                <a:solidFill>
                  <a:srgbClr val="000000"/>
                </a:solidFill>
                <a:uFill>
                  <a:solidFill>
                    <a:srgbClr val="ffffff"/>
                  </a:solidFill>
                </a:uFill>
                <a:latin typeface="Arial"/>
                <a:ea typeface="DejaVu Sans"/>
              </a:rPr>
              <a:t>Example</a:t>
            </a:r>
            <a:endParaRPr b="0" lang="en-AU" sz="1800" spc="-1" strike="noStrike">
              <a:solidFill>
                <a:srgbClr val="000000"/>
              </a:solidFill>
              <a:uFill>
                <a:solidFill>
                  <a:srgbClr val="ffffff"/>
                </a:solidFill>
              </a:uFill>
              <a:latin typeface="Arial"/>
            </a:endParaRPr>
          </a:p>
        </p:txBody>
      </p:sp>
      <p:sp>
        <p:nvSpPr>
          <p:cNvPr id="292" name="CustomShape 3"/>
          <p:cNvSpPr/>
          <p:nvPr/>
        </p:nvSpPr>
        <p:spPr>
          <a:xfrm>
            <a:off x="504000" y="3168000"/>
            <a:ext cx="1151640" cy="359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Language</a:t>
            </a:r>
            <a:endParaRPr b="0" lang="en-AU" sz="1800" spc="-1" strike="noStrike">
              <a:solidFill>
                <a:srgbClr val="000000"/>
              </a:solidFill>
              <a:uFill>
                <a:solidFill>
                  <a:srgbClr val="ffffff"/>
                </a:solidFill>
              </a:uFill>
              <a:latin typeface="Arial"/>
            </a:endParaRPr>
          </a:p>
        </p:txBody>
      </p:sp>
      <p:sp>
        <p:nvSpPr>
          <p:cNvPr id="293" name="CustomShape 4"/>
          <p:cNvSpPr/>
          <p:nvPr/>
        </p:nvSpPr>
        <p:spPr>
          <a:xfrm>
            <a:off x="504000" y="3600000"/>
            <a:ext cx="1151640" cy="359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Story</a:t>
            </a:r>
            <a:endParaRPr b="0" lang="en-AU" sz="1800" spc="-1" strike="noStrike">
              <a:solidFill>
                <a:srgbClr val="000000"/>
              </a:solidFill>
              <a:uFill>
                <a:solidFill>
                  <a:srgbClr val="ffffff"/>
                </a:solidFill>
              </a:uFill>
              <a:latin typeface="Arial"/>
            </a:endParaRPr>
          </a:p>
        </p:txBody>
      </p:sp>
      <p:sp>
        <p:nvSpPr>
          <p:cNvPr id="294" name="CustomShape 5"/>
          <p:cNvSpPr/>
          <p:nvPr/>
        </p:nvSpPr>
        <p:spPr>
          <a:xfrm>
            <a:off x="504000" y="4032000"/>
            <a:ext cx="1151640" cy="359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Question</a:t>
            </a:r>
            <a:endParaRPr b="0" lang="en-AU" sz="1800" spc="-1" strike="noStrike">
              <a:solidFill>
                <a:srgbClr val="000000"/>
              </a:solidFill>
              <a:uFill>
                <a:solidFill>
                  <a:srgbClr val="ffffff"/>
                </a:solidFill>
              </a:uFill>
              <a:latin typeface="Arial"/>
            </a:endParaRPr>
          </a:p>
        </p:txBody>
      </p:sp>
      <p:sp>
        <p:nvSpPr>
          <p:cNvPr id="295" name="CustomShape 6"/>
          <p:cNvSpPr/>
          <p:nvPr/>
        </p:nvSpPr>
        <p:spPr>
          <a:xfrm>
            <a:off x="504000" y="4464000"/>
            <a:ext cx="1151640" cy="359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Answer</a:t>
            </a:r>
            <a:endParaRPr b="0" lang="en-AU" sz="1800" spc="-1" strike="noStrike">
              <a:solidFill>
                <a:srgbClr val="000000"/>
              </a:solidFill>
              <a:uFill>
                <a:solidFill>
                  <a:srgbClr val="ffffff"/>
                </a:solidFill>
              </a:uFill>
              <a:latin typeface="Arial"/>
            </a:endParaRPr>
          </a:p>
        </p:txBody>
      </p:sp>
      <p:sp>
        <p:nvSpPr>
          <p:cNvPr id="296" name="CustomShape 7"/>
          <p:cNvSpPr/>
          <p:nvPr/>
        </p:nvSpPr>
        <p:spPr>
          <a:xfrm>
            <a:off x="2088000" y="3744000"/>
            <a:ext cx="1295640" cy="503640"/>
          </a:xfrm>
          <a:prstGeom prst="rect">
            <a:avLst/>
          </a:prstGeom>
          <a:solidFill>
            <a:srgbClr val="ffff66"/>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RNN</a:t>
            </a:r>
            <a:endParaRPr b="0" lang="en-AU" sz="1800" spc="-1" strike="noStrike">
              <a:solidFill>
                <a:srgbClr val="000000"/>
              </a:solidFill>
              <a:uFill>
                <a:solidFill>
                  <a:srgbClr val="ffffff"/>
                </a:solidFill>
              </a:uFill>
              <a:latin typeface="Arial"/>
            </a:endParaRPr>
          </a:p>
        </p:txBody>
      </p:sp>
      <p:sp>
        <p:nvSpPr>
          <p:cNvPr id="297" name="Line 8"/>
          <p:cNvSpPr/>
          <p:nvPr/>
        </p:nvSpPr>
        <p:spPr>
          <a:xfrm>
            <a:off x="1656000" y="3744000"/>
            <a:ext cx="432000" cy="216000"/>
          </a:xfrm>
          <a:prstGeom prst="line">
            <a:avLst/>
          </a:prstGeom>
          <a:ln>
            <a:solidFill>
              <a:srgbClr val="000000"/>
            </a:solidFill>
            <a:tailEnd len="med" type="triangle" w="med"/>
          </a:ln>
        </p:spPr>
        <p:style>
          <a:lnRef idx="0"/>
          <a:fillRef idx="0"/>
          <a:effectRef idx="0"/>
          <a:fontRef idx="minor"/>
        </p:style>
      </p:sp>
      <p:sp>
        <p:nvSpPr>
          <p:cNvPr id="298" name="Line 9"/>
          <p:cNvSpPr/>
          <p:nvPr/>
        </p:nvSpPr>
        <p:spPr>
          <a:xfrm flipV="1">
            <a:off x="1656000" y="4032000"/>
            <a:ext cx="432000" cy="216000"/>
          </a:xfrm>
          <a:prstGeom prst="line">
            <a:avLst/>
          </a:prstGeom>
          <a:ln>
            <a:solidFill>
              <a:srgbClr val="000000"/>
            </a:solidFill>
            <a:tailEnd len="med" type="triangle" w="med"/>
          </a:ln>
        </p:spPr>
        <p:style>
          <a:lnRef idx="0"/>
          <a:fillRef idx="0"/>
          <a:effectRef idx="0"/>
          <a:fontRef idx="minor"/>
        </p:style>
      </p:sp>
      <p:sp>
        <p:nvSpPr>
          <p:cNvPr id="299" name="CustomShape 10"/>
          <p:cNvSpPr/>
          <p:nvPr/>
        </p:nvSpPr>
        <p:spPr>
          <a:xfrm>
            <a:off x="3744000" y="2952000"/>
            <a:ext cx="2663640" cy="359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Story Vectors</a:t>
            </a:r>
            <a:endParaRPr b="0" lang="en-AU" sz="1800" spc="-1" strike="noStrike">
              <a:solidFill>
                <a:srgbClr val="000000"/>
              </a:solidFill>
              <a:uFill>
                <a:solidFill>
                  <a:srgbClr val="ffffff"/>
                </a:solidFill>
              </a:uFill>
              <a:latin typeface="Arial"/>
            </a:endParaRPr>
          </a:p>
        </p:txBody>
      </p:sp>
      <p:sp>
        <p:nvSpPr>
          <p:cNvPr id="300" name="CustomShape 11"/>
          <p:cNvSpPr/>
          <p:nvPr/>
        </p:nvSpPr>
        <p:spPr>
          <a:xfrm rot="16200000">
            <a:off x="2988000" y="4824360"/>
            <a:ext cx="1835640" cy="323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Question Vector</a:t>
            </a:r>
            <a:endParaRPr b="0" lang="en-AU" sz="1800" spc="-1" strike="noStrike">
              <a:solidFill>
                <a:srgbClr val="000000"/>
              </a:solidFill>
              <a:uFill>
                <a:solidFill>
                  <a:srgbClr val="ffffff"/>
                </a:solidFill>
              </a:uFill>
              <a:latin typeface="Arial"/>
            </a:endParaRPr>
          </a:p>
        </p:txBody>
      </p:sp>
      <p:sp>
        <p:nvSpPr>
          <p:cNvPr id="301" name="CustomShape 12"/>
          <p:cNvSpPr/>
          <p:nvPr/>
        </p:nvSpPr>
        <p:spPr>
          <a:xfrm>
            <a:off x="3780000" y="3600000"/>
            <a:ext cx="215640" cy="215640"/>
          </a:xfrm>
          <a:prstGeom prst="flowChartSummingJunction">
            <a:avLst/>
          </a:prstGeom>
          <a:solidFill>
            <a:srgbClr val="729fcf"/>
          </a:solidFill>
          <a:ln>
            <a:solidFill>
              <a:srgbClr val="3465a4"/>
            </a:solidFill>
          </a:ln>
        </p:spPr>
        <p:style>
          <a:lnRef idx="0"/>
          <a:fillRef idx="0"/>
          <a:effectRef idx="0"/>
          <a:fontRef idx="minor"/>
        </p:style>
      </p:sp>
      <p:sp>
        <p:nvSpPr>
          <p:cNvPr id="302" name="Line 13"/>
          <p:cNvSpPr/>
          <p:nvPr/>
        </p:nvSpPr>
        <p:spPr>
          <a:xfrm flipV="1">
            <a:off x="3888000" y="3816000"/>
            <a:ext cx="360" cy="252000"/>
          </a:xfrm>
          <a:prstGeom prst="line">
            <a:avLst/>
          </a:prstGeom>
          <a:ln>
            <a:solidFill>
              <a:srgbClr val="000000"/>
            </a:solidFill>
            <a:tailEnd len="med" type="triangle" w="med"/>
          </a:ln>
        </p:spPr>
        <p:style>
          <a:lnRef idx="0"/>
          <a:fillRef idx="0"/>
          <a:effectRef idx="0"/>
          <a:fontRef idx="minor"/>
        </p:style>
      </p:sp>
      <p:sp>
        <p:nvSpPr>
          <p:cNvPr id="303" name="Line 14"/>
          <p:cNvSpPr/>
          <p:nvPr/>
        </p:nvSpPr>
        <p:spPr>
          <a:xfrm>
            <a:off x="3888000" y="3312000"/>
            <a:ext cx="360" cy="288000"/>
          </a:xfrm>
          <a:prstGeom prst="line">
            <a:avLst/>
          </a:prstGeom>
          <a:ln>
            <a:solidFill>
              <a:srgbClr val="000000"/>
            </a:solidFill>
            <a:tailEnd len="med" type="triangle" w="med"/>
          </a:ln>
        </p:spPr>
        <p:style>
          <a:lnRef idx="0"/>
          <a:fillRef idx="0"/>
          <a:effectRef idx="0"/>
          <a:fontRef idx="minor"/>
        </p:style>
      </p:sp>
      <p:sp>
        <p:nvSpPr>
          <p:cNvPr id="304" name="Line 15"/>
          <p:cNvSpPr/>
          <p:nvPr/>
        </p:nvSpPr>
        <p:spPr>
          <a:xfrm>
            <a:off x="0" y="0"/>
            <a:ext cx="360" cy="360"/>
          </a:xfrm>
          <a:prstGeom prst="line">
            <a:avLst/>
          </a:prstGeom>
          <a:ln>
            <a:solidFill>
              <a:srgbClr val="3465a4"/>
            </a:solidFill>
          </a:ln>
        </p:spPr>
        <p:style>
          <a:lnRef idx="0"/>
          <a:fillRef idx="0"/>
          <a:effectRef idx="0"/>
          <a:fontRef idx="minor"/>
        </p:style>
      </p:sp>
      <p:sp>
        <p:nvSpPr>
          <p:cNvPr id="305" name="Line 16"/>
          <p:cNvSpPr/>
          <p:nvPr/>
        </p:nvSpPr>
        <p:spPr>
          <a:xfrm>
            <a:off x="0" y="0"/>
            <a:ext cx="360" cy="360"/>
          </a:xfrm>
          <a:prstGeom prst="line">
            <a:avLst/>
          </a:prstGeom>
          <a:ln>
            <a:solidFill>
              <a:srgbClr val="3465a4"/>
            </a:solidFill>
          </a:ln>
        </p:spPr>
        <p:style>
          <a:lnRef idx="0"/>
          <a:fillRef idx="0"/>
          <a:effectRef idx="0"/>
          <a:fontRef idx="minor"/>
        </p:style>
      </p:sp>
      <p:sp>
        <p:nvSpPr>
          <p:cNvPr id="306" name="CustomShape 17"/>
          <p:cNvSpPr/>
          <p:nvPr/>
        </p:nvSpPr>
        <p:spPr>
          <a:xfrm>
            <a:off x="4320000" y="3564000"/>
            <a:ext cx="2087640" cy="287640"/>
          </a:xfrm>
          <a:prstGeom prst="rect">
            <a:avLst/>
          </a:prstGeom>
          <a:solidFill>
            <a:srgbClr val="66ff66"/>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Attention Weights</a:t>
            </a:r>
            <a:endParaRPr b="0" lang="en-AU" sz="1800" spc="-1" strike="noStrike">
              <a:solidFill>
                <a:srgbClr val="000000"/>
              </a:solidFill>
              <a:uFill>
                <a:solidFill>
                  <a:srgbClr val="ffffff"/>
                </a:solidFill>
              </a:uFill>
              <a:latin typeface="Arial"/>
            </a:endParaRPr>
          </a:p>
        </p:txBody>
      </p:sp>
      <p:sp>
        <p:nvSpPr>
          <p:cNvPr id="307" name="Line 18"/>
          <p:cNvSpPr/>
          <p:nvPr/>
        </p:nvSpPr>
        <p:spPr>
          <a:xfrm>
            <a:off x="3996000" y="3708000"/>
            <a:ext cx="324000" cy="360"/>
          </a:xfrm>
          <a:prstGeom prst="line">
            <a:avLst/>
          </a:prstGeom>
          <a:ln>
            <a:solidFill>
              <a:srgbClr val="000000"/>
            </a:solidFill>
            <a:tailEnd len="med" type="triangle" w="med"/>
          </a:ln>
        </p:spPr>
        <p:style>
          <a:lnRef idx="0"/>
          <a:fillRef idx="0"/>
          <a:effectRef idx="0"/>
          <a:fontRef idx="minor"/>
        </p:style>
      </p:sp>
      <p:sp>
        <p:nvSpPr>
          <p:cNvPr id="308" name="CustomShape 19"/>
          <p:cNvSpPr/>
          <p:nvPr/>
        </p:nvSpPr>
        <p:spPr>
          <a:xfrm>
            <a:off x="5004000" y="4176000"/>
            <a:ext cx="143640" cy="143640"/>
          </a:xfrm>
          <a:prstGeom prst="flowChartConnector">
            <a:avLst/>
          </a:prstGeom>
          <a:solidFill>
            <a:srgbClr val="729fcf"/>
          </a:solidFill>
          <a:ln>
            <a:solidFill>
              <a:srgbClr val="3465a4"/>
            </a:solidFill>
          </a:ln>
        </p:spPr>
        <p:style>
          <a:lnRef idx="0"/>
          <a:fillRef idx="0"/>
          <a:effectRef idx="0"/>
          <a:fontRef idx="minor"/>
        </p:style>
      </p:sp>
      <p:sp>
        <p:nvSpPr>
          <p:cNvPr id="309" name="Line 20"/>
          <p:cNvSpPr/>
          <p:nvPr/>
        </p:nvSpPr>
        <p:spPr>
          <a:xfrm>
            <a:off x="0" y="0"/>
            <a:ext cx="360" cy="360"/>
          </a:xfrm>
          <a:prstGeom prst="line">
            <a:avLst/>
          </a:prstGeom>
          <a:ln>
            <a:solidFill>
              <a:srgbClr val="3465a4"/>
            </a:solidFill>
          </a:ln>
        </p:spPr>
        <p:style>
          <a:lnRef idx="0"/>
          <a:fillRef idx="0"/>
          <a:effectRef idx="0"/>
          <a:fontRef idx="minor"/>
        </p:style>
      </p:sp>
      <p:sp>
        <p:nvSpPr>
          <p:cNvPr id="310" name="Line 21"/>
          <p:cNvSpPr/>
          <p:nvPr/>
        </p:nvSpPr>
        <p:spPr>
          <a:xfrm>
            <a:off x="0" y="0"/>
            <a:ext cx="360" cy="360"/>
          </a:xfrm>
          <a:prstGeom prst="line">
            <a:avLst/>
          </a:prstGeom>
          <a:ln>
            <a:solidFill>
              <a:srgbClr val="3465a4"/>
            </a:solidFill>
          </a:ln>
        </p:spPr>
        <p:style>
          <a:lnRef idx="0"/>
          <a:fillRef idx="0"/>
          <a:effectRef idx="0"/>
          <a:fontRef idx="minor"/>
        </p:style>
      </p:sp>
      <p:sp>
        <p:nvSpPr>
          <p:cNvPr id="311" name="CustomShape 22"/>
          <p:cNvSpPr/>
          <p:nvPr/>
        </p:nvSpPr>
        <p:spPr>
          <a:xfrm>
            <a:off x="4464000" y="4752000"/>
            <a:ext cx="1583640" cy="359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Attended Word</a:t>
            </a:r>
            <a:endParaRPr b="0" lang="en-AU" sz="1800" spc="-1" strike="noStrike">
              <a:solidFill>
                <a:srgbClr val="000000"/>
              </a:solidFill>
              <a:uFill>
                <a:solidFill>
                  <a:srgbClr val="ffffff"/>
                </a:solidFill>
              </a:uFill>
              <a:latin typeface="Arial"/>
            </a:endParaRPr>
          </a:p>
        </p:txBody>
      </p:sp>
      <p:sp>
        <p:nvSpPr>
          <p:cNvPr id="312" name="Line 23"/>
          <p:cNvSpPr/>
          <p:nvPr/>
        </p:nvSpPr>
        <p:spPr>
          <a:xfrm>
            <a:off x="5076000" y="4320000"/>
            <a:ext cx="360" cy="432000"/>
          </a:xfrm>
          <a:prstGeom prst="line">
            <a:avLst/>
          </a:prstGeom>
          <a:ln>
            <a:solidFill>
              <a:srgbClr val="000000"/>
            </a:solidFill>
            <a:tailEnd len="med" type="triangle" w="med"/>
          </a:ln>
        </p:spPr>
        <p:style>
          <a:lnRef idx="0"/>
          <a:fillRef idx="0"/>
          <a:effectRef idx="0"/>
          <a:fontRef idx="minor"/>
        </p:style>
      </p:sp>
      <p:sp>
        <p:nvSpPr>
          <p:cNvPr id="313" name="CustomShape 24"/>
          <p:cNvSpPr/>
          <p:nvPr/>
        </p:nvSpPr>
        <p:spPr>
          <a:xfrm>
            <a:off x="6480000" y="4680000"/>
            <a:ext cx="2015640" cy="503640"/>
          </a:xfrm>
          <a:prstGeom prst="rect">
            <a:avLst/>
          </a:prstGeom>
          <a:solidFill>
            <a:srgbClr val="ffff66"/>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Answerer Network</a:t>
            </a:r>
            <a:endParaRPr b="0" lang="en-AU" sz="1800" spc="-1" strike="noStrike">
              <a:solidFill>
                <a:srgbClr val="000000"/>
              </a:solidFill>
              <a:uFill>
                <a:solidFill>
                  <a:srgbClr val="ffffff"/>
                </a:solidFill>
              </a:uFill>
              <a:latin typeface="Arial"/>
            </a:endParaRPr>
          </a:p>
        </p:txBody>
      </p:sp>
      <p:sp>
        <p:nvSpPr>
          <p:cNvPr id="314" name="Line 25"/>
          <p:cNvSpPr/>
          <p:nvPr/>
        </p:nvSpPr>
        <p:spPr>
          <a:xfrm>
            <a:off x="6048000" y="4932000"/>
            <a:ext cx="432000" cy="360"/>
          </a:xfrm>
          <a:prstGeom prst="line">
            <a:avLst/>
          </a:prstGeom>
          <a:ln>
            <a:solidFill>
              <a:srgbClr val="000000"/>
            </a:solidFill>
            <a:tailEnd len="med" type="triangle" w="med"/>
          </a:ln>
        </p:spPr>
        <p:style>
          <a:lnRef idx="0"/>
          <a:fillRef idx="0"/>
          <a:effectRef idx="0"/>
          <a:fontRef idx="minor"/>
        </p:style>
      </p:sp>
      <p:sp>
        <p:nvSpPr>
          <p:cNvPr id="315" name="CustomShape 26"/>
          <p:cNvSpPr/>
          <p:nvPr/>
        </p:nvSpPr>
        <p:spPr>
          <a:xfrm>
            <a:off x="6912000" y="5472000"/>
            <a:ext cx="1151640" cy="359640"/>
          </a:xfrm>
          <a:prstGeom prst="rect">
            <a:avLst/>
          </a:prstGeom>
          <a:solidFill>
            <a:srgbClr val="66ff66"/>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Prediction</a:t>
            </a:r>
            <a:endParaRPr b="0" lang="en-AU" sz="1800" spc="-1" strike="noStrike">
              <a:solidFill>
                <a:srgbClr val="000000"/>
              </a:solidFill>
              <a:uFill>
                <a:solidFill>
                  <a:srgbClr val="ffffff"/>
                </a:solidFill>
              </a:uFill>
              <a:latin typeface="Arial"/>
            </a:endParaRPr>
          </a:p>
        </p:txBody>
      </p:sp>
      <p:sp>
        <p:nvSpPr>
          <p:cNvPr id="316" name="Line 27"/>
          <p:cNvSpPr/>
          <p:nvPr/>
        </p:nvSpPr>
        <p:spPr>
          <a:xfrm>
            <a:off x="7488000" y="5184000"/>
            <a:ext cx="360" cy="288000"/>
          </a:xfrm>
          <a:prstGeom prst="line">
            <a:avLst/>
          </a:prstGeom>
          <a:ln>
            <a:solidFill>
              <a:srgbClr val="000000"/>
            </a:solidFill>
            <a:tailEnd len="med" type="triangle" w="med"/>
          </a:ln>
        </p:spPr>
        <p:style>
          <a:lnRef idx="0"/>
          <a:fillRef idx="0"/>
          <a:effectRef idx="0"/>
          <a:fontRef idx="minor"/>
        </p:style>
      </p:sp>
      <p:sp>
        <p:nvSpPr>
          <p:cNvPr id="317" name="CustomShape 28"/>
          <p:cNvSpPr/>
          <p:nvPr/>
        </p:nvSpPr>
        <p:spPr>
          <a:xfrm>
            <a:off x="4392000" y="6192000"/>
            <a:ext cx="1151640" cy="359640"/>
          </a:xfrm>
          <a:prstGeom prst="rect">
            <a:avLst/>
          </a:prstGeom>
          <a:solidFill>
            <a:srgbClr val="ff3300"/>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Ans Loss</a:t>
            </a:r>
            <a:endParaRPr b="0" lang="en-AU" sz="1800" spc="-1" strike="noStrike">
              <a:solidFill>
                <a:srgbClr val="000000"/>
              </a:solidFill>
              <a:uFill>
                <a:solidFill>
                  <a:srgbClr val="ffffff"/>
                </a:solidFill>
              </a:uFill>
              <a:latin typeface="Arial"/>
            </a:endParaRPr>
          </a:p>
        </p:txBody>
      </p:sp>
      <p:sp>
        <p:nvSpPr>
          <p:cNvPr id="318" name="Line 29"/>
          <p:cNvSpPr/>
          <p:nvPr/>
        </p:nvSpPr>
        <p:spPr>
          <a:xfrm>
            <a:off x="0" y="0"/>
            <a:ext cx="360" cy="360"/>
          </a:xfrm>
          <a:prstGeom prst="line">
            <a:avLst/>
          </a:prstGeom>
          <a:ln>
            <a:solidFill>
              <a:srgbClr val="3465a4"/>
            </a:solidFill>
          </a:ln>
        </p:spPr>
        <p:style>
          <a:lnRef idx="0"/>
          <a:fillRef idx="0"/>
          <a:effectRef idx="0"/>
          <a:fontRef idx="minor"/>
        </p:style>
      </p:sp>
      <p:sp>
        <p:nvSpPr>
          <p:cNvPr id="319" name="Line 30"/>
          <p:cNvSpPr/>
          <p:nvPr/>
        </p:nvSpPr>
        <p:spPr>
          <a:xfrm>
            <a:off x="0" y="0"/>
            <a:ext cx="360" cy="360"/>
          </a:xfrm>
          <a:prstGeom prst="line">
            <a:avLst/>
          </a:prstGeom>
          <a:ln>
            <a:solidFill>
              <a:srgbClr val="3465a4"/>
            </a:solidFill>
          </a:ln>
        </p:spPr>
        <p:style>
          <a:lnRef idx="0"/>
          <a:fillRef idx="0"/>
          <a:effectRef idx="0"/>
          <a:fontRef idx="minor"/>
        </p:style>
      </p:sp>
      <p:sp>
        <p:nvSpPr>
          <p:cNvPr id="320" name="CustomShape 31"/>
          <p:cNvSpPr/>
          <p:nvPr/>
        </p:nvSpPr>
        <p:spPr>
          <a:xfrm>
            <a:off x="6552000" y="1872000"/>
            <a:ext cx="2015640" cy="503640"/>
          </a:xfrm>
          <a:prstGeom prst="rect">
            <a:avLst/>
          </a:prstGeom>
          <a:solidFill>
            <a:srgbClr val="ffff66"/>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Discriminator</a:t>
            </a:r>
            <a:endParaRPr b="0" lang="en-AU" sz="1800" spc="-1" strike="noStrike">
              <a:solidFill>
                <a:srgbClr val="000000"/>
              </a:solidFill>
              <a:uFill>
                <a:solidFill>
                  <a:srgbClr val="ffffff"/>
                </a:solidFill>
              </a:uFill>
              <a:latin typeface="Arial"/>
            </a:endParaRPr>
          </a:p>
          <a:p>
            <a:pPr algn="ctr">
              <a:lnSpc>
                <a:spcPct val="100000"/>
              </a:lnSpc>
            </a:pPr>
            <a:r>
              <a:rPr b="0" lang="en-AU" sz="1800" spc="-1" strike="noStrike">
                <a:solidFill>
                  <a:srgbClr val="000000"/>
                </a:solidFill>
                <a:uFill>
                  <a:solidFill>
                    <a:srgbClr val="ffffff"/>
                  </a:solidFill>
                </a:uFill>
                <a:latin typeface="Arial"/>
                <a:ea typeface="DejaVu Sans"/>
              </a:rPr>
              <a:t> </a:t>
            </a:r>
            <a:r>
              <a:rPr b="0" lang="en-AU" sz="1800" spc="-1" strike="noStrike">
                <a:solidFill>
                  <a:srgbClr val="000000"/>
                </a:solidFill>
                <a:uFill>
                  <a:solidFill>
                    <a:srgbClr val="ffffff"/>
                  </a:solidFill>
                </a:uFill>
                <a:latin typeface="Arial"/>
                <a:ea typeface="DejaVu Sans"/>
              </a:rPr>
              <a:t>Network</a:t>
            </a:r>
            <a:endParaRPr b="0" lang="en-AU" sz="1800" spc="-1" strike="noStrike">
              <a:solidFill>
                <a:srgbClr val="000000"/>
              </a:solidFill>
              <a:uFill>
                <a:solidFill>
                  <a:srgbClr val="ffffff"/>
                </a:solidFill>
              </a:uFill>
              <a:latin typeface="Arial"/>
            </a:endParaRPr>
          </a:p>
        </p:txBody>
      </p:sp>
      <p:sp>
        <p:nvSpPr>
          <p:cNvPr id="321" name="Line 32"/>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322" name="Line 33"/>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323" name="CustomShape 34"/>
          <p:cNvSpPr/>
          <p:nvPr/>
        </p:nvSpPr>
        <p:spPr>
          <a:xfrm>
            <a:off x="6984000" y="720000"/>
            <a:ext cx="1151640" cy="719640"/>
          </a:xfrm>
          <a:prstGeom prst="rect">
            <a:avLst/>
          </a:prstGeom>
          <a:solidFill>
            <a:srgbClr val="66ff66"/>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Language </a:t>
            </a:r>
            <a:endParaRPr b="0" lang="en-AU" sz="1800" spc="-1" strike="noStrike">
              <a:solidFill>
                <a:srgbClr val="000000"/>
              </a:solidFill>
              <a:uFill>
                <a:solidFill>
                  <a:srgbClr val="ffffff"/>
                </a:solidFill>
              </a:uFill>
              <a:latin typeface="Arial"/>
            </a:endParaRPr>
          </a:p>
          <a:p>
            <a:pPr algn="ctr">
              <a:lnSpc>
                <a:spcPct val="100000"/>
              </a:lnSpc>
            </a:pPr>
            <a:r>
              <a:rPr b="0" lang="en-AU" sz="1800" spc="-1" strike="noStrike">
                <a:solidFill>
                  <a:srgbClr val="000000"/>
                </a:solidFill>
                <a:uFill>
                  <a:solidFill>
                    <a:srgbClr val="ffffff"/>
                  </a:solidFill>
                </a:uFill>
                <a:latin typeface="Arial"/>
                <a:ea typeface="DejaVu Sans"/>
              </a:rPr>
              <a:t>Prediction</a:t>
            </a:r>
            <a:endParaRPr b="0" lang="en-AU" sz="1800" spc="-1" strike="noStrike">
              <a:solidFill>
                <a:srgbClr val="000000"/>
              </a:solidFill>
              <a:uFill>
                <a:solidFill>
                  <a:srgbClr val="ffffff"/>
                </a:solidFill>
              </a:uFill>
              <a:latin typeface="Arial"/>
            </a:endParaRPr>
          </a:p>
        </p:txBody>
      </p:sp>
      <p:sp>
        <p:nvSpPr>
          <p:cNvPr id="324" name="Line 35"/>
          <p:cNvSpPr/>
          <p:nvPr/>
        </p:nvSpPr>
        <p:spPr>
          <a:xfrm flipV="1">
            <a:off x="7560000" y="1440000"/>
            <a:ext cx="360" cy="432000"/>
          </a:xfrm>
          <a:prstGeom prst="line">
            <a:avLst/>
          </a:prstGeom>
          <a:ln>
            <a:solidFill>
              <a:srgbClr val="000000"/>
            </a:solidFill>
            <a:tailEnd len="med" type="triangle" w="med"/>
          </a:ln>
        </p:spPr>
        <p:style>
          <a:lnRef idx="0"/>
          <a:fillRef idx="0"/>
          <a:effectRef idx="0"/>
          <a:fontRef idx="minor"/>
        </p:style>
      </p:sp>
      <p:sp>
        <p:nvSpPr>
          <p:cNvPr id="325" name="CustomShape 36"/>
          <p:cNvSpPr/>
          <p:nvPr/>
        </p:nvSpPr>
        <p:spPr>
          <a:xfrm>
            <a:off x="4104000" y="900000"/>
            <a:ext cx="1151640" cy="35964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Dis Loss</a:t>
            </a:r>
            <a:endParaRPr b="0" lang="en-AU" sz="1800" spc="-1" strike="noStrike">
              <a:solidFill>
                <a:srgbClr val="000000"/>
              </a:solidFill>
              <a:uFill>
                <a:solidFill>
                  <a:srgbClr val="ffffff"/>
                </a:solidFill>
              </a:uFill>
              <a:latin typeface="Arial"/>
            </a:endParaRPr>
          </a:p>
        </p:txBody>
      </p:sp>
      <p:sp>
        <p:nvSpPr>
          <p:cNvPr id="326" name="Line 37"/>
          <p:cNvSpPr/>
          <p:nvPr/>
        </p:nvSpPr>
        <p:spPr>
          <a:xfrm>
            <a:off x="0" y="0"/>
            <a:ext cx="360" cy="360"/>
          </a:xfrm>
          <a:prstGeom prst="line">
            <a:avLst/>
          </a:prstGeom>
          <a:ln>
            <a:solidFill>
              <a:srgbClr val="3465a4"/>
            </a:solidFill>
          </a:ln>
        </p:spPr>
        <p:style>
          <a:lnRef idx="0"/>
          <a:fillRef idx="0"/>
          <a:effectRef idx="0"/>
          <a:fontRef idx="minor"/>
        </p:style>
      </p:sp>
      <p:sp>
        <p:nvSpPr>
          <p:cNvPr id="327" name="Line 38"/>
          <p:cNvSpPr/>
          <p:nvPr/>
        </p:nvSpPr>
        <p:spPr>
          <a:xfrm>
            <a:off x="0" y="0"/>
            <a:ext cx="360" cy="360"/>
          </a:xfrm>
          <a:prstGeom prst="line">
            <a:avLst/>
          </a:prstGeom>
          <a:ln>
            <a:solidFill>
              <a:srgbClr val="3465a4"/>
            </a:solidFill>
          </a:ln>
        </p:spPr>
        <p:style>
          <a:lnRef idx="0"/>
          <a:fillRef idx="0"/>
          <a:effectRef idx="0"/>
          <a:fontRef idx="minor"/>
        </p:style>
      </p:sp>
      <p:sp>
        <p:nvSpPr>
          <p:cNvPr id="328" name="CustomShape 39"/>
          <p:cNvSpPr/>
          <p:nvPr/>
        </p:nvSpPr>
        <p:spPr>
          <a:xfrm>
            <a:off x="7920000" y="2664000"/>
            <a:ext cx="287640" cy="1727640"/>
          </a:xfrm>
          <a:custGeom>
            <a:avLst/>
            <a:gdLst/>
            <a:ahLst/>
            <a:rect l="l" t="t" r="r" b="b"/>
            <a:pathLst>
              <a:path w="802" h="4802">
                <a:moveTo>
                  <a:pt x="0" y="955"/>
                </a:moveTo>
                <a:lnTo>
                  <a:pt x="400" y="0"/>
                </a:lnTo>
                <a:lnTo>
                  <a:pt x="801" y="955"/>
                </a:lnTo>
                <a:lnTo>
                  <a:pt x="600" y="955"/>
                </a:lnTo>
                <a:lnTo>
                  <a:pt x="600" y="3845"/>
                </a:lnTo>
                <a:lnTo>
                  <a:pt x="801" y="3845"/>
                </a:lnTo>
                <a:lnTo>
                  <a:pt x="400" y="4801"/>
                </a:lnTo>
                <a:lnTo>
                  <a:pt x="0" y="3845"/>
                </a:lnTo>
                <a:lnTo>
                  <a:pt x="200" y="3845"/>
                </a:lnTo>
                <a:lnTo>
                  <a:pt x="200" y="955"/>
                </a:lnTo>
                <a:lnTo>
                  <a:pt x="0" y="955"/>
                </a:lnTo>
              </a:path>
            </a:pathLst>
          </a:custGeom>
          <a:solidFill>
            <a:srgbClr val="ff0000"/>
          </a:solidFill>
          <a:ln>
            <a:solidFill>
              <a:srgbClr val="3465a4"/>
            </a:solidFill>
          </a:ln>
        </p:spPr>
        <p:style>
          <a:lnRef idx="0"/>
          <a:fillRef idx="0"/>
          <a:effectRef idx="0"/>
          <a:fontRef idx="minor"/>
        </p:style>
      </p:sp>
      <p:cxnSp>
        <p:nvCxnSpPr>
          <p:cNvPr id="329" name="Line 40"/>
          <p:cNvCxnSpPr>
            <a:stCxn id="295" idx="3"/>
            <a:endCxn id="317" idx="1"/>
          </p:cNvCxnSpPr>
          <p:nvPr/>
        </p:nvCxnSpPr>
        <p:spPr>
          <a:xfrm>
            <a:off x="1655640" y="4643640"/>
            <a:ext cx="2736720" cy="1728360"/>
          </a:xfrm>
          <a:prstGeom prst="bentConnector3">
            <a:avLst/>
          </a:prstGeom>
          <a:ln>
            <a:solidFill>
              <a:srgbClr val="3465a4"/>
            </a:solidFill>
          </a:ln>
        </p:spPr>
      </p:cxnSp>
      <p:cxnSp>
        <p:nvCxnSpPr>
          <p:cNvPr id="330" name="Line 41"/>
          <p:cNvCxnSpPr>
            <a:stCxn id="315" idx="2"/>
            <a:endCxn id="317" idx="3"/>
          </p:cNvCxnSpPr>
          <p:nvPr/>
        </p:nvCxnSpPr>
        <p:spPr>
          <a:xfrm flipH="1">
            <a:off x="5543640" y="5831640"/>
            <a:ext cx="1944360" cy="540360"/>
          </a:xfrm>
          <a:prstGeom prst="bentConnector3">
            <a:avLst/>
          </a:prstGeom>
          <a:ln>
            <a:solidFill>
              <a:srgbClr val="3465a4"/>
            </a:solidFill>
          </a:ln>
        </p:spPr>
      </p:cxnSp>
      <p:cxnSp>
        <p:nvCxnSpPr>
          <p:cNvPr id="331" name="Line 42"/>
          <p:cNvCxnSpPr>
            <a:stCxn id="292" idx="3"/>
            <a:endCxn id="325" idx="1"/>
          </p:cNvCxnSpPr>
          <p:nvPr/>
        </p:nvCxnSpPr>
        <p:spPr>
          <a:xfrm flipV="1">
            <a:off x="1655640" y="1079640"/>
            <a:ext cx="2448720" cy="2268360"/>
          </a:xfrm>
          <a:prstGeom prst="bentConnector3">
            <a:avLst/>
          </a:prstGeom>
          <a:ln>
            <a:solidFill>
              <a:srgbClr val="3465a4"/>
            </a:solidFill>
          </a:ln>
        </p:spPr>
      </p:cxnSp>
      <p:cxnSp>
        <p:nvCxnSpPr>
          <p:cNvPr id="332" name="Line 43"/>
          <p:cNvCxnSpPr>
            <a:stCxn id="325" idx="3"/>
            <a:endCxn id="323" idx="1"/>
          </p:cNvCxnSpPr>
          <p:nvPr/>
        </p:nvCxnSpPr>
        <p:spPr>
          <a:xfrm>
            <a:off x="5255640" y="1079640"/>
            <a:ext cx="1728720" cy="360"/>
          </a:xfrm>
          <a:prstGeom prst="bentConnector3">
            <a:avLst/>
          </a:prstGeom>
          <a:ln>
            <a:solidFill>
              <a:srgbClr val="3465a4"/>
            </a:solidFill>
          </a:ln>
        </p:spPr>
      </p:cxnSp>
      <p:cxnSp>
        <p:nvCxnSpPr>
          <p:cNvPr id="333" name="Line 44"/>
          <p:cNvCxnSpPr>
            <a:stCxn id="320" idx="1"/>
            <a:endCxn id="300" idx="2"/>
          </p:cNvCxnSpPr>
          <p:nvPr/>
        </p:nvCxnSpPr>
        <p:spPr>
          <a:xfrm flipH="1">
            <a:off x="4067640" y="2123640"/>
            <a:ext cx="2484720" cy="2863080"/>
          </a:xfrm>
          <a:prstGeom prst="bentConnector3">
            <a:avLst/>
          </a:prstGeom>
          <a:ln>
            <a:solidFill>
              <a:srgbClr val="3465a4"/>
            </a:solidFill>
            <a:headEnd len="med" type="triangle" w="med"/>
          </a:ln>
        </p:spPr>
      </p:cxnSp>
      <p:cxnSp>
        <p:nvCxnSpPr>
          <p:cNvPr id="334" name="Line 45"/>
          <p:cNvCxnSpPr>
            <a:stCxn id="299" idx="3"/>
            <a:endCxn id="320" idx="2"/>
          </p:cNvCxnSpPr>
          <p:nvPr/>
        </p:nvCxnSpPr>
        <p:spPr>
          <a:xfrm flipV="1">
            <a:off x="6407640" y="2375640"/>
            <a:ext cx="1152360" cy="756360"/>
          </a:xfrm>
          <a:prstGeom prst="bentConnector3">
            <a:avLst/>
          </a:prstGeom>
          <a:ln>
            <a:solidFill>
              <a:srgbClr val="3465a4"/>
            </a:solidFill>
            <a:tailEnd len="med" type="triangle" w="med"/>
          </a:ln>
        </p:spPr>
      </p:cxnSp>
      <p:cxnSp>
        <p:nvCxnSpPr>
          <p:cNvPr id="335" name="Line 46"/>
          <p:cNvCxnSpPr>
            <a:stCxn id="299" idx="2"/>
            <a:endCxn id="308" idx="0"/>
          </p:cNvCxnSpPr>
          <p:nvPr/>
        </p:nvCxnSpPr>
        <p:spPr>
          <a:xfrm>
            <a:off x="5075640" y="3311640"/>
            <a:ext cx="360" cy="864720"/>
          </a:xfrm>
          <a:prstGeom prst="bentConnector3">
            <a:avLst/>
          </a:prstGeom>
          <a:ln>
            <a:solidFill>
              <a:srgbClr val="3465a4"/>
            </a:solidFill>
            <a:tailEnd len="med" type="triangle" w="med"/>
          </a:ln>
        </p:spPr>
      </p:cxnSp>
      <p:cxnSp>
        <p:nvCxnSpPr>
          <p:cNvPr id="336" name="Line 47"/>
          <p:cNvCxnSpPr>
            <a:stCxn id="306" idx="2"/>
            <a:endCxn id="308" idx="3"/>
          </p:cNvCxnSpPr>
          <p:nvPr/>
        </p:nvCxnSpPr>
        <p:spPr>
          <a:xfrm flipH="1">
            <a:off x="5147640" y="3851640"/>
            <a:ext cx="216360" cy="396360"/>
          </a:xfrm>
          <a:prstGeom prst="bentConnector3">
            <a:avLst/>
          </a:prstGeom>
          <a:ln>
            <a:solidFill>
              <a:srgbClr val="3465a4"/>
            </a:solidFill>
            <a:tailEnd len="med" type="triangle" w="med"/>
          </a:ln>
        </p:spPr>
      </p:cxnSp>
      <p:cxnSp>
        <p:nvCxnSpPr>
          <p:cNvPr id="337" name="Line 48"/>
          <p:cNvCxnSpPr>
            <a:stCxn id="296" idx="3"/>
            <a:endCxn id="299" idx="1"/>
          </p:cNvCxnSpPr>
          <p:nvPr/>
        </p:nvCxnSpPr>
        <p:spPr>
          <a:xfrm flipV="1">
            <a:off x="3383640" y="3131640"/>
            <a:ext cx="360720" cy="864360"/>
          </a:xfrm>
          <a:prstGeom prst="bentConnector3">
            <a:avLst/>
          </a:prstGeom>
          <a:ln>
            <a:solidFill>
              <a:srgbClr val="3465a4"/>
            </a:solidFill>
            <a:tailEnd len="med" type="triangle" w="med"/>
          </a:ln>
        </p:spPr>
      </p:cxnSp>
      <p:cxnSp>
        <p:nvCxnSpPr>
          <p:cNvPr id="338" name="Line 49"/>
          <p:cNvCxnSpPr>
            <a:stCxn id="296" idx="3"/>
            <a:endCxn id="300" idx="0"/>
          </p:cNvCxnSpPr>
          <p:nvPr/>
        </p:nvCxnSpPr>
        <p:spPr>
          <a:xfrm>
            <a:off x="3383640" y="3995640"/>
            <a:ext cx="360720" cy="991080"/>
          </a:xfrm>
          <a:prstGeom prst="bentConnector3">
            <a:avLst/>
          </a:prstGeom>
          <a:ln>
            <a:solidFill>
              <a:srgbClr val="3465a4"/>
            </a:solidFill>
            <a:tailEnd len="med" type="triangle" w="med"/>
          </a:ln>
        </p:spPr>
      </p:cxn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Training the Architecture</a:t>
            </a:r>
            <a:endParaRPr b="0" lang="en-AU" sz="1800" spc="-1" strike="noStrike">
              <a:solidFill>
                <a:srgbClr val="000000"/>
              </a:solidFill>
              <a:uFill>
                <a:solidFill>
                  <a:srgbClr val="ffffff"/>
                </a:solidFill>
              </a:uFill>
              <a:latin typeface="Arial"/>
            </a:endParaRPr>
          </a:p>
        </p:txBody>
      </p:sp>
      <p:sp>
        <p:nvSpPr>
          <p:cNvPr id="34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Embedding Alignment Objective:</a:t>
            </a:r>
            <a:endParaRPr b="0" lang="en-AU"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 </a:t>
            </a:r>
            <a:endParaRPr b="0" lang="en-AU"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 </a:t>
            </a:r>
            <a:endParaRPr b="0" lang="en-AU"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Adversarial Training Objective</a:t>
            </a:r>
            <a:endParaRPr b="0" lang="en-AU" sz="1800" spc="-1" strike="noStrike">
              <a:solidFill>
                <a:srgbClr val="000000"/>
              </a:solidFill>
              <a:uFill>
                <a:solidFill>
                  <a:srgbClr val="ffffff"/>
                </a:solidFill>
              </a:uFill>
              <a:latin typeface="Arial"/>
            </a:endParaRPr>
          </a:p>
        </p:txBody>
      </p:sp>
      <p:sp>
        <p:nvSpPr>
          <p:cNvPr id="341" name="CustomShape 3"/>
          <p:cNvSpPr/>
          <p:nvPr/>
        </p:nvSpPr>
        <p:spPr>
          <a:xfrm>
            <a:off x="2196000" y="2516400"/>
            <a:ext cx="1979640" cy="435240"/>
          </a:xfrm>
          <a:prstGeom prst="rect">
            <a:avLst/>
          </a:prstGeom>
          <a:noFill/>
          <a:ln>
            <a:noFill/>
          </a:ln>
        </p:spPr>
        <p:style>
          <a:lnRef idx="0"/>
          <a:fillRef idx="0"/>
          <a:effectRef idx="0"/>
          <a:fontRef idx="minor"/>
        </p:style>
      </p:sp>
      <p:sp>
        <p:nvSpPr>
          <p:cNvPr id="342" name="CustomShape 4"/>
          <p:cNvSpPr/>
          <p:nvPr/>
        </p:nvSpPr>
        <p:spPr>
          <a:xfrm flipH="1">
            <a:off x="3528000" y="4680360"/>
            <a:ext cx="2088000" cy="1079640"/>
          </a:xfrm>
          <a:prstGeom prst="borderCallout2">
            <a:avLst>
              <a:gd name="adj1" fmla="val -2147483647"/>
              <a:gd name="adj2" fmla="val -2147483647"/>
              <a:gd name="adj3" fmla="val -2147483647"/>
              <a:gd name="adj4" fmla="val -2147483647"/>
              <a:gd name="adj5" fmla="val -2147483647"/>
              <a:gd name="adj6" fmla="val -2147483647"/>
            </a:avLst>
          </a:prstGeom>
          <a:solidFill>
            <a:srgbClr val="ccffff"/>
          </a:solidFill>
          <a:ln>
            <a:solidFill>
              <a:srgbClr val="3465a4"/>
            </a:solidFill>
          </a:ln>
        </p:spPr>
        <p:style>
          <a:lnRef idx="0"/>
          <a:fillRef idx="0"/>
          <a:effectRef idx="0"/>
          <a:fontRef idx="minor"/>
        </p:style>
        <p:txBody>
          <a:bodyPr wrap="none" lIns="90000" rIns="90000" tIns="45000" bIns="45000" anchor="ctr"/>
          <a:p>
            <a:pPr>
              <a:lnSpc>
                <a:spcPct val="100000"/>
              </a:lnSpc>
            </a:pPr>
            <a:r>
              <a:rPr b="0" lang="en-AU" sz="1800" spc="-1" strike="noStrike">
                <a:solidFill>
                  <a:srgbClr val="ff6600"/>
                </a:solidFill>
                <a:uFill>
                  <a:solidFill>
                    <a:srgbClr val="ffffff"/>
                  </a:solidFill>
                </a:uFill>
                <a:latin typeface="Arial"/>
                <a:ea typeface="DejaVu Sans"/>
              </a:rPr>
              <a:t>Mimimise</a:t>
            </a:r>
            <a:r>
              <a:rPr b="0" lang="en-AU" sz="1800" spc="-1" strike="noStrike">
                <a:solidFill>
                  <a:srgbClr val="000000"/>
                </a:solidFill>
                <a:uFill>
                  <a:solidFill>
                    <a:srgbClr val="ffffff"/>
                  </a:solidFill>
                </a:uFill>
                <a:latin typeface="Arial"/>
                <a:ea typeface="DejaVu Sans"/>
              </a:rPr>
              <a:t> answerer</a:t>
            </a:r>
            <a:endParaRPr b="0" lang="en-AU" sz="1800" spc="-1" strike="noStrike">
              <a:solidFill>
                <a:srgbClr val="000000"/>
              </a:solidFill>
              <a:uFill>
                <a:solidFill>
                  <a:srgbClr val="ffffff"/>
                </a:solidFill>
              </a:uFill>
              <a:latin typeface="Arial"/>
            </a:endParaRPr>
          </a:p>
          <a:p>
            <a:pPr>
              <a:lnSpc>
                <a:spcPct val="100000"/>
              </a:lnSpc>
            </a:pPr>
            <a:r>
              <a:rPr b="0" lang="en-AU" sz="1800" spc="-1" strike="noStrike">
                <a:solidFill>
                  <a:srgbClr val="000000"/>
                </a:solidFill>
                <a:uFill>
                  <a:solidFill>
                    <a:srgbClr val="ffffff"/>
                  </a:solidFill>
                </a:uFill>
                <a:latin typeface="Arial"/>
                <a:ea typeface="DejaVu Sans"/>
              </a:rPr>
              <a:t> </a:t>
            </a:r>
            <a:r>
              <a:rPr b="0" lang="en-AU" sz="1800" spc="-1" strike="noStrike">
                <a:solidFill>
                  <a:srgbClr val="000000"/>
                </a:solidFill>
                <a:uFill>
                  <a:solidFill>
                    <a:srgbClr val="ffffff"/>
                  </a:solidFill>
                </a:uFill>
                <a:latin typeface="Arial"/>
                <a:ea typeface="DejaVu Sans"/>
              </a:rPr>
              <a:t>network loss</a:t>
            </a:r>
            <a:endParaRPr b="0" lang="en-AU" sz="1800" spc="-1" strike="noStrike">
              <a:solidFill>
                <a:srgbClr val="000000"/>
              </a:solidFill>
              <a:uFill>
                <a:solidFill>
                  <a:srgbClr val="ffffff"/>
                </a:solidFill>
              </a:uFill>
              <a:latin typeface="Arial"/>
            </a:endParaRPr>
          </a:p>
        </p:txBody>
      </p:sp>
      <p:sp>
        <p:nvSpPr>
          <p:cNvPr id="343" name="CustomShape 5"/>
          <p:cNvSpPr/>
          <p:nvPr/>
        </p:nvSpPr>
        <p:spPr>
          <a:xfrm>
            <a:off x="5904000" y="4680720"/>
            <a:ext cx="2501280" cy="1079280"/>
          </a:xfrm>
          <a:prstGeom prst="borderCallout2">
            <a:avLst>
              <a:gd name="adj1" fmla="val 2147483647"/>
              <a:gd name="adj2" fmla="val -2147483647"/>
              <a:gd name="adj3" fmla="val -2147483647"/>
              <a:gd name="adj4" fmla="val -2147483647"/>
              <a:gd name="adj5" fmla="val -2147483647"/>
              <a:gd name="adj6" fmla="val 2147483647"/>
            </a:avLst>
          </a:prstGeom>
          <a:solidFill>
            <a:srgbClr val="cc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ff"/>
                </a:solidFill>
                <a:uFill>
                  <a:solidFill>
                    <a:srgbClr val="ffffff"/>
                  </a:solidFill>
                </a:uFill>
                <a:latin typeface="Arial"/>
                <a:ea typeface="DejaVu Sans"/>
              </a:rPr>
              <a:t>Maximise</a:t>
            </a:r>
            <a:r>
              <a:rPr b="0" lang="en-AU" sz="1800" spc="-1" strike="noStrike">
                <a:solidFill>
                  <a:srgbClr val="000000"/>
                </a:solidFill>
                <a:uFill>
                  <a:solidFill>
                    <a:srgbClr val="ffffff"/>
                  </a:solidFill>
                </a:uFill>
                <a:latin typeface="Arial"/>
                <a:ea typeface="DejaVu Sans"/>
              </a:rPr>
              <a:t> discriminator</a:t>
            </a:r>
            <a:endParaRPr b="0" lang="en-AU" sz="1800" spc="-1" strike="noStrike">
              <a:solidFill>
                <a:srgbClr val="000000"/>
              </a:solidFill>
              <a:uFill>
                <a:solidFill>
                  <a:srgbClr val="ffffff"/>
                </a:solidFill>
              </a:uFill>
              <a:latin typeface="Arial"/>
            </a:endParaRPr>
          </a:p>
          <a:p>
            <a:pPr algn="ctr">
              <a:lnSpc>
                <a:spcPct val="100000"/>
              </a:lnSpc>
            </a:pPr>
            <a:r>
              <a:rPr b="0" lang="en-AU" sz="1800" spc="-1" strike="noStrike">
                <a:solidFill>
                  <a:srgbClr val="000000"/>
                </a:solidFill>
                <a:uFill>
                  <a:solidFill>
                    <a:srgbClr val="ffffff"/>
                  </a:solidFill>
                </a:uFill>
                <a:latin typeface="Arial"/>
                <a:ea typeface="DejaVu Sans"/>
              </a:rPr>
              <a:t>Network loss</a:t>
            </a:r>
            <a:endParaRPr b="0" lang="en-AU" sz="1800" spc="-1" strike="noStrike">
              <a:solidFill>
                <a:srgbClr val="000000"/>
              </a:solidFill>
              <a:uFill>
                <a:solidFill>
                  <a:srgbClr val="ffffff"/>
                </a:solidFill>
              </a:uFill>
              <a:latin typeface="Arial"/>
            </a:endParaRPr>
          </a:p>
        </p:txBody>
      </p:sp>
      <p:sp>
        <p:nvSpPr>
          <p:cNvPr id="344" name="CustomShape 6"/>
          <p:cNvSpPr/>
          <p:nvPr/>
        </p:nvSpPr>
        <p:spPr>
          <a:xfrm>
            <a:off x="4536000" y="2511000"/>
            <a:ext cx="2283480" cy="345960"/>
          </a:xfrm>
          <a:prstGeom prst="rect">
            <a:avLst/>
          </a:prstGeom>
          <a:noFill/>
          <a:ln>
            <a:noFill/>
          </a:ln>
        </p:spPr>
        <p:style>
          <a:lnRef idx="0"/>
          <a:fillRef idx="0"/>
          <a:effectRef idx="0"/>
          <a:fontRef idx="minor"/>
        </p:style>
        <p:txBody>
          <a:bodyPr lIns="90000" rIns="90000" tIns="45000" bIns="45000"/>
          <a:p>
            <a:r>
              <a:rPr b="0" lang="en-AU" sz="1800" spc="-1" strike="noStrike">
                <a:solidFill>
                  <a:srgbClr val="000000"/>
                </a:solidFill>
                <a:uFill>
                  <a:solidFill>
                    <a:srgbClr val="ffffff"/>
                  </a:solidFill>
                </a:uFill>
                <a:latin typeface="Arial"/>
              </a:rPr>
              <a:t>For all aligned words</a:t>
            </a:r>
            <a:endParaRPr b="0" lang="en-AU" sz="1800" spc="-1" strike="noStrike">
              <a:solidFill>
                <a:srgbClr val="000000"/>
              </a:solidFill>
              <a:uFill>
                <a:solidFill>
                  <a:srgbClr val="ffffff"/>
                </a:solidFill>
              </a:uFill>
              <a:latin typeface="Arial"/>
            </a:endParaRPr>
          </a:p>
        </p:txBody>
      </p:sp>
      <mc:AlternateContent>
        <mc:Choice xmlns:a14="http://schemas.microsoft.com/office/drawing/2010/main" Requires="a14">
          <p:sp>
            <p:nvSpPr>
              <p:cNvPr id="345" name="Formula 7"/>
              <p:cNvSpPr txBox="1"/>
              <p:nvPr/>
            </p:nvSpPr>
            <p:spPr>
              <a:xfrm>
                <a:off x="1962000" y="2484000"/>
                <a:ext cx="2449800" cy="540000"/>
              </a:xfrm>
              <a:prstGeom prst="rect">
                <a:avLst/>
              </a:prstGeom>
            </p:spPr>
            <p:txBody>
              <a:bodyPr/>
              <a:p>
                <a14:m>
                  <m:oMath xmlns:m="http://schemas.openxmlformats.org/officeDocument/2006/math">
                    <m:limLow>
                      <m:e>
                        <m:r>
                          <m:t xml:space="preserve">argmin</m:t>
                        </m:r>
                      </m:e>
                      <m:lim>
                        <m:r>
                          <m:t xml:space="preserve">P</m:t>
                        </m:r>
                      </m:lim>
                    </m:limLow>
                    <m:nary>
                      <m:naryPr>
                        <m:chr m:val="∑"/>
                        <m:supHide m:val="1"/>
                      </m:naryPr>
                      <m:sub>
                        <m:r>
                          <m:t xml:space="preserve">i</m:t>
                        </m:r>
                      </m:sub>
                      <m:sup/>
                      <m:e>
                        <m:d>
                          <m:dPr>
                            <m:begChr m:val="‖"/>
                            <m:endChr m:val="‖"/>
                          </m:dPr>
                          <m:e>
                            <m:sSub>
                              <m:e>
                                <m:r>
                                  <m:t xml:space="preserve">X</m:t>
                                </m:r>
                              </m:e>
                              <m:sub>
                                <m:r>
                                  <m:t xml:space="preserve">i</m:t>
                                </m:r>
                              </m:sub>
                            </m:sSub>
                            <m:r>
                              <m:t xml:space="preserve">P</m:t>
                            </m:r>
                            <m:r>
                              <m:t xml:space="preserve">−</m:t>
                            </m:r>
                            <m:sSub>
                              <m:e>
                                <m:r>
                                  <m:t xml:space="preserve">Y</m:t>
                                </m:r>
                              </m:e>
                              <m:sub>
                                <m:r>
                                  <m:t xml:space="preserve">i</m:t>
                                </m:r>
                              </m:sub>
                            </m:sSub>
                          </m:e>
                        </m:d>
                      </m:e>
                    </m:nary>
                  </m:oMath>
                </a14:m>
              </a:p>
            </p:txBody>
          </p:sp>
        </mc:Choice>
        <mc:Fallback/>
      </mc:AlternateContent>
      <mc:AlternateContent>
        <mc:Choice xmlns:a14="http://schemas.microsoft.com/office/drawing/2010/main" Requires="a14">
          <p:sp>
            <p:nvSpPr>
              <p:cNvPr id="346" name="Formula 8"/>
              <p:cNvSpPr txBox="1"/>
              <p:nvPr/>
            </p:nvSpPr>
            <p:spPr>
              <a:xfrm>
                <a:off x="2826720" y="4104000"/>
                <a:ext cx="4899600" cy="540000"/>
              </a:xfrm>
              <a:prstGeom prst="rect">
                <a:avLst/>
              </a:prstGeom>
            </p:spPr>
            <p:txBody>
              <a:bodyPr/>
              <a:p>
                <a14:m>
                  <m:oMath xmlns:m="http://schemas.openxmlformats.org/officeDocument/2006/math">
                    <m:limLow>
                      <m:e>
                        <m:r>
                          <m:t xml:space="preserve">argmin</m:t>
                        </m:r>
                      </m:e>
                      <m:lim>
                        <m:sSub>
                          <m:e>
                            <m:r>
                              <m:t xml:space="preserve">Θ</m:t>
                            </m:r>
                          </m:e>
                          <m:sub>
                            <m:r>
                              <m:t xml:space="preserve">A</m:t>
                            </m:r>
                          </m:sub>
                        </m:sSub>
                        <m:r>
                          <m:t xml:space="preserve">,</m:t>
                        </m:r>
                        <m:r>
                          <m:t xml:space="preserve">−</m:t>
                        </m:r>
                        <m:sSub>
                          <m:e>
                            <m:r>
                              <m:t xml:space="preserve">Θ</m:t>
                            </m:r>
                          </m:e>
                          <m:sub>
                            <m:r>
                              <m:t xml:space="preserve">D</m:t>
                            </m:r>
                          </m:sub>
                        </m:sSub>
                      </m:lim>
                    </m:limLow>
                    <m:d>
                      <m:dPr>
                        <m:begChr m:val="["/>
                        <m:endChr m:val="]"/>
                      </m:dPr>
                      <m:e>
                        <m:r>
                          <m:t xml:space="preserve">−</m:t>
                        </m:r>
                        <m:r>
                          <m:t xml:space="preserve">logP</m:t>
                        </m:r>
                        <m:d>
                          <m:dPr>
                            <m:begChr m:val="("/>
                            <m:sepChr m:val="|"/>
                            <m:endChr m:val=")"/>
                          </m:dPr>
                          <m:e>
                            <m:r>
                              <m:t xml:space="preserve">A</m:t>
                            </m:r>
                          </m:e>
                          <m:e>
                            <m:sSub>
                              <m:e>
                                <m:r>
                                  <m:t xml:space="preserve">Θ</m:t>
                                </m:r>
                              </m:e>
                              <m:sub>
                                <m:r>
                                  <m:t xml:space="preserve">A</m:t>
                                </m:r>
                              </m:sub>
                            </m:sSub>
                          </m:e>
                        </m:d>
                        <m:r>
                          <m:t xml:space="preserve">+</m:t>
                        </m:r>
                        <m:r>
                          <m:t xml:space="preserve">logP</m:t>
                        </m:r>
                        <m:d>
                          <m:dPr>
                            <m:begChr m:val="("/>
                            <m:sepChr m:val="|"/>
                            <m:endChr m:val=")"/>
                          </m:dPr>
                          <m:e>
                            <m:r>
                              <m:t xml:space="preserve">L</m:t>
                            </m:r>
                          </m:e>
                          <m:e>
                            <m:sSub>
                              <m:e>
                                <m:r>
                                  <m:t xml:space="preserve">Θ</m:t>
                                </m:r>
                              </m:e>
                              <m:sub>
                                <m:r>
                                  <m:t xml:space="preserve">A</m:t>
                                </m:r>
                              </m:sub>
                            </m:sSub>
                            <m:r>
                              <m:t xml:space="preserve">,</m:t>
                            </m:r>
                            <m:sSub>
                              <m:e>
                                <m:r>
                                  <m:t xml:space="preserve">Θ</m:t>
                                </m:r>
                              </m:e>
                              <m:sub>
                                <m:r>
                                  <m:t xml:space="preserve">D</m:t>
                                </m:r>
                              </m:sub>
                            </m:sSub>
                          </m:e>
                        </m:d>
                      </m:e>
                    </m:d>
                  </m:oMath>
                </a14:m>
              </a:p>
            </p:txBody>
          </p:sp>
        </mc:Choice>
        <mc:Fallback/>
      </mc:AlternateContent>
      <p:sp>
        <p:nvSpPr>
          <p:cNvPr id="347" name="CustomShape 9"/>
          <p:cNvSpPr/>
          <p:nvPr/>
        </p:nvSpPr>
        <p:spPr>
          <a:xfrm flipH="1">
            <a:off x="288000" y="4377960"/>
            <a:ext cx="2016000" cy="1454040"/>
          </a:xfrm>
          <a:prstGeom prst="borderCallout2">
            <a:avLst>
              <a:gd name="adj1" fmla="val -6571"/>
              <a:gd name="adj2" fmla="val 2047"/>
              <a:gd name="adj3" fmla="val -3411"/>
              <a:gd name="adj4" fmla="val 2858"/>
              <a:gd name="adj5" fmla="val -960"/>
              <a:gd name="adj6" fmla="val 2967"/>
            </a:avLst>
          </a:prstGeom>
          <a:solidFill>
            <a:srgbClr val="729fcf"/>
          </a:solidFill>
          <a:ln>
            <a:solidFill>
              <a:srgbClr val="3465a4"/>
            </a:solidFill>
          </a:ln>
        </p:spPr>
        <p:style>
          <a:lnRef idx="0"/>
          <a:fillRef idx="0"/>
          <a:effectRef idx="0"/>
          <a:fontRef idx="minor"/>
        </p:style>
        <p:txBody>
          <a:bodyPr wrap="none" lIns="90000" rIns="90000" tIns="45000" bIns="45000" anchor="ctr"/>
          <a:p>
            <a:pPr>
              <a:lnSpc>
                <a:spcPct val="100000"/>
              </a:lnSpc>
            </a:pPr>
            <a:r>
              <a:rPr b="0" lang="en-AU" sz="1400" spc="-1" strike="noStrike">
                <a:solidFill>
                  <a:srgbClr val="000000"/>
                </a:solidFill>
                <a:uFill>
                  <a:solidFill>
                    <a:srgbClr val="ffffff"/>
                  </a:solidFill>
                </a:uFill>
                <a:latin typeface="Arial"/>
                <a:ea typeface="DejaVu Sans"/>
              </a:rPr>
              <a:t>Follow the negative</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000000"/>
                </a:solidFill>
                <a:uFill>
                  <a:solidFill>
                    <a:srgbClr val="ffffff"/>
                  </a:solidFill>
                </a:uFill>
                <a:latin typeface="Arial"/>
                <a:ea typeface="DejaVu Sans"/>
              </a:rPr>
              <a:t>gradient of theta_D so</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000000"/>
                </a:solidFill>
                <a:uFill>
                  <a:solidFill>
                    <a:srgbClr val="ffffff"/>
                  </a:solidFill>
                </a:uFill>
                <a:latin typeface="Arial"/>
                <a:ea typeface="DejaVu Sans"/>
              </a:rPr>
              <a:t>that we minimise discrim.</a:t>
            </a:r>
            <a:endParaRPr b="0" lang="en-AU" sz="1800" spc="-1" strike="noStrike">
              <a:solidFill>
                <a:srgbClr val="000000"/>
              </a:solidFill>
              <a:uFill>
                <a:solidFill>
                  <a:srgbClr val="ffffff"/>
                </a:solidFill>
              </a:uFill>
              <a:latin typeface="Arial"/>
            </a:endParaRPr>
          </a:p>
          <a:p>
            <a:pPr>
              <a:lnSpc>
                <a:spcPct val="100000"/>
              </a:lnSpc>
            </a:pPr>
            <a:r>
              <a:rPr b="0" lang="en-AU" sz="1400" spc="-1" strike="noStrike">
                <a:solidFill>
                  <a:srgbClr val="000000"/>
                </a:solidFill>
                <a:uFill>
                  <a:solidFill>
                    <a:srgbClr val="ffffff"/>
                  </a:solidFill>
                </a:uFill>
                <a:latin typeface="Arial"/>
                <a:ea typeface="DejaVu Sans"/>
              </a:rPr>
              <a:t>network loss wrt to it </a:t>
            </a:r>
            <a:endParaRPr b="0" lang="en-AU"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Experiments</a:t>
            </a:r>
            <a:endParaRPr b="0" lang="en-AU" sz="1800" spc="-1" strike="noStrike">
              <a:solidFill>
                <a:srgbClr val="000000"/>
              </a:solidFill>
              <a:uFill>
                <a:solidFill>
                  <a:srgbClr val="ffffff"/>
                </a:solidFill>
              </a:uFill>
              <a:latin typeface="Arial"/>
            </a:endParaRPr>
          </a:p>
        </p:txBody>
      </p:sp>
      <p:sp>
        <p:nvSpPr>
          <p:cNvPr id="34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Datasets used:</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English QA data</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https://github.com/deepmind/rc-data/ (Hermann et al., NIPS 2015)</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380298 training QA pairs, 3924 dev and test QA pairs</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 </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Spanish QA data</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Collected from </a:t>
            </a:r>
            <a:r>
              <a:rPr b="0" lang="en-AU" sz="1600" spc="-1" strike="noStrike" u="sng">
                <a:solidFill>
                  <a:srgbClr val="0000ff"/>
                </a:solidFill>
                <a:uFill>
                  <a:solidFill>
                    <a:srgbClr val="ffffff"/>
                  </a:solidFill>
                </a:uFill>
                <a:latin typeface="Calibri"/>
                <a:hlinkClick r:id="rId1"/>
              </a:rPr>
              <a:t>www.elmondo.es</a:t>
            </a:r>
            <a:r>
              <a:rPr b="0" lang="en-AU" sz="1600" spc="-1" strike="noStrike">
                <a:solidFill>
                  <a:srgbClr val="000000"/>
                </a:solidFill>
                <a:uFill>
                  <a:solidFill>
                    <a:srgbClr val="ffffff"/>
                  </a:solidFill>
                </a:uFill>
                <a:latin typeface="Calibri"/>
              </a:rPr>
              <a:t> and CNN Spanish (via cached links on Wayback Machine)</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Processed by Google Natural Language API (named entity recognition)</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69289 training QA pairs, 3839 dev and test QA pairs</a:t>
            </a:r>
            <a:endParaRPr b="0" lang="en-AU"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0" name="" descr=""/>
          <p:cNvPicPr/>
          <p:nvPr/>
        </p:nvPicPr>
        <p:blipFill>
          <a:blip r:embed="rId1"/>
          <a:stretch/>
        </p:blipFill>
        <p:spPr>
          <a:xfrm rot="21595800">
            <a:off x="261360" y="428760"/>
            <a:ext cx="3054600" cy="3241080"/>
          </a:xfrm>
          <a:prstGeom prst="rect">
            <a:avLst/>
          </a:prstGeom>
          <a:ln>
            <a:noFill/>
          </a:ln>
        </p:spPr>
      </p:pic>
      <p:sp>
        <p:nvSpPr>
          <p:cNvPr id="351" name="CustomShape 1"/>
          <p:cNvSpPr/>
          <p:nvPr/>
        </p:nvSpPr>
        <p:spPr>
          <a:xfrm>
            <a:off x="319320" y="2340000"/>
            <a:ext cx="1918800" cy="360000"/>
          </a:xfrm>
          <a:prstGeom prst="rect">
            <a:avLst/>
          </a:prstGeom>
          <a:noFill/>
          <a:ln w="12600">
            <a:solidFill>
              <a:srgbClr val="ff0000"/>
            </a:solidFill>
            <a:round/>
          </a:ln>
        </p:spPr>
        <p:style>
          <a:lnRef idx="0"/>
          <a:fillRef idx="0"/>
          <a:effectRef idx="0"/>
          <a:fontRef idx="minor"/>
        </p:style>
      </p:sp>
      <p:sp>
        <p:nvSpPr>
          <p:cNvPr id="352" name="CustomShape 2"/>
          <p:cNvSpPr/>
          <p:nvPr/>
        </p:nvSpPr>
        <p:spPr>
          <a:xfrm>
            <a:off x="319320" y="2736000"/>
            <a:ext cx="1990800" cy="936000"/>
          </a:xfrm>
          <a:prstGeom prst="rect">
            <a:avLst/>
          </a:prstGeom>
          <a:noFill/>
          <a:ln w="12600">
            <a:solidFill>
              <a:srgbClr val="ff0000"/>
            </a:solidFill>
            <a:round/>
          </a:ln>
        </p:spPr>
        <p:style>
          <a:lnRef idx="0"/>
          <a:fillRef idx="0"/>
          <a:effectRef idx="0"/>
          <a:fontRef idx="minor"/>
        </p:style>
      </p:sp>
      <p:sp>
        <p:nvSpPr>
          <p:cNvPr id="353" name="CustomShape 3"/>
          <p:cNvSpPr/>
          <p:nvPr/>
        </p:nvSpPr>
        <p:spPr>
          <a:xfrm>
            <a:off x="2952000" y="1476000"/>
            <a:ext cx="2448000" cy="360000"/>
          </a:xfrm>
          <a:prstGeom prst="rect">
            <a:avLst/>
          </a:prstGeom>
          <a:solidFill>
            <a:srgbClr val="ffcc00"/>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Question Candidates</a:t>
            </a:r>
            <a:endParaRPr b="0" lang="en-AU" sz="1800" spc="-1" strike="noStrike">
              <a:solidFill>
                <a:srgbClr val="000000"/>
              </a:solidFill>
              <a:uFill>
                <a:solidFill>
                  <a:srgbClr val="ffffff"/>
                </a:solidFill>
              </a:uFill>
              <a:latin typeface="Arial"/>
            </a:endParaRPr>
          </a:p>
        </p:txBody>
      </p:sp>
      <p:sp>
        <p:nvSpPr>
          <p:cNvPr id="354" name="CustomShape 4"/>
          <p:cNvSpPr/>
          <p:nvPr/>
        </p:nvSpPr>
        <p:spPr>
          <a:xfrm>
            <a:off x="2952000" y="1980000"/>
            <a:ext cx="2448000" cy="360000"/>
          </a:xfrm>
          <a:prstGeom prst="rect">
            <a:avLst/>
          </a:prstGeom>
          <a:solidFill>
            <a:srgbClr val="ffcc00"/>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Story</a:t>
            </a:r>
            <a:endParaRPr b="0" lang="en-AU" sz="1800" spc="-1" strike="noStrike">
              <a:solidFill>
                <a:srgbClr val="000000"/>
              </a:solidFill>
              <a:uFill>
                <a:solidFill>
                  <a:srgbClr val="ffffff"/>
                </a:solidFill>
              </a:uFill>
              <a:latin typeface="Arial"/>
            </a:endParaRPr>
          </a:p>
        </p:txBody>
      </p:sp>
      <p:cxnSp>
        <p:nvCxnSpPr>
          <p:cNvPr id="355" name="Line 5"/>
          <p:cNvCxnSpPr>
            <a:stCxn id="351" idx="3"/>
            <a:endCxn id="353" idx="1"/>
          </p:cNvCxnSpPr>
          <p:nvPr/>
        </p:nvCxnSpPr>
        <p:spPr>
          <a:xfrm flipV="1">
            <a:off x="2238120" y="1656000"/>
            <a:ext cx="714240" cy="864360"/>
          </a:xfrm>
          <a:prstGeom prst="bentConnector3">
            <a:avLst/>
          </a:prstGeom>
          <a:ln>
            <a:solidFill>
              <a:srgbClr val="000000"/>
            </a:solidFill>
            <a:tailEnd len="med" type="triangle" w="med"/>
          </a:ln>
        </p:spPr>
      </p:cxnSp>
      <p:cxnSp>
        <p:nvCxnSpPr>
          <p:cNvPr id="356" name="Line 6"/>
          <p:cNvCxnSpPr>
            <a:stCxn id="352" idx="3"/>
            <a:endCxn id="354" idx="1"/>
          </p:cNvCxnSpPr>
          <p:nvPr/>
        </p:nvCxnSpPr>
        <p:spPr>
          <a:xfrm flipV="1">
            <a:off x="2310120" y="2160000"/>
            <a:ext cx="642240" cy="1044360"/>
          </a:xfrm>
          <a:prstGeom prst="bentConnector3">
            <a:avLst/>
          </a:prstGeom>
          <a:ln>
            <a:solidFill>
              <a:srgbClr val="000000"/>
            </a:solidFill>
            <a:tailEnd len="med" type="triangle" w="med"/>
          </a:ln>
        </p:spPr>
      </p:cxnSp>
      <p:pic>
        <p:nvPicPr>
          <p:cNvPr id="357" name="" descr=""/>
          <p:cNvPicPr/>
          <p:nvPr/>
        </p:nvPicPr>
        <p:blipFill>
          <a:blip r:embed="rId2"/>
          <a:stretch/>
        </p:blipFill>
        <p:spPr>
          <a:xfrm>
            <a:off x="3678120" y="2880000"/>
            <a:ext cx="4385880" cy="1080000"/>
          </a:xfrm>
          <a:prstGeom prst="rect">
            <a:avLst/>
          </a:prstGeom>
          <a:ln>
            <a:noFill/>
          </a:ln>
        </p:spPr>
      </p:pic>
      <p:sp>
        <p:nvSpPr>
          <p:cNvPr id="358" name="CustomShape 7"/>
          <p:cNvSpPr/>
          <p:nvPr/>
        </p:nvSpPr>
        <p:spPr>
          <a:xfrm>
            <a:off x="5919480" y="1554840"/>
            <a:ext cx="2664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Google Natural</a:t>
            </a:r>
            <a:endParaRPr b="0" lang="en-AU" sz="1800" spc="-1" strike="noStrike">
              <a:solidFill>
                <a:srgbClr val="000000"/>
              </a:solidFill>
              <a:uFill>
                <a:solidFill>
                  <a:srgbClr val="ffffff"/>
                </a:solidFill>
              </a:uFill>
              <a:latin typeface="Arial"/>
            </a:endParaRPr>
          </a:p>
          <a:p>
            <a:pPr algn="ctr"/>
            <a:r>
              <a:rPr b="1" lang="en-AU" sz="1800" spc="-1" strike="noStrike">
                <a:solidFill>
                  <a:srgbClr val="000000"/>
                </a:solidFill>
                <a:uFill>
                  <a:solidFill>
                    <a:srgbClr val="ffffff"/>
                  </a:solidFill>
                </a:uFill>
                <a:latin typeface="Arial"/>
              </a:rPr>
              <a:t>Language API</a:t>
            </a:r>
            <a:endParaRPr b="0" lang="en-AU" sz="1800" spc="-1" strike="noStrike">
              <a:solidFill>
                <a:srgbClr val="000000"/>
              </a:solidFill>
              <a:uFill>
                <a:solidFill>
                  <a:srgbClr val="ffffff"/>
                </a:solidFill>
              </a:uFill>
              <a:latin typeface="Arial"/>
            </a:endParaRPr>
          </a:p>
        </p:txBody>
      </p:sp>
      <p:cxnSp>
        <p:nvCxnSpPr>
          <p:cNvPr id="359" name="Line 8"/>
          <p:cNvCxnSpPr>
            <a:stCxn id="353" idx="3"/>
            <a:endCxn id="358" idx="1"/>
          </p:cNvCxnSpPr>
          <p:nvPr/>
        </p:nvCxnSpPr>
        <p:spPr>
          <a:xfrm>
            <a:off x="5400000" y="1656000"/>
            <a:ext cx="519840" cy="223200"/>
          </a:xfrm>
          <a:prstGeom prst="bentConnector3">
            <a:avLst/>
          </a:prstGeom>
          <a:ln>
            <a:solidFill>
              <a:srgbClr val="000000"/>
            </a:solidFill>
            <a:tailEnd len="med" type="triangle" w="med"/>
          </a:ln>
        </p:spPr>
      </p:cxnSp>
      <p:cxnSp>
        <p:nvCxnSpPr>
          <p:cNvPr id="360" name="Line 9"/>
          <p:cNvCxnSpPr>
            <a:stCxn id="354" idx="3"/>
            <a:endCxn id="358" idx="1"/>
          </p:cNvCxnSpPr>
          <p:nvPr/>
        </p:nvCxnSpPr>
        <p:spPr>
          <a:xfrm flipV="1">
            <a:off x="5400000" y="1878840"/>
            <a:ext cx="519840" cy="281520"/>
          </a:xfrm>
          <a:prstGeom prst="bentConnector3">
            <a:avLst/>
          </a:prstGeom>
          <a:ln>
            <a:solidFill>
              <a:srgbClr val="000000"/>
            </a:solidFill>
            <a:tailEnd len="med" type="triangle" w="med"/>
          </a:ln>
        </p:spPr>
      </p:cxnSp>
      <p:cxnSp>
        <p:nvCxnSpPr>
          <p:cNvPr id="361" name="Line 10"/>
          <p:cNvCxnSpPr>
            <a:stCxn id="358" idx="2"/>
            <a:endCxn id="357" idx="0"/>
          </p:cNvCxnSpPr>
          <p:nvPr/>
        </p:nvCxnSpPr>
        <p:spPr>
          <a:xfrm flipH="1">
            <a:off x="5870880" y="2202840"/>
            <a:ext cx="1380960" cy="677520"/>
          </a:xfrm>
          <a:prstGeom prst="bentConnector3">
            <a:avLst/>
          </a:prstGeom>
          <a:ln>
            <a:solidFill>
              <a:srgbClr val="000000"/>
            </a:solidFill>
            <a:tailEnd len="med" type="triangle" w="med"/>
          </a:ln>
        </p:spPr>
      </p:cxnSp>
      <p:sp>
        <p:nvSpPr>
          <p:cNvPr id="362" name="CustomShape 11"/>
          <p:cNvSpPr/>
          <p:nvPr/>
        </p:nvSpPr>
        <p:spPr>
          <a:xfrm>
            <a:off x="4599720" y="4275360"/>
            <a:ext cx="2520000" cy="57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Entity Replacement</a:t>
            </a:r>
            <a:endParaRPr b="0" lang="en-AU" sz="1800" spc="-1" strike="noStrike">
              <a:solidFill>
                <a:srgbClr val="000000"/>
              </a:solidFill>
              <a:uFill>
                <a:solidFill>
                  <a:srgbClr val="ffffff"/>
                </a:solidFill>
              </a:uFill>
              <a:latin typeface="Arial"/>
            </a:endParaRPr>
          </a:p>
        </p:txBody>
      </p:sp>
      <p:cxnSp>
        <p:nvCxnSpPr>
          <p:cNvPr id="363" name="Line 12"/>
          <p:cNvCxnSpPr>
            <a:stCxn id="357" idx="2"/>
            <a:endCxn id="362" idx="0"/>
          </p:cNvCxnSpPr>
          <p:nvPr/>
        </p:nvCxnSpPr>
        <p:spPr>
          <a:xfrm flipH="1">
            <a:off x="5859720" y="3960000"/>
            <a:ext cx="11520" cy="315720"/>
          </a:xfrm>
          <a:prstGeom prst="bentConnector3">
            <a:avLst/>
          </a:prstGeom>
          <a:ln>
            <a:solidFill>
              <a:srgbClr val="000000"/>
            </a:solidFill>
            <a:tailEnd len="med" type="triangle" w="med"/>
          </a:ln>
        </p:spPr>
      </p:cxnSp>
      <p:sp>
        <p:nvSpPr>
          <p:cNvPr id="364" name="CustomShape 13"/>
          <p:cNvSpPr/>
          <p:nvPr/>
        </p:nvSpPr>
        <p:spPr>
          <a:xfrm>
            <a:off x="3564000" y="5328000"/>
            <a:ext cx="1080000" cy="10800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Story</a:t>
            </a:r>
            <a:endParaRPr b="0" lang="en-AU" sz="1800" spc="-1" strike="noStrike">
              <a:solidFill>
                <a:srgbClr val="000000"/>
              </a:solidFill>
              <a:uFill>
                <a:solidFill>
                  <a:srgbClr val="ffffff"/>
                </a:solidFill>
              </a:uFill>
              <a:latin typeface="Arial"/>
            </a:endParaRPr>
          </a:p>
        </p:txBody>
      </p:sp>
      <p:sp>
        <p:nvSpPr>
          <p:cNvPr id="365" name="CustomShape 14"/>
          <p:cNvSpPr/>
          <p:nvPr/>
        </p:nvSpPr>
        <p:spPr>
          <a:xfrm>
            <a:off x="5220000" y="5328000"/>
            <a:ext cx="1296000" cy="5040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Question 1</a:t>
            </a:r>
            <a:endParaRPr b="0" lang="en-AU" sz="1800" spc="-1" strike="noStrike">
              <a:solidFill>
                <a:srgbClr val="000000"/>
              </a:solidFill>
              <a:uFill>
                <a:solidFill>
                  <a:srgbClr val="ffffff"/>
                </a:solidFill>
              </a:uFill>
              <a:latin typeface="Arial"/>
            </a:endParaRPr>
          </a:p>
        </p:txBody>
      </p:sp>
      <p:sp>
        <p:nvSpPr>
          <p:cNvPr id="366" name="CustomShape 15"/>
          <p:cNvSpPr/>
          <p:nvPr/>
        </p:nvSpPr>
        <p:spPr>
          <a:xfrm>
            <a:off x="5220000" y="5904000"/>
            <a:ext cx="1296000" cy="5040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Question 2</a:t>
            </a:r>
            <a:endParaRPr b="0" lang="en-AU" sz="1800" spc="-1" strike="noStrike">
              <a:solidFill>
                <a:srgbClr val="000000"/>
              </a:solidFill>
              <a:uFill>
                <a:solidFill>
                  <a:srgbClr val="ffffff"/>
                </a:solidFill>
              </a:uFill>
              <a:latin typeface="Arial"/>
            </a:endParaRPr>
          </a:p>
        </p:txBody>
      </p:sp>
      <p:sp>
        <p:nvSpPr>
          <p:cNvPr id="367" name="CustomShape 16"/>
          <p:cNvSpPr/>
          <p:nvPr/>
        </p:nvSpPr>
        <p:spPr>
          <a:xfrm>
            <a:off x="7092000" y="5328000"/>
            <a:ext cx="1296000" cy="5040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Answer 1</a:t>
            </a:r>
            <a:endParaRPr b="0" lang="en-AU" sz="1800" spc="-1" strike="noStrike">
              <a:solidFill>
                <a:srgbClr val="000000"/>
              </a:solidFill>
              <a:uFill>
                <a:solidFill>
                  <a:srgbClr val="ffffff"/>
                </a:solidFill>
              </a:uFill>
              <a:latin typeface="Arial"/>
            </a:endParaRPr>
          </a:p>
        </p:txBody>
      </p:sp>
      <p:sp>
        <p:nvSpPr>
          <p:cNvPr id="368" name="CustomShape 17"/>
          <p:cNvSpPr/>
          <p:nvPr/>
        </p:nvSpPr>
        <p:spPr>
          <a:xfrm>
            <a:off x="7092000" y="5904000"/>
            <a:ext cx="1296000" cy="5040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p>
            <a:pPr algn="ctr"/>
            <a:r>
              <a:rPr b="1" lang="en-AU" sz="1800" spc="-1" strike="noStrike">
                <a:solidFill>
                  <a:srgbClr val="000000"/>
                </a:solidFill>
                <a:uFill>
                  <a:solidFill>
                    <a:srgbClr val="ffffff"/>
                  </a:solidFill>
                </a:uFill>
                <a:latin typeface="Arial"/>
              </a:rPr>
              <a:t>Answer 2</a:t>
            </a:r>
            <a:endParaRPr b="0" lang="en-AU" sz="1800" spc="-1" strike="noStrike">
              <a:solidFill>
                <a:srgbClr val="000000"/>
              </a:solidFill>
              <a:uFill>
                <a:solidFill>
                  <a:srgbClr val="ffffff"/>
                </a:solidFill>
              </a:uFill>
              <a:latin typeface="Arial"/>
            </a:endParaRPr>
          </a:p>
        </p:txBody>
      </p:sp>
      <p:cxnSp>
        <p:nvCxnSpPr>
          <p:cNvPr id="369" name="Line 18"/>
          <p:cNvCxnSpPr>
            <a:stCxn id="362" idx="2"/>
            <a:endCxn id="365" idx="0"/>
          </p:cNvCxnSpPr>
          <p:nvPr/>
        </p:nvCxnSpPr>
        <p:spPr>
          <a:xfrm>
            <a:off x="5859720" y="4851360"/>
            <a:ext cx="8640" cy="477000"/>
          </a:xfrm>
          <a:prstGeom prst="bentConnector3">
            <a:avLst/>
          </a:prstGeom>
          <a:ln>
            <a:solidFill>
              <a:srgbClr val="000000"/>
            </a:solidFill>
            <a:tailEnd len="med" type="triangle" w="med"/>
          </a:ln>
        </p:spPr>
      </p:cxnSp>
      <p:cxnSp>
        <p:nvCxnSpPr>
          <p:cNvPr id="370" name="Line 19"/>
          <p:cNvCxnSpPr>
            <a:stCxn id="362" idx="2"/>
            <a:endCxn id="364" idx="0"/>
          </p:cNvCxnSpPr>
          <p:nvPr/>
        </p:nvCxnSpPr>
        <p:spPr>
          <a:xfrm flipH="1">
            <a:off x="4104000" y="4851360"/>
            <a:ext cx="1756080" cy="477000"/>
          </a:xfrm>
          <a:prstGeom prst="bentConnector3">
            <a:avLst/>
          </a:prstGeom>
          <a:ln>
            <a:solidFill>
              <a:srgbClr val="000000"/>
            </a:solidFill>
            <a:tailEnd len="med" type="triangle" w="med"/>
          </a:ln>
        </p:spPr>
      </p:cxnSp>
      <p:cxnSp>
        <p:nvCxnSpPr>
          <p:cNvPr id="371" name="Line 20"/>
          <p:cNvCxnSpPr>
            <a:stCxn id="362" idx="2"/>
            <a:endCxn id="367" idx="0"/>
          </p:cNvCxnSpPr>
          <p:nvPr/>
        </p:nvCxnSpPr>
        <p:spPr>
          <a:xfrm>
            <a:off x="5859720" y="4851360"/>
            <a:ext cx="1880640" cy="477000"/>
          </a:xfrm>
          <a:prstGeom prst="bentConnector3">
            <a:avLst/>
          </a:prstGeom>
          <a:ln>
            <a:solidFill>
              <a:srgbClr val="000000"/>
            </a:solidFill>
            <a:tailEnd len="med" type="triangle" w="med"/>
          </a:ln>
        </p:spPr>
      </p:cxnSp>
      <p:sp>
        <p:nvSpPr>
          <p:cNvPr id="372" name="CustomShape 21"/>
          <p:cNvSpPr/>
          <p:nvPr/>
        </p:nvSpPr>
        <p:spPr>
          <a:xfrm flipH="1">
            <a:off x="576000" y="4392360"/>
            <a:ext cx="2232000" cy="1655640"/>
          </a:xfrm>
          <a:prstGeom prst="borderCallout2">
            <a:avLst>
              <a:gd name="adj1" fmla="val -16942"/>
              <a:gd name="adj2" fmla="val 704"/>
              <a:gd name="adj3" fmla="val -3493"/>
              <a:gd name="adj4" fmla="val 2657"/>
              <a:gd name="adj5" fmla="val -867"/>
              <a:gd name="adj6" fmla="val 2606"/>
            </a:avLst>
          </a:prstGeom>
          <a:solidFill>
            <a:srgbClr val="cfe7f5"/>
          </a:solidFill>
          <a:ln>
            <a:solidFill>
              <a:srgbClr val="3465a4"/>
            </a:solidFill>
          </a:ln>
        </p:spPr>
        <p:style>
          <a:lnRef idx="0"/>
          <a:fillRef idx="0"/>
          <a:effectRef idx="0"/>
          <a:fontRef idx="minor"/>
        </p:style>
        <p:txBody>
          <a:bodyPr wrap="none" lIns="90000" rIns="90000" tIns="45000" bIns="45000"/>
          <a:p>
            <a:r>
              <a:rPr b="0" lang="en-AU" sz="1600" spc="-1" strike="noStrike">
                <a:solidFill>
                  <a:srgbClr val="000000"/>
                </a:solidFill>
                <a:uFill>
                  <a:solidFill>
                    <a:srgbClr val="ffffff"/>
                  </a:solidFill>
                </a:uFill>
                <a:latin typeface="Arial"/>
              </a:rPr>
              <a:t>Named entities:</a:t>
            </a:r>
            <a:endParaRPr b="0" lang="en-AU" sz="1800" spc="-1" strike="noStrike">
              <a:solidFill>
                <a:srgbClr val="000000"/>
              </a:solidFill>
              <a:uFill>
                <a:solidFill>
                  <a:srgbClr val="ffffff"/>
                </a:solidFill>
              </a:uFill>
              <a:latin typeface="Arial"/>
            </a:endParaRPr>
          </a:p>
          <a:p>
            <a:r>
              <a:rPr b="0" lang="en-AU" sz="1600" spc="-1" strike="noStrike">
                <a:solidFill>
                  <a:srgbClr val="000000"/>
                </a:solidFill>
                <a:uFill>
                  <a:solidFill>
                    <a:srgbClr val="ffffff"/>
                  </a:solidFill>
                </a:uFill>
                <a:latin typeface="Arial"/>
              </a:rPr>
              <a:t>Replace with @entityX</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1600" spc="-1" strike="noStrike">
                <a:solidFill>
                  <a:srgbClr val="000000"/>
                </a:solidFill>
                <a:uFill>
                  <a:solidFill>
                    <a:srgbClr val="ffffff"/>
                  </a:solidFill>
                </a:uFill>
                <a:latin typeface="Arial"/>
              </a:rPr>
              <a:t>Question key word</a:t>
            </a:r>
            <a:endParaRPr b="0" lang="en-AU" sz="1800" spc="-1" strike="noStrike">
              <a:solidFill>
                <a:srgbClr val="000000"/>
              </a:solidFill>
              <a:uFill>
                <a:solidFill>
                  <a:srgbClr val="ffffff"/>
                </a:solidFill>
              </a:uFill>
              <a:latin typeface="Arial"/>
            </a:endParaRPr>
          </a:p>
          <a:p>
            <a:r>
              <a:rPr b="0" lang="en-AU" sz="1600" spc="-1" strike="noStrike">
                <a:solidFill>
                  <a:srgbClr val="000000"/>
                </a:solidFill>
                <a:uFill>
                  <a:solidFill>
                    <a:srgbClr val="ffffff"/>
                  </a:solidFill>
                </a:uFill>
                <a:latin typeface="Arial"/>
              </a:rPr>
              <a:t>(answer):</a:t>
            </a:r>
            <a:endParaRPr b="0" lang="en-AU" sz="1800" spc="-1" strike="noStrike">
              <a:solidFill>
                <a:srgbClr val="000000"/>
              </a:solidFill>
              <a:uFill>
                <a:solidFill>
                  <a:srgbClr val="ffffff"/>
                </a:solidFill>
              </a:uFill>
              <a:latin typeface="Arial"/>
            </a:endParaRPr>
          </a:p>
          <a:p>
            <a:r>
              <a:rPr b="0" lang="en-AU" sz="1600" spc="-1" strike="noStrike">
                <a:solidFill>
                  <a:srgbClr val="000000"/>
                </a:solidFill>
                <a:uFill>
                  <a:solidFill>
                    <a:srgbClr val="ffffff"/>
                  </a:solidFill>
                </a:uFill>
                <a:latin typeface="Arial"/>
              </a:rPr>
              <a:t>@placeholder</a:t>
            </a:r>
            <a:endParaRPr b="0" lang="en-AU"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Experiments</a:t>
            </a:r>
            <a:endParaRPr b="0" lang="en-AU" sz="1800" spc="-1" strike="noStrike">
              <a:solidFill>
                <a:srgbClr val="000000"/>
              </a:solidFill>
              <a:uFill>
                <a:solidFill>
                  <a:srgbClr val="ffffff"/>
                </a:solidFill>
              </a:uFill>
              <a:latin typeface="Arial"/>
            </a:endParaRPr>
          </a:p>
        </p:txBody>
      </p:sp>
      <p:sp>
        <p:nvSpPr>
          <p:cNvPr id="37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Embeddings used:</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FastText by Facebook</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u="sng">
                <a:solidFill>
                  <a:srgbClr val="0000ff"/>
                </a:solidFill>
                <a:uFill>
                  <a:solidFill>
                    <a:srgbClr val="ffffff"/>
                  </a:solidFill>
                </a:uFill>
                <a:latin typeface="Calibri"/>
                <a:hlinkClick r:id="rId1"/>
              </a:rPr>
              <a:t>https://github.com/facebookresearch/fastText/blob/master/pretrained-vectors.md</a:t>
            </a:r>
            <a:r>
              <a:rPr b="0" lang="en-AU" sz="1600" spc="-1" strike="noStrike">
                <a:solidFill>
                  <a:srgbClr val="000000"/>
                </a:solidFill>
                <a:uFill>
                  <a:solidFill>
                    <a:srgbClr val="ffffff"/>
                  </a:solidFill>
                </a:uFill>
                <a:latin typeface="Calibri"/>
              </a:rPr>
              <a:t> (P. Bojanowski, E. Grave, A. Joulin, T. Mikolov, Enriching Word Vectors with Subword Information)</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300 dimension word vectors trained on Wikipedia text.</a:t>
            </a:r>
            <a:endParaRPr b="0" lang="en-AU"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AU" sz="3200" spc="-1" strike="noStrike">
                <a:solidFill>
                  <a:srgbClr val="000000"/>
                </a:solidFill>
                <a:uFill>
                  <a:solidFill>
                    <a:srgbClr val="ffffff"/>
                  </a:solidFill>
                </a:uFill>
                <a:latin typeface="Calibri"/>
              </a:rPr>
              <a:t>Word Alignment Dictionary</a:t>
            </a:r>
            <a:endParaRPr b="0" lang="en-AU" sz="1800" spc="-1" strike="noStrike">
              <a:solidFill>
                <a:srgbClr val="000000"/>
              </a:solidFill>
              <a:uFill>
                <a:solidFill>
                  <a:srgbClr val="ffffff"/>
                </a:solidFill>
              </a:uFill>
              <a:latin typeface="Arial"/>
            </a:endParaRPr>
          </a:p>
          <a:p>
            <a:pPr lvl="1" marL="864000" indent="-323640">
              <a:buClr>
                <a:srgbClr val="000000"/>
              </a:buClr>
              <a:buSzPct val="75000"/>
              <a:buFont typeface="Symbol"/>
              <a:buChar char=""/>
            </a:pPr>
            <a:r>
              <a:rPr b="0" lang="en-AU" sz="1600" spc="-1" strike="noStrike">
                <a:solidFill>
                  <a:srgbClr val="000000"/>
                </a:solidFill>
                <a:uFill>
                  <a:solidFill>
                    <a:srgbClr val="ffffff"/>
                  </a:solidFill>
                </a:uFill>
                <a:latin typeface="Calibri"/>
                <a:hlinkClick r:id="rId2"/>
              </a:rPr>
              <a:t>http://opus.lingfil.uu.se/OpenSubtitles2012.php</a:t>
            </a:r>
            <a:r>
              <a:rPr b="0" lang="en-AU" sz="1600" spc="-1" strike="noStrike" u="sng">
                <a:solidFill>
                  <a:srgbClr val="0000ff"/>
                </a:solidFill>
                <a:uFill>
                  <a:solidFill>
                    <a:srgbClr val="ffffff"/>
                  </a:solidFill>
                </a:uFill>
                <a:latin typeface="Calibri"/>
              </a:rPr>
              <a:t> </a:t>
            </a:r>
            <a:r>
              <a:rPr b="0" lang="en-AU" sz="1600" spc="-1" strike="noStrike" u="sng">
                <a:solidFill>
                  <a:srgbClr val="0000ff"/>
                </a:solidFill>
                <a:uFill>
                  <a:solidFill>
                    <a:srgbClr val="ffffff"/>
                  </a:solidFill>
                </a:uFill>
                <a:latin typeface="Calibri"/>
              </a:rPr>
              <a:t>
</a:t>
            </a:r>
            <a:r>
              <a:rPr b="0" lang="en-AU" sz="1600" spc="-1" strike="noStrike">
                <a:solidFill>
                  <a:srgbClr val="000000"/>
                </a:solidFill>
                <a:uFill>
                  <a:solidFill>
                    <a:srgbClr val="ffffff"/>
                  </a:solidFill>
                </a:uFill>
                <a:latin typeface="Calibri"/>
              </a:rPr>
              <a:t>(Jörg Tiedemann, 2012, Parallel Data, Tools and Interfaces in OPUS. In Proceedings of the 8th International Conference on Language Resources and Evaluation (LREC 2012))</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Open Subtitles dataset</a:t>
            </a:r>
            <a:endParaRPr b="0" lang="en-AU"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AU" sz="3200" spc="-1" strike="noStrike">
                <a:solidFill>
                  <a:srgbClr val="000000"/>
                </a:solidFill>
                <a:uFill>
                  <a:solidFill>
                    <a:srgbClr val="ffffff"/>
                  </a:solidFill>
                </a:uFill>
                <a:latin typeface="Calibri"/>
              </a:rPr>
              <a:t>Word alignment Algorithm</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Artetxe et al. 2016</a:t>
            </a:r>
            <a:endParaRPr b="0" lang="en-AU"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457200" y="1604520"/>
            <a:ext cx="8229240" cy="3977280"/>
          </a:xfrm>
          <a:prstGeom prst="rect">
            <a:avLst/>
          </a:prstGeom>
          <a:noFill/>
          <a:ln>
            <a:noFill/>
          </a:ln>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General Sense:</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Information retrieval: web queries, smart assistants, etc.</a:t>
            </a:r>
            <a:endParaRPr b="0" lang="en-AU"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Natural language understanding: Reading comprehension test</a:t>
            </a:r>
            <a:endParaRPr b="0" lang="en-AU"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Combinations: Jeopardy! etc.</a:t>
            </a:r>
            <a:endParaRPr b="0" lang="en-AU"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Narrower Definition:</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Document + Question + Answer → Model</a:t>
            </a:r>
            <a:endParaRPr b="0" lang="en-AU"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Model (Document, Question) → Answer</a:t>
            </a:r>
            <a:endParaRPr b="0" lang="en-AU" sz="2800" spc="-1" strike="noStrike">
              <a:solidFill>
                <a:srgbClr val="000000"/>
              </a:solidFill>
              <a:uFill>
                <a:solidFill>
                  <a:srgbClr val="ffffff"/>
                </a:solidFill>
              </a:uFill>
              <a:latin typeface="Arial"/>
            </a:endParaRPr>
          </a:p>
        </p:txBody>
      </p:sp>
      <p:sp>
        <p:nvSpPr>
          <p:cNvPr id="80"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What’s Question Answering</a:t>
            </a:r>
            <a:endParaRPr b="0" lang="en-AU"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Results</a:t>
            </a:r>
            <a:endParaRPr b="0" lang="en-AU" sz="1800" spc="-1" strike="noStrike">
              <a:solidFill>
                <a:srgbClr val="000000"/>
              </a:solidFill>
              <a:uFill>
                <a:solidFill>
                  <a:srgbClr val="ffffff"/>
                </a:solidFill>
              </a:uFill>
              <a:latin typeface="Arial"/>
            </a:endParaRPr>
          </a:p>
        </p:txBody>
      </p:sp>
      <p:sp>
        <p:nvSpPr>
          <p:cNvPr id="376" name="CustomShape 2"/>
          <p:cNvSpPr/>
          <p:nvPr/>
        </p:nvSpPr>
        <p:spPr>
          <a:xfrm>
            <a:off x="457200" y="1600200"/>
            <a:ext cx="8228880" cy="4525200"/>
          </a:xfrm>
          <a:prstGeom prst="rect">
            <a:avLst/>
          </a:prstGeom>
          <a:noFill/>
          <a:ln>
            <a:noFill/>
          </a:ln>
        </p:spPr>
        <p:style>
          <a:lnRef idx="0"/>
          <a:fillRef idx="0"/>
          <a:effectRef idx="0"/>
          <a:fontRef idx="minor"/>
        </p:style>
      </p:sp>
      <p:graphicFrame>
        <p:nvGraphicFramePr>
          <p:cNvPr id="377" name="Table 3"/>
          <p:cNvGraphicFramePr/>
          <p:nvPr/>
        </p:nvGraphicFramePr>
        <p:xfrm>
          <a:off x="627480" y="1670400"/>
          <a:ext cx="7796160" cy="4383360"/>
        </p:xfrm>
        <a:graphic>
          <a:graphicData uri="http://schemas.openxmlformats.org/drawingml/2006/table">
            <a:tbl>
              <a:tblPr/>
              <a:tblGrid>
                <a:gridCol w="1559160"/>
                <a:gridCol w="1559160"/>
                <a:gridCol w="1559160"/>
                <a:gridCol w="1559160"/>
                <a:gridCol w="1559880"/>
              </a:tblGrid>
              <a:tr h="876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AU" sz="1800" spc="-1" strike="noStrike">
                          <a:solidFill>
                            <a:srgbClr val="000000"/>
                          </a:solidFill>
                          <a:uFill>
                            <a:solidFill>
                              <a:srgbClr val="ffffff"/>
                            </a:solidFill>
                          </a:uFill>
                          <a:latin typeface="Arial"/>
                        </a:rPr>
                        <a:t>En.</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AU" sz="1800" spc="-1" strike="noStrike">
                          <a:solidFill>
                            <a:srgbClr val="000000"/>
                          </a:solidFill>
                          <a:uFill>
                            <a:solidFill>
                              <a:srgbClr val="ffffff"/>
                            </a:solidFill>
                          </a:uFill>
                          <a:latin typeface="Arial"/>
                        </a:rPr>
                        <a:t>Es.</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AU" sz="1800" spc="-1" strike="noStrike">
                          <a:solidFill>
                            <a:srgbClr val="000000"/>
                          </a:solidFill>
                          <a:uFill>
                            <a:solidFill>
                              <a:srgbClr val="ffffff"/>
                            </a:solidFill>
                          </a:uFill>
                          <a:latin typeface="Arial"/>
                        </a:rPr>
                        <a:t>En. → Es. (no training)</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AU" sz="1800" spc="-1" strike="noStrike">
                          <a:solidFill>
                            <a:srgbClr val="000000"/>
                          </a:solidFill>
                          <a:uFill>
                            <a:solidFill>
                              <a:srgbClr val="ffffff"/>
                            </a:solidFill>
                          </a:uFill>
                          <a:latin typeface="Arial"/>
                        </a:rPr>
                        <a:t>En. → Es.</a:t>
                      </a:r>
                      <a:endParaRPr b="0" lang="en-AU" sz="1800" spc="-1" strike="noStrike">
                        <a:solidFill>
                          <a:srgbClr val="000000"/>
                        </a:solidFill>
                        <a:uFill>
                          <a:solidFill>
                            <a:srgbClr val="ffffff"/>
                          </a:solidFill>
                        </a:uFill>
                        <a:latin typeface="Arial"/>
                      </a:endParaRPr>
                    </a:p>
                    <a:p>
                      <a:pPr algn="ctr"/>
                      <a:r>
                        <a:rPr b="0" lang="en-AU" sz="1800" spc="-1" strike="noStrike">
                          <a:solidFill>
                            <a:srgbClr val="000000"/>
                          </a:solidFill>
                          <a:uFill>
                            <a:solidFill>
                              <a:srgbClr val="ffffff"/>
                            </a:solidFill>
                          </a:uFill>
                          <a:latin typeface="Arial"/>
                        </a:rPr>
                        <a:t>(training)</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76240">
                <a:tc>
                  <a:txBody>
                    <a:bodyPr lIns="90000" rIns="90000" tIns="46800" bIns="46800" anchor="ctr"/>
                    <a:p>
                      <a:pPr algn="ctr"/>
                      <a:r>
                        <a:rPr b="0" lang="en-AU" sz="1800" spc="-1" strike="noStrike">
                          <a:solidFill>
                            <a:srgbClr val="000000"/>
                          </a:solidFill>
                          <a:uFill>
                            <a:solidFill>
                              <a:srgbClr val="ffffff"/>
                            </a:solidFill>
                          </a:uFill>
                          <a:latin typeface="Arial"/>
                        </a:rPr>
                        <a:t>Individual</a:t>
                      </a:r>
                      <a:endParaRPr b="0" lang="en-AU" sz="1800" spc="-1" strike="noStrike">
                        <a:solidFill>
                          <a:srgbClr val="000000"/>
                        </a:solidFill>
                        <a:uFill>
                          <a:solidFill>
                            <a:srgbClr val="ffffff"/>
                          </a:solidFill>
                        </a:uFill>
                        <a:latin typeface="Arial"/>
                      </a:endParaRPr>
                    </a:p>
                    <a:p>
                      <a:pPr algn="ctr"/>
                      <a:r>
                        <a:rPr b="0" lang="en-AU" sz="1800" spc="-1" strike="noStrike">
                          <a:solidFill>
                            <a:srgbClr val="000000"/>
                          </a:solidFill>
                          <a:uFill>
                            <a:solidFill>
                              <a:srgbClr val="ffffff"/>
                            </a:solidFill>
                          </a:uFill>
                          <a:latin typeface="Arial"/>
                        </a:rPr>
                        <a:t>Embeddings</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0.65666</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0.42089</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0.21908</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0.54538</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76240">
                <a:tc>
                  <a:txBody>
                    <a:bodyPr lIns="90000" rIns="90000" tIns="46800" bIns="46800" anchor="ctr"/>
                    <a:p>
                      <a:pPr algn="ctr"/>
                      <a:r>
                        <a:rPr b="0" lang="en-AU" sz="1800" spc="-1" strike="noStrike">
                          <a:solidFill>
                            <a:srgbClr val="000000"/>
                          </a:solidFill>
                          <a:uFill>
                            <a:solidFill>
                              <a:srgbClr val="ffffff"/>
                            </a:solidFill>
                          </a:uFill>
                          <a:latin typeface="Arial"/>
                        </a:rPr>
                        <a:t>Mapped</a:t>
                      </a:r>
                      <a:endParaRPr b="0" lang="en-AU" sz="1800" spc="-1" strike="noStrike">
                        <a:solidFill>
                          <a:srgbClr val="000000"/>
                        </a:solidFill>
                        <a:uFill>
                          <a:solidFill>
                            <a:srgbClr val="ffffff"/>
                          </a:solidFill>
                        </a:uFill>
                        <a:latin typeface="Arial"/>
                      </a:endParaRPr>
                    </a:p>
                    <a:p>
                      <a:pPr algn="ctr"/>
                      <a:r>
                        <a:rPr b="0" lang="en-AU" sz="1800" spc="-1" strike="noStrike">
                          <a:solidFill>
                            <a:srgbClr val="000000"/>
                          </a:solidFill>
                          <a:uFill>
                            <a:solidFill>
                              <a:srgbClr val="ffffff"/>
                            </a:solidFill>
                          </a:uFill>
                          <a:latin typeface="Arial"/>
                        </a:rPr>
                        <a:t>Embeddings</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0.66291</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0.41596</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0.26405</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1" lang="en-AU" sz="1800" spc="-1" strike="noStrike">
                          <a:solidFill>
                            <a:srgbClr val="000000"/>
                          </a:solidFill>
                          <a:uFill>
                            <a:solidFill>
                              <a:srgbClr val="ffffff"/>
                            </a:solidFill>
                          </a:uFill>
                          <a:latin typeface="Arial"/>
                        </a:rPr>
                        <a:t>0.56622</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76240">
                <a:tc>
                  <a:txBody>
                    <a:bodyPr lIns="90000" rIns="90000" tIns="46800" bIns="46800" anchor="ctr"/>
                    <a:p>
                      <a:pPr algn="ctr"/>
                      <a:r>
                        <a:rPr b="0" lang="en-AU" sz="1800" spc="-1" strike="noStrike">
                          <a:solidFill>
                            <a:srgbClr val="000000"/>
                          </a:solidFill>
                          <a:uFill>
                            <a:solidFill>
                              <a:srgbClr val="ffffff"/>
                            </a:solidFill>
                          </a:uFill>
                          <a:latin typeface="Arial"/>
                        </a:rPr>
                        <a:t>Joint Training</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0.63226</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0.51001</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AU" sz="1800" spc="-1" strike="noStrike">
                          <a:solidFill>
                            <a:srgbClr val="000000"/>
                          </a:solidFill>
                          <a:uFill>
                            <a:solidFill>
                              <a:srgbClr val="ffffff"/>
                            </a:solidFill>
                          </a:uFill>
                          <a:latin typeface="Arial"/>
                        </a:rPr>
                        <a:t>-</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AU" sz="1800" spc="-1" strike="noStrike">
                          <a:solidFill>
                            <a:srgbClr val="000000"/>
                          </a:solidFill>
                          <a:uFill>
                            <a:solidFill>
                              <a:srgbClr val="ffffff"/>
                            </a:solidFill>
                          </a:uFill>
                          <a:latin typeface="Arial"/>
                        </a:rPr>
                        <a:t>-</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78760">
                <a:tc>
                  <a:txBody>
                    <a:bodyPr lIns="90000" rIns="90000" tIns="46800" bIns="46800" anchor="ctr"/>
                    <a:p>
                      <a:pPr algn="ctr"/>
                      <a:r>
                        <a:rPr b="0" lang="en-AU" sz="1800" spc="-1" strike="noStrike">
                          <a:solidFill>
                            <a:srgbClr val="000000"/>
                          </a:solidFill>
                          <a:uFill>
                            <a:solidFill>
                              <a:srgbClr val="ffffff"/>
                            </a:solidFill>
                          </a:uFill>
                          <a:latin typeface="Arial"/>
                        </a:rPr>
                        <a:t> </a:t>
                      </a:r>
                      <a:r>
                        <a:rPr b="0" lang="en-AU" sz="1800" spc="-1" strike="noStrike">
                          <a:solidFill>
                            <a:srgbClr val="000000"/>
                          </a:solidFill>
                          <a:uFill>
                            <a:solidFill>
                              <a:srgbClr val="ffffff"/>
                            </a:solidFill>
                          </a:uFill>
                          <a:latin typeface="Arial"/>
                        </a:rPr>
                        <a:t>Adversarial Training</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1" lang="en-AU" sz="1800" spc="-1" strike="noStrike">
                          <a:solidFill>
                            <a:srgbClr val="000000"/>
                          </a:solidFill>
                          <a:uFill>
                            <a:solidFill>
                              <a:srgbClr val="ffffff"/>
                            </a:solidFill>
                          </a:uFill>
                          <a:latin typeface="Arial"/>
                        </a:rPr>
                        <a:t>0.66979</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0.5133</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AU" sz="1800" spc="-1" strike="noStrike">
                          <a:solidFill>
                            <a:srgbClr val="000000"/>
                          </a:solidFill>
                          <a:uFill>
                            <a:solidFill>
                              <a:srgbClr val="ffffff"/>
                            </a:solidFill>
                          </a:uFill>
                          <a:latin typeface="Arial"/>
                        </a:rPr>
                        <a:t>-</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AU" sz="1800" spc="-1" strike="noStrike">
                          <a:solidFill>
                            <a:srgbClr val="000000"/>
                          </a:solidFill>
                          <a:uFill>
                            <a:solidFill>
                              <a:srgbClr val="ffffff"/>
                            </a:solidFill>
                          </a:uFill>
                          <a:latin typeface="Arial"/>
                        </a:rPr>
                        <a:t>(0.51714)</a:t>
                      </a:r>
                      <a:endParaRPr b="0" lang="en-AU"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Analysis</a:t>
            </a:r>
            <a:endParaRPr b="0" lang="en-AU" sz="1800" spc="-1" strike="noStrike">
              <a:solidFill>
                <a:srgbClr val="000000"/>
              </a:solidFill>
              <a:uFill>
                <a:solidFill>
                  <a:srgbClr val="ffffff"/>
                </a:solidFill>
              </a:uFill>
              <a:latin typeface="Arial"/>
            </a:endParaRPr>
          </a:p>
        </p:txBody>
      </p:sp>
      <p:sp>
        <p:nvSpPr>
          <p:cNvPr id="379" name="CustomShape 2"/>
          <p:cNvSpPr/>
          <p:nvPr/>
        </p:nvSpPr>
        <p:spPr>
          <a:xfrm>
            <a:off x="457200" y="1600200"/>
            <a:ext cx="8228880" cy="4525200"/>
          </a:xfrm>
          <a:prstGeom prst="rect">
            <a:avLst/>
          </a:prstGeom>
          <a:noFill/>
          <a:ln>
            <a:noFill/>
          </a:ln>
        </p:spPr>
        <p:style>
          <a:lnRef idx="0"/>
          <a:fillRef idx="0"/>
          <a:effectRef idx="0"/>
          <a:fontRef idx="minor"/>
        </p:style>
      </p:sp>
      <p:pic>
        <p:nvPicPr>
          <p:cNvPr id="380" name="" descr=""/>
          <p:cNvPicPr/>
          <p:nvPr/>
        </p:nvPicPr>
        <p:blipFill>
          <a:blip r:embed="rId1"/>
          <a:stretch/>
        </p:blipFill>
        <p:spPr>
          <a:xfrm>
            <a:off x="576000" y="1584000"/>
            <a:ext cx="3243600" cy="2160000"/>
          </a:xfrm>
          <a:prstGeom prst="rect">
            <a:avLst/>
          </a:prstGeom>
          <a:ln>
            <a:noFill/>
          </a:ln>
        </p:spPr>
      </p:pic>
      <p:pic>
        <p:nvPicPr>
          <p:cNvPr id="381" name="" descr=""/>
          <p:cNvPicPr/>
          <p:nvPr/>
        </p:nvPicPr>
        <p:blipFill>
          <a:blip r:embed="rId2"/>
          <a:stretch/>
        </p:blipFill>
        <p:spPr>
          <a:xfrm>
            <a:off x="3985200" y="1584000"/>
            <a:ext cx="3214800" cy="2160000"/>
          </a:xfrm>
          <a:prstGeom prst="rect">
            <a:avLst/>
          </a:prstGeom>
          <a:ln>
            <a:noFill/>
          </a:ln>
        </p:spPr>
      </p:pic>
      <p:sp>
        <p:nvSpPr>
          <p:cNvPr id="382" name="CustomShape 3"/>
          <p:cNvSpPr/>
          <p:nvPr/>
        </p:nvSpPr>
        <p:spPr>
          <a:xfrm>
            <a:off x="7390080" y="1800000"/>
            <a:ext cx="1537920" cy="28800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r>
              <a:rPr b="0" lang="en-AU" sz="1600" spc="-1" strike="noStrike">
                <a:solidFill>
                  <a:srgbClr val="000000"/>
                </a:solidFill>
                <a:uFill>
                  <a:solidFill>
                    <a:srgbClr val="ffffff"/>
                  </a:solidFill>
                </a:uFill>
                <a:latin typeface="Arial"/>
              </a:rPr>
              <a:t>Spanish Only</a:t>
            </a:r>
            <a:endParaRPr b="0" lang="en-AU" sz="1800" spc="-1" strike="noStrike">
              <a:solidFill>
                <a:srgbClr val="000000"/>
              </a:solidFill>
              <a:uFill>
                <a:solidFill>
                  <a:srgbClr val="ffffff"/>
                </a:solidFill>
              </a:uFill>
              <a:latin typeface="Arial"/>
            </a:endParaRPr>
          </a:p>
        </p:txBody>
      </p:sp>
      <p:sp>
        <p:nvSpPr>
          <p:cNvPr id="383" name="CustomShape 4"/>
          <p:cNvSpPr/>
          <p:nvPr/>
        </p:nvSpPr>
        <p:spPr>
          <a:xfrm>
            <a:off x="7390080" y="2160000"/>
            <a:ext cx="1537920" cy="504000"/>
          </a:xfrm>
          <a:prstGeom prst="rect">
            <a:avLst/>
          </a:prstGeom>
          <a:solidFill>
            <a:srgbClr val="ff66ff"/>
          </a:solidFill>
          <a:ln>
            <a:solidFill>
              <a:srgbClr val="3465a4"/>
            </a:solidFill>
          </a:ln>
        </p:spPr>
        <p:style>
          <a:lnRef idx="0"/>
          <a:fillRef idx="0"/>
          <a:effectRef idx="0"/>
          <a:fontRef idx="minor"/>
        </p:style>
        <p:txBody>
          <a:bodyPr wrap="none" lIns="90000" rIns="90000" tIns="45000" bIns="45000" anchor="ctr"/>
          <a:p>
            <a:pPr algn="ctr"/>
            <a:r>
              <a:rPr b="0" lang="en-AU" sz="1600" spc="-1" strike="noStrike">
                <a:solidFill>
                  <a:srgbClr val="000000"/>
                </a:solidFill>
                <a:uFill>
                  <a:solidFill>
                    <a:srgbClr val="ffffff"/>
                  </a:solidFill>
                </a:uFill>
                <a:latin typeface="Arial"/>
              </a:rPr>
              <a:t>En→Es Original</a:t>
            </a:r>
            <a:endParaRPr b="0" lang="en-AU" sz="1800" spc="-1" strike="noStrike">
              <a:solidFill>
                <a:srgbClr val="000000"/>
              </a:solidFill>
              <a:uFill>
                <a:solidFill>
                  <a:srgbClr val="ffffff"/>
                </a:solidFill>
              </a:uFill>
              <a:latin typeface="Arial"/>
            </a:endParaRPr>
          </a:p>
          <a:p>
            <a:pPr algn="ctr"/>
            <a:r>
              <a:rPr b="0" lang="en-AU" sz="1600" spc="-1" strike="noStrike">
                <a:solidFill>
                  <a:srgbClr val="000000"/>
                </a:solidFill>
                <a:uFill>
                  <a:solidFill>
                    <a:srgbClr val="ffffff"/>
                  </a:solidFill>
                </a:uFill>
                <a:latin typeface="Arial"/>
              </a:rPr>
              <a:t> </a:t>
            </a:r>
            <a:r>
              <a:rPr b="0" lang="en-AU" sz="1600" spc="-1" strike="noStrike">
                <a:solidFill>
                  <a:srgbClr val="000000"/>
                </a:solidFill>
                <a:uFill>
                  <a:solidFill>
                    <a:srgbClr val="ffffff"/>
                  </a:solidFill>
                </a:uFill>
                <a:latin typeface="Arial"/>
              </a:rPr>
              <a:t>Fine-tuning</a:t>
            </a:r>
            <a:endParaRPr b="0" lang="en-AU" sz="1800" spc="-1" strike="noStrike">
              <a:solidFill>
                <a:srgbClr val="000000"/>
              </a:solidFill>
              <a:uFill>
                <a:solidFill>
                  <a:srgbClr val="ffffff"/>
                </a:solidFill>
              </a:uFill>
              <a:latin typeface="Arial"/>
            </a:endParaRPr>
          </a:p>
        </p:txBody>
      </p:sp>
      <p:sp>
        <p:nvSpPr>
          <p:cNvPr id="384" name="CustomShape 5"/>
          <p:cNvSpPr/>
          <p:nvPr/>
        </p:nvSpPr>
        <p:spPr>
          <a:xfrm>
            <a:off x="7412040" y="2736000"/>
            <a:ext cx="1515960" cy="504000"/>
          </a:xfrm>
          <a:prstGeom prst="rect">
            <a:avLst/>
          </a:prstGeom>
          <a:solidFill>
            <a:srgbClr val="0066ff"/>
          </a:solidFill>
          <a:ln>
            <a:solidFill>
              <a:srgbClr val="3465a4"/>
            </a:solidFill>
          </a:ln>
        </p:spPr>
        <p:style>
          <a:lnRef idx="0"/>
          <a:fillRef idx="0"/>
          <a:effectRef idx="0"/>
          <a:fontRef idx="minor"/>
        </p:style>
        <p:txBody>
          <a:bodyPr wrap="none" lIns="90000" rIns="90000" tIns="45000" bIns="45000" anchor="ctr"/>
          <a:p>
            <a:pPr algn="ctr"/>
            <a:r>
              <a:rPr b="0" lang="en-AU" sz="1600" spc="-1" strike="noStrike">
                <a:solidFill>
                  <a:srgbClr val="000000"/>
                </a:solidFill>
                <a:uFill>
                  <a:solidFill>
                    <a:srgbClr val="ffffff"/>
                  </a:solidFill>
                </a:uFill>
                <a:latin typeface="Arial"/>
              </a:rPr>
              <a:t>En→Es Mapped</a:t>
            </a:r>
            <a:endParaRPr b="0" lang="en-AU" sz="1800" spc="-1" strike="noStrike">
              <a:solidFill>
                <a:srgbClr val="000000"/>
              </a:solidFill>
              <a:uFill>
                <a:solidFill>
                  <a:srgbClr val="ffffff"/>
                </a:solidFill>
              </a:uFill>
              <a:latin typeface="Arial"/>
            </a:endParaRPr>
          </a:p>
          <a:p>
            <a:pPr algn="ctr"/>
            <a:r>
              <a:rPr b="0" lang="en-AU" sz="1600" spc="-1" strike="noStrike">
                <a:solidFill>
                  <a:srgbClr val="000000"/>
                </a:solidFill>
                <a:uFill>
                  <a:solidFill>
                    <a:srgbClr val="ffffff"/>
                  </a:solidFill>
                </a:uFill>
                <a:latin typeface="Arial"/>
              </a:rPr>
              <a:t> </a:t>
            </a:r>
            <a:r>
              <a:rPr b="0" lang="en-AU" sz="1600" spc="-1" strike="noStrike">
                <a:solidFill>
                  <a:srgbClr val="000000"/>
                </a:solidFill>
                <a:uFill>
                  <a:solidFill>
                    <a:srgbClr val="ffffff"/>
                  </a:solidFill>
                </a:uFill>
                <a:latin typeface="Arial"/>
              </a:rPr>
              <a:t>Fine-tuning</a:t>
            </a:r>
            <a:endParaRPr b="0" lang="en-AU" sz="1800" spc="-1" strike="noStrike">
              <a:solidFill>
                <a:srgbClr val="000000"/>
              </a:solidFill>
              <a:uFill>
                <a:solidFill>
                  <a:srgbClr val="ffffff"/>
                </a:solidFill>
              </a:uFill>
              <a:latin typeface="Arial"/>
            </a:endParaRPr>
          </a:p>
        </p:txBody>
      </p:sp>
      <p:sp>
        <p:nvSpPr>
          <p:cNvPr id="385" name="TextShape 6"/>
          <p:cNvSpPr txBox="1"/>
          <p:nvPr/>
        </p:nvSpPr>
        <p:spPr>
          <a:xfrm>
            <a:off x="648000" y="4176000"/>
            <a:ext cx="7704000" cy="239400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1. The spanish dataset alone is not large enough to learn the context matching and entity mapping task</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2. Initialising training on the Spanish dataset with the model training on the English dataset helps accelerate training and improve accuracy on the Spanish dataset</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3. Using aligned embeddings instead of individual embeddings slightly improves Spanish dataset performance</a:t>
            </a:r>
            <a:endParaRPr b="0" lang="en-AU"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457200" y="1604520"/>
            <a:ext cx="8229240" cy="3977280"/>
          </a:xfrm>
          <a:prstGeom prst="rect">
            <a:avLst/>
          </a:prstGeom>
          <a:noFill/>
          <a:ln>
            <a:noFill/>
          </a:ln>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Using mapped embeddings do not degradate monolingual performance while enhancing cross-lingual tranfer performance</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Using adversarial training improves performance for both languages individually</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The improvement on Spanish dataset is not as significant as using mapped embeddings + fine-tuning</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Issues: data size of En:Es is 5:1, model adapts to En data much better</a:t>
            </a:r>
            <a:endParaRPr b="0" lang="en-AU"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More layers might be needed to learn more useful language-independent features</a:t>
            </a:r>
            <a:endParaRPr b="0" lang="en-AU"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Surprisingly, the performance on English dataset is better than without adversarial training</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It is likely that joint training and adversarial training provides some extra information while also acting as a form of regularisation</a:t>
            </a:r>
            <a:endParaRPr b="0" lang="en-AU" sz="2800" spc="-1" strike="noStrike">
              <a:solidFill>
                <a:srgbClr val="000000"/>
              </a:solidFill>
              <a:uFill>
                <a:solidFill>
                  <a:srgbClr val="ffffff"/>
                </a:solidFill>
              </a:uFill>
              <a:latin typeface="Arial"/>
            </a:endParaRPr>
          </a:p>
        </p:txBody>
      </p:sp>
      <p:sp>
        <p:nvSpPr>
          <p:cNvPr id="387" name="CustomShape 2"/>
          <p:cNvSpPr/>
          <p:nvPr/>
        </p:nvSpPr>
        <p:spPr>
          <a:xfrm>
            <a:off x="457560" y="27504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Analysis</a:t>
            </a:r>
            <a:endParaRPr b="0" lang="en-AU"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457200" y="1604520"/>
            <a:ext cx="8229240" cy="3977280"/>
          </a:xfrm>
          <a:prstGeom prst="rect">
            <a:avLst/>
          </a:prstGeom>
          <a:noFill/>
          <a:ln>
            <a:noFill/>
          </a:ln>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Why is adversarial training not as effective for Spanish dataset?</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Model is “overwhelmed” by English data</a:t>
            </a:r>
            <a:endParaRPr b="0" lang="en-A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But “supersampling” Spanish data does not improve performance while introducing overfitting</a:t>
            </a:r>
            <a:endParaRPr b="0" lang="en-AU"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This particular task involves mainly context matching, which is already language-independent to some degree</a:t>
            </a:r>
            <a:endParaRPr b="0" lang="en-A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Plus “token variable” (@entityX) representations are already shared</a:t>
            </a:r>
            <a:endParaRPr b="0" lang="en-AU"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Attention mechanism is trained to focus on these token words</a:t>
            </a:r>
            <a:endParaRPr b="0" lang="en-AU"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Adversarial training does not contribute much to the language-independence of answer representation</a:t>
            </a:r>
            <a:endParaRPr b="0" lang="en-AU" sz="2400" spc="-1" strike="noStrike">
              <a:solidFill>
                <a:srgbClr val="000000"/>
              </a:solidFill>
              <a:uFill>
                <a:solidFill>
                  <a:srgbClr val="ffffff"/>
                </a:solidFill>
              </a:uFill>
              <a:latin typeface="Arial"/>
            </a:endParaRPr>
          </a:p>
        </p:txBody>
      </p:sp>
      <p:sp>
        <p:nvSpPr>
          <p:cNvPr id="389" name="CustomShape 2"/>
          <p:cNvSpPr/>
          <p:nvPr/>
        </p:nvSpPr>
        <p:spPr>
          <a:xfrm>
            <a:off x="457560" y="27504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Analysis</a:t>
            </a:r>
            <a:endParaRPr b="0" lang="en-AU"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Conclusions</a:t>
            </a:r>
            <a:endParaRPr b="0" lang="en-AU" sz="1800" spc="-1" strike="noStrike">
              <a:solidFill>
                <a:srgbClr val="000000"/>
              </a:solidFill>
              <a:uFill>
                <a:solidFill>
                  <a:srgbClr val="ffffff"/>
                </a:solidFill>
              </a:uFill>
              <a:latin typeface="Arial"/>
            </a:endParaRPr>
          </a:p>
        </p:txBody>
      </p:sp>
      <p:sp>
        <p:nvSpPr>
          <p:cNvPr id="391" name="CustomShape 2"/>
          <p:cNvSpPr/>
          <p:nvPr/>
        </p:nvSpPr>
        <p:spPr>
          <a:xfrm>
            <a:off x="457200" y="1600200"/>
            <a:ext cx="8228880" cy="4525200"/>
          </a:xfrm>
          <a:prstGeom prst="rect">
            <a:avLst/>
          </a:prstGeom>
          <a:noFill/>
          <a:ln>
            <a:noFill/>
          </a:ln>
        </p:spPr>
        <p:style>
          <a:lnRef idx="0"/>
          <a:fillRef idx="0"/>
          <a:effectRef idx="0"/>
          <a:fontRef idx="minor"/>
        </p:style>
      </p:sp>
      <p:sp>
        <p:nvSpPr>
          <p:cNvPr id="392" name="TextShape 3"/>
          <p:cNvSpPr txBox="1"/>
          <p:nvPr/>
        </p:nvSpPr>
        <p:spPr>
          <a:xfrm>
            <a:off x="457200" y="1604520"/>
            <a:ext cx="8229240" cy="3977280"/>
          </a:xfrm>
          <a:prstGeom prst="rect">
            <a:avLst/>
          </a:prstGeom>
          <a:noFill/>
          <a:ln>
            <a:noFill/>
          </a:ln>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Cross-lingual knowledge transfer between QA models is possible</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Fine-tuning is effective when the task itself is not highly language-dependent</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Aligned embeddings generated with a limited dictionary can potentially improve cross-lingual tranfer learning performances</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Joint learning and language-independent represenation learning through adversarial training is promising, but not necessarily better than fine-tuning </a:t>
            </a:r>
            <a:endParaRPr b="0" lang="en-AU" sz="32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Future Work</a:t>
            </a:r>
            <a:endParaRPr b="0" lang="en-AU" sz="1800" spc="-1" strike="noStrike">
              <a:solidFill>
                <a:srgbClr val="000000"/>
              </a:solidFill>
              <a:uFill>
                <a:solidFill>
                  <a:srgbClr val="ffffff"/>
                </a:solidFill>
              </a:uFill>
              <a:latin typeface="Arial"/>
            </a:endParaRPr>
          </a:p>
        </p:txBody>
      </p:sp>
      <p:sp>
        <p:nvSpPr>
          <p:cNvPr id="394" name="CustomShape 2"/>
          <p:cNvSpPr/>
          <p:nvPr/>
        </p:nvSpPr>
        <p:spPr>
          <a:xfrm>
            <a:off x="457200" y="1600200"/>
            <a:ext cx="8228880" cy="4525200"/>
          </a:xfrm>
          <a:prstGeom prst="rect">
            <a:avLst/>
          </a:prstGeom>
          <a:noFill/>
          <a:ln>
            <a:noFill/>
          </a:ln>
        </p:spPr>
        <p:style>
          <a:lnRef idx="0"/>
          <a:fillRef idx="0"/>
          <a:effectRef idx="0"/>
          <a:fontRef idx="minor"/>
        </p:style>
      </p:sp>
      <p:sp>
        <p:nvSpPr>
          <p:cNvPr id="395" name="TextShape 3"/>
          <p:cNvSpPr txBox="1"/>
          <p:nvPr/>
        </p:nvSpPr>
        <p:spPr>
          <a:xfrm>
            <a:off x="457200" y="1604520"/>
            <a:ext cx="8229240" cy="3977280"/>
          </a:xfrm>
          <a:prstGeom prst="rect">
            <a:avLst/>
          </a:prstGeom>
          <a:noFill/>
          <a:ln>
            <a:noFill/>
          </a:ln>
        </p:spPr>
        <p:txBody>
          <a:bodyPr lIns="0" rIns="0" tIns="0" bIns="0"/>
          <a:p>
            <a:pPr marL="216000" indent="-216000">
              <a:buClr>
                <a:srgbClr val="000000"/>
              </a:buClr>
              <a:buSzPct val="45000"/>
              <a:buFont typeface="Wingdings" charset="2"/>
              <a:buChar char=""/>
            </a:pPr>
            <a:r>
              <a:rPr b="0" lang="en-AU" sz="2400" spc="-1" strike="noStrike">
                <a:solidFill>
                  <a:srgbClr val="000000"/>
                </a:solidFill>
                <a:uFill>
                  <a:solidFill>
                    <a:srgbClr val="ffffff"/>
                  </a:solidFill>
                </a:uFill>
                <a:latin typeface="Arial"/>
              </a:rPr>
              <a:t>Evaluate cross-lingual tranfer learning performance on QA tasks without entity replacement (i.e. more language-dependent)</a:t>
            </a:r>
            <a:endParaRPr b="0" lang="en-AU"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AU" sz="24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AU" sz="2400" spc="-1" strike="noStrike">
                <a:solidFill>
                  <a:srgbClr val="000000"/>
                </a:solidFill>
                <a:uFill>
                  <a:solidFill>
                    <a:srgbClr val="ffffff"/>
                  </a:solidFill>
                </a:uFill>
                <a:latin typeface="Arial"/>
              </a:rPr>
              <a:t>Use adversarial learning to fine-tune word embeddings</a:t>
            </a:r>
            <a:endParaRPr b="0" lang="en-AU"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AU" sz="24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AU" sz="2400" spc="-1" strike="noStrike">
                <a:solidFill>
                  <a:srgbClr val="000000"/>
                </a:solidFill>
                <a:uFill>
                  <a:solidFill>
                    <a:srgbClr val="ffffff"/>
                  </a:solidFill>
                </a:uFill>
                <a:latin typeface="Arial"/>
              </a:rPr>
              <a:t>Explore different options to represent “variables” (such as @entityX or @placeholder in this problem) within a text</a:t>
            </a:r>
            <a:endParaRPr b="0" lang="en-AU"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AU" sz="2400" spc="-1" strike="noStrike">
                <a:solidFill>
                  <a:srgbClr val="000000"/>
                </a:solidFill>
                <a:uFill>
                  <a:solidFill>
                    <a:srgbClr val="ffffff"/>
                  </a:solidFill>
                </a:uFill>
                <a:latin typeface="Arial"/>
              </a:rPr>
              <a:t> </a:t>
            </a:r>
            <a:endParaRPr b="0" lang="en-AU"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AU" sz="2400" spc="-1" strike="noStrike">
                <a:solidFill>
                  <a:srgbClr val="000000"/>
                </a:solidFill>
                <a:uFill>
                  <a:solidFill>
                    <a:srgbClr val="ffffff"/>
                  </a:solidFill>
                </a:uFill>
                <a:latin typeface="Arial"/>
              </a:rPr>
              <a:t>Evaluate transfer learning on bilingual (mixed) texts </a:t>
            </a:r>
            <a:endParaRPr b="0" lang="en-AU" sz="32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What’s Question Answering</a:t>
            </a:r>
            <a:endParaRPr b="0" lang="en-AU" sz="1800" spc="-1" strike="noStrike">
              <a:solidFill>
                <a:srgbClr val="000000"/>
              </a:solidFill>
              <a:uFill>
                <a:solidFill>
                  <a:srgbClr val="ffffff"/>
                </a:solidFill>
              </a:uFill>
              <a:latin typeface="Arial"/>
            </a:endParaRPr>
          </a:p>
        </p:txBody>
      </p:sp>
      <p:sp>
        <p:nvSpPr>
          <p:cNvPr id="82" name="CustomShape 2"/>
          <p:cNvSpPr/>
          <p:nvPr/>
        </p:nvSpPr>
        <p:spPr>
          <a:xfrm>
            <a:off x="504360" y="1440360"/>
            <a:ext cx="3599640" cy="4895640"/>
          </a:xfrm>
          <a:prstGeom prst="rect">
            <a:avLst/>
          </a:prstGeom>
          <a:noFill/>
          <a:ln>
            <a:noFill/>
          </a:ln>
        </p:spPr>
        <p:style>
          <a:lnRef idx="0"/>
          <a:fillRef idx="0"/>
          <a:effectRef idx="0"/>
          <a:fontRef idx="minor"/>
        </p:style>
        <p:txBody>
          <a:bodyPr lIns="90000" rIns="90000" tIns="45000" bIns="45000"/>
          <a:p>
            <a:r>
              <a:rPr b="0" lang="en-AU" sz="1800" spc="-1" strike="noStrike">
                <a:solidFill>
                  <a:srgbClr val="000000"/>
                </a:solidFill>
                <a:uFill>
                  <a:solidFill>
                    <a:srgbClr val="ffffff"/>
                  </a:solidFill>
                </a:uFill>
                <a:latin typeface="Arial"/>
              </a:rPr>
              <a:t>( </a:t>
            </a:r>
            <a:r>
              <a:rPr b="0" lang="en-AU" sz="1800" spc="-1" strike="noStrike">
                <a:solidFill>
                  <a:srgbClr val="00cc00"/>
                </a:solidFill>
                <a:uFill>
                  <a:solidFill>
                    <a:srgbClr val="ffffff"/>
                  </a:solidFill>
                </a:uFill>
                <a:latin typeface="Arial"/>
              </a:rPr>
              <a:t>@entity3</a:t>
            </a:r>
            <a:r>
              <a:rPr b="0" lang="en-AU" sz="1800" spc="-1" strike="noStrike">
                <a:solidFill>
                  <a:srgbClr val="000000"/>
                </a:solidFill>
                <a:uFill>
                  <a:solidFill>
                    <a:srgbClr val="ffffff"/>
                  </a:solidFill>
                </a:uFill>
                <a:latin typeface="Arial"/>
              </a:rPr>
              <a:t> ) the </a:t>
            </a:r>
            <a:r>
              <a:rPr b="0" lang="en-AU" sz="1800" spc="-1" strike="noStrike">
                <a:solidFill>
                  <a:srgbClr val="0000ff"/>
                </a:solidFill>
                <a:uFill>
                  <a:solidFill>
                    <a:srgbClr val="ffffff"/>
                  </a:solidFill>
                </a:uFill>
                <a:latin typeface="Arial"/>
              </a:rPr>
              <a:t>@entity2</a:t>
            </a:r>
            <a:r>
              <a:rPr b="0" lang="en-AU" sz="1800" spc="-1" strike="noStrike">
                <a:solidFill>
                  <a:srgbClr val="000000"/>
                </a:solidFill>
                <a:uFill>
                  <a:solidFill>
                    <a:srgbClr val="ffffff"/>
                  </a:solidFill>
                </a:uFill>
                <a:latin typeface="Arial"/>
              </a:rPr>
              <a:t> military claims to have shot down a </a:t>
            </a:r>
            <a:r>
              <a:rPr b="0" lang="en-AU" sz="1800" spc="-1" strike="noStrike">
                <a:solidFill>
                  <a:srgbClr val="00cc00"/>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drone , state media reported tuesday . " </a:t>
            </a:r>
            <a:r>
              <a:rPr b="0" lang="en-AU" sz="1800" spc="-1" strike="noStrike">
                <a:solidFill>
                  <a:srgbClr val="00cc00"/>
                </a:solidFill>
                <a:uFill>
                  <a:solidFill>
                    <a:srgbClr val="ffffff"/>
                  </a:solidFill>
                </a:uFill>
                <a:latin typeface="Arial"/>
              </a:rPr>
              <a:t>@entity2</a:t>
            </a:r>
            <a:r>
              <a:rPr b="0" lang="en-AU" sz="1800" spc="-1" strike="noStrike">
                <a:solidFill>
                  <a:srgbClr val="000000"/>
                </a:solidFill>
                <a:uFill>
                  <a:solidFill>
                    <a:srgbClr val="ffffff"/>
                  </a:solidFill>
                </a:uFill>
                <a:latin typeface="Arial"/>
              </a:rPr>
              <a:t> air defense systems shot down a </a:t>
            </a:r>
            <a:r>
              <a:rPr b="0" lang="en-AU" sz="1800" spc="-1" strike="noStrike">
                <a:solidFill>
                  <a:srgbClr val="00cc00"/>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a:t>
            </a:r>
            <a:r>
              <a:rPr b="0" lang="en-AU" sz="1800" spc="-1" strike="noStrike">
                <a:solidFill>
                  <a:srgbClr val="00cc00"/>
                </a:solidFill>
                <a:uFill>
                  <a:solidFill>
                    <a:srgbClr val="ffffff"/>
                  </a:solidFill>
                </a:uFill>
                <a:latin typeface="Arial"/>
              </a:rPr>
              <a:t>@entity9</a:t>
            </a:r>
            <a:r>
              <a:rPr b="0" lang="en-AU" sz="1800" spc="-1" strike="noStrike">
                <a:solidFill>
                  <a:srgbClr val="000000"/>
                </a:solidFill>
                <a:uFill>
                  <a:solidFill>
                    <a:srgbClr val="ffffff"/>
                  </a:solidFill>
                </a:uFill>
                <a:latin typeface="Arial"/>
              </a:rPr>
              <a:t> ( unmanned aerial vehicle ) north of </a:t>
            </a:r>
            <a:r>
              <a:rPr b="0" lang="en-AU" sz="1800" spc="-1" strike="noStrike">
                <a:solidFill>
                  <a:srgbClr val="00cc00"/>
                </a:solidFill>
                <a:uFill>
                  <a:solidFill>
                    <a:srgbClr val="ffffff"/>
                  </a:solidFill>
                </a:uFill>
                <a:latin typeface="Arial"/>
              </a:rPr>
              <a:t>@entity11</a:t>
            </a:r>
            <a:r>
              <a:rPr b="0" lang="en-AU" sz="1800" spc="-1" strike="noStrike">
                <a:solidFill>
                  <a:srgbClr val="000000"/>
                </a:solidFill>
                <a:uFill>
                  <a:solidFill>
                    <a:srgbClr val="ffffff"/>
                  </a:solidFill>
                </a:uFill>
                <a:latin typeface="Arial"/>
              </a:rPr>
              <a:t> , " the state - run </a:t>
            </a:r>
            <a:r>
              <a:rPr b="0" lang="en-AU" sz="1800" spc="-1" strike="noStrike">
                <a:solidFill>
                  <a:srgbClr val="00cc00"/>
                </a:solidFill>
                <a:uFill>
                  <a:solidFill>
                    <a:srgbClr val="ffffff"/>
                  </a:solidFill>
                </a:uFill>
                <a:latin typeface="Arial"/>
              </a:rPr>
              <a:t>@entity6</a:t>
            </a:r>
            <a:r>
              <a:rPr b="0" lang="en-AU" sz="1800" spc="-1" strike="noStrike">
                <a:solidFill>
                  <a:srgbClr val="000000"/>
                </a:solidFill>
                <a:uFill>
                  <a:solidFill>
                    <a:srgbClr val="ffffff"/>
                  </a:solidFill>
                </a:uFill>
                <a:latin typeface="Arial"/>
              </a:rPr>
              <a:t> said . the </a:t>
            </a:r>
            <a:r>
              <a:rPr b="0" lang="en-AU" sz="1800" spc="-1" strike="noStrike">
                <a:solidFill>
                  <a:srgbClr val="00cc00"/>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military lost contact with a mq - 1 predator drone over </a:t>
            </a:r>
            <a:r>
              <a:rPr b="0" lang="en-AU" sz="1800" spc="-1" strike="noStrike">
                <a:solidFill>
                  <a:srgbClr val="00cc00"/>
                </a:solidFill>
                <a:uFill>
                  <a:solidFill>
                    <a:srgbClr val="ffffff"/>
                  </a:solidFill>
                </a:uFill>
                <a:latin typeface="Arial"/>
              </a:rPr>
              <a:t>@entity2</a:t>
            </a:r>
            <a:r>
              <a:rPr b="0" lang="en-AU" sz="1800" spc="-1" strike="noStrike">
                <a:solidFill>
                  <a:srgbClr val="000000"/>
                </a:solidFill>
                <a:uFill>
                  <a:solidFill>
                    <a:srgbClr val="ffffff"/>
                  </a:solidFill>
                </a:uFill>
                <a:latin typeface="Arial"/>
              </a:rPr>
              <a:t> , a </a:t>
            </a:r>
            <a:r>
              <a:rPr b="0" lang="en-AU" sz="1800" spc="-1" strike="noStrike">
                <a:solidFill>
                  <a:srgbClr val="00cc00"/>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official said tuesday …</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1800" spc="-1" strike="noStrike">
                <a:solidFill>
                  <a:srgbClr val="ff3300"/>
                </a:solidFill>
                <a:uFill>
                  <a:solidFill>
                    <a:srgbClr val="ffffff"/>
                  </a:solidFill>
                </a:uFill>
                <a:latin typeface="Arial"/>
              </a:rPr>
              <a:t>@placeholder</a:t>
            </a:r>
            <a:r>
              <a:rPr b="0" lang="en-AU" sz="1800" spc="-1" strike="noStrike">
                <a:solidFill>
                  <a:srgbClr val="000000"/>
                </a:solidFill>
                <a:uFill>
                  <a:solidFill>
                    <a:srgbClr val="ffffff"/>
                  </a:solidFill>
                </a:uFill>
                <a:latin typeface="Arial"/>
              </a:rPr>
              <a:t> 's military claims it shot down a </a:t>
            </a:r>
            <a:r>
              <a:rPr b="0" lang="en-AU" sz="1800" spc="-1" strike="noStrike">
                <a:solidFill>
                  <a:srgbClr val="00cc00"/>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drone north of </a:t>
            </a:r>
            <a:r>
              <a:rPr b="0" lang="en-AU" sz="1800" spc="-1" strike="noStrike">
                <a:solidFill>
                  <a:srgbClr val="00cc00"/>
                </a:solidFill>
                <a:uFill>
                  <a:solidFill>
                    <a:srgbClr val="ffffff"/>
                  </a:solidFill>
                </a:uFill>
                <a:latin typeface="Arial"/>
              </a:rPr>
              <a:t>@entity11</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1800" spc="-1" strike="noStrike">
                <a:solidFill>
                  <a:srgbClr val="00cc00"/>
                </a:solidFill>
                <a:uFill>
                  <a:solidFill>
                    <a:srgbClr val="ffffff"/>
                  </a:solidFill>
                </a:uFill>
                <a:latin typeface="Arial"/>
              </a:rPr>
              <a:t> </a:t>
            </a:r>
            <a:r>
              <a:rPr b="0" lang="en-AU" sz="1000" spc="-1" strike="noStrike">
                <a:solidFill>
                  <a:srgbClr val="000000"/>
                </a:solidFill>
                <a:uFill>
                  <a:solidFill>
                    <a:srgbClr val="ffffff"/>
                  </a:solidFill>
                </a:uFill>
                <a:latin typeface="Arial"/>
              </a:rPr>
              <a:t>Teaching Machines to Read and Comprehend, Hermann et al., NIPS 2015</a:t>
            </a:r>
            <a:endParaRPr b="0" lang="en-AU" sz="1800" spc="-1" strike="noStrike">
              <a:solidFill>
                <a:srgbClr val="000000"/>
              </a:solidFill>
              <a:uFill>
                <a:solidFill>
                  <a:srgbClr val="ffffff"/>
                </a:solidFill>
              </a:uFill>
              <a:latin typeface="Arial"/>
            </a:endParaRPr>
          </a:p>
        </p:txBody>
      </p:sp>
      <p:sp>
        <p:nvSpPr>
          <p:cNvPr id="83" name="CustomShape 3"/>
          <p:cNvSpPr/>
          <p:nvPr/>
        </p:nvSpPr>
        <p:spPr>
          <a:xfrm>
            <a:off x="4536360" y="1440360"/>
            <a:ext cx="3599640" cy="4895640"/>
          </a:xfrm>
          <a:prstGeom prst="rect">
            <a:avLst/>
          </a:prstGeom>
          <a:noFill/>
          <a:ln>
            <a:noFill/>
          </a:ln>
        </p:spPr>
        <p:style>
          <a:lnRef idx="0"/>
          <a:fillRef idx="0"/>
          <a:effectRef idx="0"/>
          <a:fontRef idx="minor"/>
        </p:style>
        <p:txBody>
          <a:bodyPr lIns="90000" rIns="90000" tIns="45000" bIns="45000"/>
          <a:p>
            <a:r>
              <a:rPr b="0" lang="en-AU" sz="1800" spc="-1" strike="noStrike">
                <a:solidFill>
                  <a:srgbClr val="000000"/>
                </a:solidFill>
                <a:uFill>
                  <a:solidFill>
                    <a:srgbClr val="ffffff"/>
                  </a:solidFill>
                </a:uFill>
                <a:latin typeface="Arial"/>
              </a:rPr>
              <a:t>( </a:t>
            </a:r>
            <a:r>
              <a:rPr b="0" lang="en-AU" sz="1800" spc="-1" strike="noStrike">
                <a:solidFill>
                  <a:srgbClr val="00cc33"/>
                </a:solidFill>
                <a:uFill>
                  <a:solidFill>
                    <a:srgbClr val="ffffff"/>
                  </a:solidFill>
                </a:uFill>
                <a:latin typeface="Arial"/>
              </a:rPr>
              <a:t>@entity18</a:t>
            </a:r>
            <a:r>
              <a:rPr b="0" lang="en-AU" sz="1800" spc="-1" strike="noStrike">
                <a:solidFill>
                  <a:srgbClr val="000000"/>
                </a:solidFill>
                <a:uFill>
                  <a:solidFill>
                    <a:srgbClr val="ffffff"/>
                  </a:solidFill>
                </a:uFill>
                <a:latin typeface="Arial"/>
              </a:rPr>
              <a:t>) – Un hombre fue detenido por su presunta participación en un tiroteo en el que murieron tres personas durante una reunión, en una pequeña ciudad del estado de </a:t>
            </a:r>
            <a:r>
              <a:rPr b="0" lang="en-AU" sz="1800" spc="-1" strike="noStrike">
                <a:solidFill>
                  <a:srgbClr val="00cc33"/>
                </a:solidFill>
                <a:uFill>
                  <a:solidFill>
                    <a:srgbClr val="ffffff"/>
                  </a:solidFill>
                </a:uFill>
                <a:latin typeface="Arial"/>
              </a:rPr>
              <a:t>@entity8</a:t>
            </a:r>
            <a:r>
              <a:rPr b="0" lang="en-AU" sz="1800" spc="-1" strike="noStrike">
                <a:solidFill>
                  <a:srgbClr val="000000"/>
                </a:solidFill>
                <a:uFill>
                  <a:solidFill>
                    <a:srgbClr val="ffffff"/>
                  </a:solidFill>
                </a:uFill>
                <a:latin typeface="Arial"/>
              </a:rPr>
              <a:t>, en la costa oeste de </a:t>
            </a:r>
            <a:r>
              <a:rPr b="0" lang="en-AU" sz="1800" spc="-1" strike="noStrike">
                <a:solidFill>
                  <a:srgbClr val="00cc33"/>
                </a:solidFill>
                <a:uFill>
                  <a:solidFill>
                    <a:srgbClr val="ffffff"/>
                  </a:solidFill>
                </a:uFill>
                <a:latin typeface="Arial"/>
              </a:rPr>
              <a:t>@entity5</a:t>
            </a:r>
            <a:r>
              <a:rPr b="0" lang="en-AU" sz="1800" spc="-1" strike="noStrike">
                <a:solidFill>
                  <a:srgbClr val="000000"/>
                </a:solidFill>
                <a:uFill>
                  <a:solidFill>
                    <a:srgbClr val="ffffff"/>
                  </a:solidFill>
                </a:uFill>
                <a:latin typeface="Arial"/>
              </a:rPr>
              <a:t>, dijeron las autoridades.</a:t>
            </a:r>
            <a:endParaRPr b="0" lang="en-AU" sz="18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En el tiroteo -registrado en </a:t>
            </a:r>
            <a:r>
              <a:rPr b="0" lang="en-AU" sz="1800" spc="-1" strike="noStrike">
                <a:solidFill>
                  <a:srgbClr val="0000ff"/>
                </a:solidFill>
                <a:uFill>
                  <a:solidFill>
                    <a:srgbClr val="ffffff"/>
                  </a:solidFill>
                </a:uFill>
                <a:latin typeface="Arial"/>
              </a:rPr>
              <a:t>@entity11</a:t>
            </a:r>
            <a:r>
              <a:rPr b="0" lang="en-AU" sz="1800" spc="-1" strike="noStrike">
                <a:solidFill>
                  <a:srgbClr val="000000"/>
                </a:solidFill>
                <a:uFill>
                  <a:solidFill>
                    <a:srgbClr val="ffffff"/>
                  </a:solidFill>
                </a:uFill>
                <a:latin typeface="Arial"/>
              </a:rPr>
              <a:t>, a unos 45 kilómetros al norte de </a:t>
            </a:r>
            <a:r>
              <a:rPr b="0" lang="en-AU" sz="1800" spc="-1" strike="noStrike">
                <a:solidFill>
                  <a:srgbClr val="00cc33"/>
                </a:solidFill>
                <a:uFill>
                  <a:solidFill>
                    <a:srgbClr val="ffffff"/>
                  </a:solidFill>
                </a:uFill>
                <a:latin typeface="Arial"/>
              </a:rPr>
              <a:t>@entity13</a:t>
            </a:r>
            <a:r>
              <a:rPr b="0" lang="en-AU" sz="1800" spc="-1" strike="noStrike">
                <a:solidFill>
                  <a:srgbClr val="000000"/>
                </a:solidFill>
                <a:uFill>
                  <a:solidFill>
                    <a:srgbClr val="ffffff"/>
                  </a:solidFill>
                </a:uFill>
                <a:latin typeface="Arial"/>
              </a:rPr>
              <a:t>- también resultó herida una persona.</a:t>
            </a:r>
            <a:endParaRPr b="0" lang="en-AU" sz="1800" spc="-1" strike="noStrike">
              <a:solidFill>
                <a:srgbClr val="000000"/>
              </a:solidFill>
              <a:uFill>
                <a:solidFill>
                  <a:srgbClr val="ffffff"/>
                </a:solidFill>
              </a:uFill>
              <a:latin typeface="Arial"/>
            </a:endParaRPr>
          </a:p>
          <a:p>
            <a:r>
              <a:rPr b="0" lang="en-AU" sz="1800" spc="-1" strike="noStrike">
                <a:solidFill>
                  <a:srgbClr val="00cc33"/>
                </a:solidFill>
                <a:uFill>
                  <a:solidFill>
                    <a:srgbClr val="ffffff"/>
                  </a:solidFill>
                </a:uFill>
                <a:latin typeface="Arial"/>
              </a:rPr>
              <a:t>@entity0</a:t>
            </a:r>
            <a:r>
              <a:rPr b="0" lang="en-AU" sz="1800" spc="-1" strike="noStrike">
                <a:solidFill>
                  <a:srgbClr val="000000"/>
                </a:solidFill>
                <a:uFill>
                  <a:solidFill>
                    <a:srgbClr val="ffffff"/>
                  </a:solidFill>
                </a:uFill>
                <a:latin typeface="Arial"/>
              </a:rPr>
              <a:t>, …</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1800" spc="-1" strike="noStrike">
                <a:solidFill>
                  <a:srgbClr val="000000"/>
                </a:solidFill>
                <a:uFill>
                  <a:solidFill>
                    <a:srgbClr val="ffffff"/>
                  </a:solidFill>
                </a:uFill>
                <a:latin typeface="Arial"/>
              </a:rPr>
              <a:t>El tiroteo se registró en el poblado de </a:t>
            </a:r>
            <a:r>
              <a:rPr b="0" lang="en-AU" sz="1800" spc="-1" strike="noStrike">
                <a:solidFill>
                  <a:srgbClr val="ff3300"/>
                </a:solidFill>
                <a:uFill>
                  <a:solidFill>
                    <a:srgbClr val="ffffff"/>
                  </a:solidFill>
                </a:uFill>
                <a:latin typeface="Arial"/>
              </a:rPr>
              <a:t>@placeholder</a:t>
            </a:r>
            <a:endParaRPr b="0" lang="en-AU"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Neural QA Systems</a:t>
            </a:r>
            <a:endParaRPr b="0" lang="en-AU" sz="1800" spc="-1" strike="noStrike">
              <a:solidFill>
                <a:srgbClr val="000000"/>
              </a:solidFill>
              <a:uFill>
                <a:solidFill>
                  <a:srgbClr val="ffffff"/>
                </a:solidFill>
              </a:uFill>
              <a:latin typeface="Arial"/>
            </a:endParaRPr>
          </a:p>
        </p:txBody>
      </p:sp>
      <p:sp>
        <p:nvSpPr>
          <p:cNvPr id="85" name="TextShape 2"/>
          <p:cNvSpPr txBox="1"/>
          <p:nvPr/>
        </p:nvSpPr>
        <p:spPr>
          <a:xfrm>
            <a:off x="457560" y="1604520"/>
            <a:ext cx="8229240" cy="3977280"/>
          </a:xfrm>
          <a:prstGeom prst="rect">
            <a:avLst/>
          </a:prstGeom>
          <a:noFill/>
          <a:ln>
            <a:noFill/>
          </a:ln>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Memory Networks (Weston et al. 2015)</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Effective on simple logical statements</a:t>
            </a:r>
            <a:endParaRPr b="0" lang="en-AU"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N2NMenNet, DMN, etc.</a:t>
            </a:r>
            <a:endParaRPr b="0" lang="en-AU"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Attentive Reader (Hermann et al. 2015)</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News article reading comprehension</a:t>
            </a:r>
            <a:endParaRPr b="0" lang="en-AU"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Neural Turing Machines (Graves et al. 2014), Differentiable Neural Computers (Graves et al. 2016)</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Various tasks (logic statements, graph reasoning, etc.)</a:t>
            </a:r>
            <a:endParaRPr b="0" lang="en-AU" sz="2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The Research Question</a:t>
            </a:r>
            <a:endParaRPr b="0" lang="en-AU" sz="1800" spc="-1" strike="noStrike">
              <a:solidFill>
                <a:srgbClr val="000000"/>
              </a:solidFill>
              <a:uFill>
                <a:solidFill>
                  <a:srgbClr val="ffffff"/>
                </a:solidFill>
              </a:uFill>
              <a:latin typeface="Arial"/>
            </a:endParaRPr>
          </a:p>
        </p:txBody>
      </p:sp>
      <p:sp>
        <p:nvSpPr>
          <p:cNvPr id="8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Large amount of data is needed to train a neural QA system</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380K Q&amp;A pairs in the CNN news dataset (machine-generated)</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120K Q&amp;A pairs in the Maluuba NewsQA dataset (human-annotated)</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100,000+ Q&amp;A pairs in SQUAD dataset</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Such large datasets (especially human-annotated ones) are difficult to compile</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But the data doesn’t exist for many languages</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1600" spc="-1" strike="noStrike">
                <a:solidFill>
                  <a:srgbClr val="000000"/>
                </a:solidFill>
                <a:uFill>
                  <a:solidFill>
                    <a:srgbClr val="ffffff"/>
                  </a:solidFill>
                </a:uFill>
                <a:latin typeface="Calibri"/>
              </a:rPr>
              <a:t>Even for relatively widely-spoken languages like French, Spanish or Chinese</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How to solve this problem?</a:t>
            </a:r>
            <a:endParaRPr b="0" lang="en-AU"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The IDEA</a:t>
            </a:r>
            <a:endParaRPr b="0" lang="en-AU" sz="1800" spc="-1" strike="noStrike">
              <a:solidFill>
                <a:srgbClr val="000000"/>
              </a:solidFill>
              <a:uFill>
                <a:solidFill>
                  <a:srgbClr val="ffffff"/>
                </a:solidFill>
              </a:uFill>
              <a:latin typeface="Arial"/>
            </a:endParaRPr>
          </a:p>
        </p:txBody>
      </p:sp>
      <p:sp>
        <p:nvSpPr>
          <p:cNvPr id="8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Transfer Learning</a:t>
            </a:r>
            <a:endParaRPr b="0" lang="en-AU"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AU" sz="2800" spc="-1" strike="noStrike">
                <a:solidFill>
                  <a:srgbClr val="000000"/>
                </a:solidFill>
                <a:uFill>
                  <a:solidFill>
                    <a:srgbClr val="ffffff"/>
                  </a:solidFill>
                </a:uFill>
                <a:latin typeface="Calibri"/>
              </a:rPr>
              <a:t>Transfer the learned knowledge from a resource rich language (like English) to a resource poor language (like Spanish)</a:t>
            </a:r>
            <a:endParaRPr b="0" lang="en-AU" sz="1800" spc="-1" strike="noStrike">
              <a:solidFill>
                <a:srgbClr val="000000"/>
              </a:solidFill>
              <a:uFill>
                <a:solidFill>
                  <a:srgbClr val="ffffff"/>
                </a:solidFill>
              </a:uFill>
              <a:latin typeface="Arial"/>
            </a:endParaRPr>
          </a:p>
          <a:p>
            <a:pPr>
              <a:lnSpc>
                <a:spcPct val="100000"/>
              </a:lnSpc>
            </a:pPr>
            <a:endParaRPr b="0" lang="en-AU"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Jointly learn the QA models for Engilsh &amp; Spanish</a:t>
            </a:r>
            <a:endParaRPr b="0" lang="en-AU"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AU" sz="2800" spc="-1" strike="noStrike">
                <a:solidFill>
                  <a:srgbClr val="000000"/>
                </a:solidFill>
                <a:uFill>
                  <a:solidFill>
                    <a:srgbClr val="ffffff"/>
                  </a:solidFill>
                </a:uFill>
                <a:latin typeface="Calibri"/>
              </a:rPr>
              <a:t>Learn abstract knowledge which can be transferred across languages</a:t>
            </a:r>
            <a:endParaRPr b="0" lang="en-AU"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Our Architecture</a:t>
            </a:r>
            <a:endParaRPr b="0" lang="en-AU" sz="1800" spc="-1" strike="noStrike">
              <a:solidFill>
                <a:srgbClr val="000000"/>
              </a:solidFill>
              <a:uFill>
                <a:solidFill>
                  <a:srgbClr val="ffffff"/>
                </a:solidFill>
              </a:uFill>
              <a:latin typeface="Arial"/>
            </a:endParaRPr>
          </a:p>
        </p:txBody>
      </p:sp>
      <p:sp>
        <p:nvSpPr>
          <p:cNvPr id="9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AU" sz="3200" spc="-1" strike="noStrike">
                <a:solidFill>
                  <a:srgbClr val="000000"/>
                </a:solidFill>
                <a:uFill>
                  <a:solidFill>
                    <a:srgbClr val="ffffff"/>
                  </a:solidFill>
                </a:uFill>
                <a:latin typeface="Calibri"/>
              </a:rPr>
              <a:t>Approach 1 – Direct Transfer</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2000" spc="-1" strike="noStrike">
                <a:solidFill>
                  <a:srgbClr val="000000"/>
                </a:solidFill>
                <a:uFill>
                  <a:solidFill>
                    <a:srgbClr val="ffffff"/>
                  </a:solidFill>
                </a:uFill>
                <a:latin typeface="Calibri"/>
              </a:rPr>
              <a:t>Train a model in Language 1, then fine-tune the model on a smaller dataset of Language 2</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2000" spc="-1" strike="noStrike">
                <a:solidFill>
                  <a:srgbClr val="000000"/>
                </a:solidFill>
                <a:uFill>
                  <a:solidFill>
                    <a:srgbClr val="ffffff"/>
                  </a:solidFill>
                </a:uFill>
                <a:latin typeface="Calibri"/>
              </a:rPr>
              <a:t>Assuming that some aspect of the model can be shared</a:t>
            </a:r>
            <a:endParaRPr b="0" lang="en-AU"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AU" sz="2000" spc="-1" strike="noStrike">
                <a:solidFill>
                  <a:srgbClr val="000000"/>
                </a:solidFill>
                <a:uFill>
                  <a:solidFill>
                    <a:srgbClr val="ffffff"/>
                  </a:solidFill>
                </a:uFill>
                <a:latin typeface="Calibri"/>
              </a:rPr>
              <a:t>To boost performance, we use aligned word embeddings</a:t>
            </a:r>
            <a:endParaRPr b="0" lang="en-AU" sz="1800" spc="-1" strike="noStrike">
              <a:solidFill>
                <a:srgbClr val="000000"/>
              </a:solidFill>
              <a:uFill>
                <a:solidFill>
                  <a:srgbClr val="ffffff"/>
                </a:solidFill>
              </a:uFill>
              <a:latin typeface="Arial"/>
            </a:endParaRPr>
          </a:p>
        </p:txBody>
      </p:sp>
      <p:sp>
        <p:nvSpPr>
          <p:cNvPr id="92" name="CustomShape 3"/>
          <p:cNvSpPr/>
          <p:nvPr/>
        </p:nvSpPr>
        <p:spPr>
          <a:xfrm>
            <a:off x="4608360" y="4608000"/>
            <a:ext cx="935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Model</a:t>
            </a:r>
            <a:endParaRPr b="0" lang="en-AU" sz="1800" spc="-1" strike="noStrike">
              <a:solidFill>
                <a:srgbClr val="000000"/>
              </a:solidFill>
              <a:uFill>
                <a:solidFill>
                  <a:srgbClr val="ffffff"/>
                </a:solidFill>
              </a:uFill>
              <a:latin typeface="Arial"/>
            </a:endParaRPr>
          </a:p>
        </p:txBody>
      </p:sp>
      <p:sp>
        <p:nvSpPr>
          <p:cNvPr id="93" name="CustomShape 4"/>
          <p:cNvSpPr/>
          <p:nvPr/>
        </p:nvSpPr>
        <p:spPr>
          <a:xfrm>
            <a:off x="1512000" y="4608000"/>
            <a:ext cx="791640" cy="503640"/>
          </a:xfrm>
          <a:prstGeom prst="rect">
            <a:avLst/>
          </a:prstGeom>
          <a:solidFill>
            <a:srgbClr val="ffff99"/>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Lang1</a:t>
            </a:r>
            <a:endParaRPr b="0" lang="en-AU" sz="1800" spc="-1" strike="noStrike">
              <a:solidFill>
                <a:srgbClr val="000000"/>
              </a:solidFill>
              <a:uFill>
                <a:solidFill>
                  <a:srgbClr val="ffffff"/>
                </a:solidFill>
              </a:uFill>
              <a:latin typeface="Arial"/>
            </a:endParaRPr>
          </a:p>
        </p:txBody>
      </p:sp>
      <p:sp>
        <p:nvSpPr>
          <p:cNvPr id="94" name="CustomShape 5"/>
          <p:cNvSpPr/>
          <p:nvPr/>
        </p:nvSpPr>
        <p:spPr>
          <a:xfrm>
            <a:off x="1512000" y="5688000"/>
            <a:ext cx="791640" cy="503640"/>
          </a:xfrm>
          <a:prstGeom prst="rect">
            <a:avLst/>
          </a:prstGeom>
          <a:solidFill>
            <a:srgbClr val="ffff99"/>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Lang2</a:t>
            </a:r>
            <a:endParaRPr b="0" lang="en-AU" sz="1800" spc="-1" strike="noStrike">
              <a:solidFill>
                <a:srgbClr val="000000"/>
              </a:solidFill>
              <a:uFill>
                <a:solidFill>
                  <a:srgbClr val="ffffff"/>
                </a:solidFill>
              </a:uFill>
              <a:latin typeface="Arial"/>
            </a:endParaRPr>
          </a:p>
        </p:txBody>
      </p:sp>
      <p:sp>
        <p:nvSpPr>
          <p:cNvPr id="95" name="CustomShape 6"/>
          <p:cNvSpPr/>
          <p:nvPr/>
        </p:nvSpPr>
        <p:spPr>
          <a:xfrm>
            <a:off x="2736000" y="4608000"/>
            <a:ext cx="1367640" cy="503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Embedding1</a:t>
            </a:r>
            <a:endParaRPr b="0" lang="en-AU" sz="1800" spc="-1" strike="noStrike">
              <a:solidFill>
                <a:srgbClr val="000000"/>
              </a:solidFill>
              <a:uFill>
                <a:solidFill>
                  <a:srgbClr val="ffffff"/>
                </a:solidFill>
              </a:uFill>
              <a:latin typeface="Arial"/>
            </a:endParaRPr>
          </a:p>
        </p:txBody>
      </p:sp>
      <p:sp>
        <p:nvSpPr>
          <p:cNvPr id="96" name="CustomShape 7"/>
          <p:cNvSpPr/>
          <p:nvPr/>
        </p:nvSpPr>
        <p:spPr>
          <a:xfrm>
            <a:off x="2736000" y="5688000"/>
            <a:ext cx="1367640" cy="50364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Embedding2</a:t>
            </a:r>
            <a:endParaRPr b="0" lang="en-AU" sz="1800" spc="-1" strike="noStrike">
              <a:solidFill>
                <a:srgbClr val="000000"/>
              </a:solidFill>
              <a:uFill>
                <a:solidFill>
                  <a:srgbClr val="ffffff"/>
                </a:solidFill>
              </a:uFill>
              <a:latin typeface="Arial"/>
            </a:endParaRPr>
          </a:p>
        </p:txBody>
      </p:sp>
      <p:sp>
        <p:nvSpPr>
          <p:cNvPr id="97" name="Line 8"/>
          <p:cNvSpPr/>
          <p:nvPr/>
        </p:nvSpPr>
        <p:spPr>
          <a:xfrm>
            <a:off x="2304000" y="4860000"/>
            <a:ext cx="432000" cy="360"/>
          </a:xfrm>
          <a:prstGeom prst="line">
            <a:avLst/>
          </a:prstGeom>
          <a:ln>
            <a:solidFill>
              <a:srgbClr val="000000"/>
            </a:solidFill>
            <a:tailEnd len="med" type="triangle" w="med"/>
          </a:ln>
        </p:spPr>
        <p:style>
          <a:lnRef idx="0"/>
          <a:fillRef idx="0"/>
          <a:effectRef idx="0"/>
          <a:fontRef idx="minor"/>
        </p:style>
      </p:sp>
      <p:sp>
        <p:nvSpPr>
          <p:cNvPr id="98" name="Line 9"/>
          <p:cNvSpPr/>
          <p:nvPr/>
        </p:nvSpPr>
        <p:spPr>
          <a:xfrm>
            <a:off x="2304000" y="5904000"/>
            <a:ext cx="432000" cy="360"/>
          </a:xfrm>
          <a:prstGeom prst="line">
            <a:avLst/>
          </a:prstGeom>
          <a:ln>
            <a:solidFill>
              <a:srgbClr val="000000"/>
            </a:solidFill>
            <a:tailEnd len="med" type="triangle" w="med"/>
          </a:ln>
        </p:spPr>
        <p:style>
          <a:lnRef idx="0"/>
          <a:fillRef idx="0"/>
          <a:effectRef idx="0"/>
          <a:fontRef idx="minor"/>
        </p:style>
      </p:sp>
      <p:sp>
        <p:nvSpPr>
          <p:cNvPr id="99" name="CustomShape 10"/>
          <p:cNvSpPr/>
          <p:nvPr/>
        </p:nvSpPr>
        <p:spPr>
          <a:xfrm rot="16200000">
            <a:off x="3132000" y="5328360"/>
            <a:ext cx="575640" cy="143640"/>
          </a:xfrm>
          <a:custGeom>
            <a:avLst/>
            <a:gdLst/>
            <a:ahLst/>
            <a:rect l="l" t="t" r="r" b="b"/>
            <a:pathLst>
              <a:path w="802" h="402">
                <a:moveTo>
                  <a:pt x="0" y="200"/>
                </a:moveTo>
                <a:lnTo>
                  <a:pt x="159" y="0"/>
                </a:lnTo>
                <a:lnTo>
                  <a:pt x="159" y="100"/>
                </a:lnTo>
                <a:lnTo>
                  <a:pt x="641" y="100"/>
                </a:lnTo>
                <a:lnTo>
                  <a:pt x="641" y="0"/>
                </a:lnTo>
                <a:lnTo>
                  <a:pt x="801" y="200"/>
                </a:lnTo>
                <a:lnTo>
                  <a:pt x="641" y="401"/>
                </a:lnTo>
                <a:lnTo>
                  <a:pt x="641" y="300"/>
                </a:lnTo>
                <a:lnTo>
                  <a:pt x="159" y="300"/>
                </a:lnTo>
                <a:lnTo>
                  <a:pt x="159" y="401"/>
                </a:lnTo>
                <a:lnTo>
                  <a:pt x="0" y="200"/>
                </a:lnTo>
              </a:path>
            </a:pathLst>
          </a:custGeom>
          <a:solidFill>
            <a:srgbClr val="729fcf"/>
          </a:solidFill>
          <a:ln>
            <a:solidFill>
              <a:srgbClr val="3465a4"/>
            </a:solidFill>
          </a:ln>
        </p:spPr>
        <p:style>
          <a:lnRef idx="0"/>
          <a:fillRef idx="0"/>
          <a:effectRef idx="0"/>
          <a:fontRef idx="minor"/>
        </p:style>
      </p:sp>
      <p:sp>
        <p:nvSpPr>
          <p:cNvPr id="100" name="CustomShape 11"/>
          <p:cNvSpPr/>
          <p:nvPr/>
        </p:nvSpPr>
        <p:spPr>
          <a:xfrm>
            <a:off x="6624360" y="4608000"/>
            <a:ext cx="935640" cy="503640"/>
          </a:xfrm>
          <a:prstGeom prst="rect">
            <a:avLst/>
          </a:prstGeom>
          <a:solidFill>
            <a:srgbClr val="ccff00"/>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Answer</a:t>
            </a:r>
            <a:endParaRPr b="0" lang="en-AU" sz="1800" spc="-1" strike="noStrike">
              <a:solidFill>
                <a:srgbClr val="000000"/>
              </a:solidFill>
              <a:uFill>
                <a:solidFill>
                  <a:srgbClr val="ffffff"/>
                </a:solidFill>
              </a:uFill>
              <a:latin typeface="Arial"/>
            </a:endParaRPr>
          </a:p>
        </p:txBody>
      </p:sp>
      <p:sp>
        <p:nvSpPr>
          <p:cNvPr id="101" name="Line 12"/>
          <p:cNvSpPr/>
          <p:nvPr/>
        </p:nvSpPr>
        <p:spPr>
          <a:xfrm>
            <a:off x="5544360" y="4860000"/>
            <a:ext cx="1080000" cy="360"/>
          </a:xfrm>
          <a:prstGeom prst="line">
            <a:avLst/>
          </a:prstGeom>
          <a:ln>
            <a:solidFill>
              <a:srgbClr val="000000"/>
            </a:solidFill>
            <a:tailEnd len="med" type="triangle" w="med"/>
          </a:ln>
        </p:spPr>
        <p:style>
          <a:lnRef idx="0"/>
          <a:fillRef idx="0"/>
          <a:effectRef idx="0"/>
          <a:fontRef idx="minor"/>
        </p:style>
      </p:sp>
      <p:sp>
        <p:nvSpPr>
          <p:cNvPr id="102" name="CustomShape 13"/>
          <p:cNvSpPr/>
          <p:nvPr/>
        </p:nvSpPr>
        <p:spPr>
          <a:xfrm>
            <a:off x="4608360" y="5688360"/>
            <a:ext cx="935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Model</a:t>
            </a:r>
            <a:endParaRPr b="0" lang="en-AU" sz="1800" spc="-1" strike="noStrike">
              <a:solidFill>
                <a:srgbClr val="000000"/>
              </a:solidFill>
              <a:uFill>
                <a:solidFill>
                  <a:srgbClr val="ffffff"/>
                </a:solidFill>
              </a:uFill>
              <a:latin typeface="Arial"/>
            </a:endParaRPr>
          </a:p>
        </p:txBody>
      </p:sp>
      <p:sp>
        <p:nvSpPr>
          <p:cNvPr id="103" name="CustomShape 14"/>
          <p:cNvSpPr/>
          <p:nvPr/>
        </p:nvSpPr>
        <p:spPr>
          <a:xfrm>
            <a:off x="6624360" y="5688360"/>
            <a:ext cx="935640" cy="503640"/>
          </a:xfrm>
          <a:prstGeom prst="rect">
            <a:avLst/>
          </a:prstGeom>
          <a:solidFill>
            <a:srgbClr val="ccff00"/>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uFill>
                  <a:solidFill>
                    <a:srgbClr val="ffffff"/>
                  </a:solidFill>
                </a:uFill>
                <a:latin typeface="Arial"/>
                <a:ea typeface="DejaVu Sans"/>
              </a:rPr>
              <a:t>Answer</a:t>
            </a:r>
            <a:endParaRPr b="0" lang="en-AU" sz="1800" spc="-1" strike="noStrike">
              <a:solidFill>
                <a:srgbClr val="000000"/>
              </a:solidFill>
              <a:uFill>
                <a:solidFill>
                  <a:srgbClr val="ffffff"/>
                </a:solidFill>
              </a:uFill>
              <a:latin typeface="Arial"/>
            </a:endParaRPr>
          </a:p>
        </p:txBody>
      </p:sp>
      <p:sp>
        <p:nvSpPr>
          <p:cNvPr id="104" name="Line 15"/>
          <p:cNvSpPr/>
          <p:nvPr/>
        </p:nvSpPr>
        <p:spPr>
          <a:xfrm>
            <a:off x="5544360" y="5940360"/>
            <a:ext cx="1080000" cy="360"/>
          </a:xfrm>
          <a:prstGeom prst="line">
            <a:avLst/>
          </a:prstGeom>
          <a:ln>
            <a:solidFill>
              <a:srgbClr val="000000"/>
            </a:solidFill>
            <a:tailEnd len="med" type="triangle" w="med"/>
          </a:ln>
        </p:spPr>
        <p:style>
          <a:lnRef idx="0"/>
          <a:fillRef idx="0"/>
          <a:effectRef idx="0"/>
          <a:fontRef idx="minor"/>
        </p:style>
      </p:sp>
      <p:cxnSp>
        <p:nvCxnSpPr>
          <p:cNvPr id="105" name="Line 16"/>
          <p:cNvCxnSpPr>
            <a:stCxn id="95" idx="3"/>
            <a:endCxn id="92" idx="1"/>
          </p:cNvCxnSpPr>
          <p:nvPr/>
        </p:nvCxnSpPr>
        <p:spPr>
          <a:xfrm>
            <a:off x="4103640" y="4859640"/>
            <a:ext cx="505080" cy="360"/>
          </a:xfrm>
          <a:prstGeom prst="bentConnector3">
            <a:avLst/>
          </a:prstGeom>
          <a:ln>
            <a:solidFill>
              <a:srgbClr val="000000"/>
            </a:solidFill>
            <a:tailEnd len="med" type="triangle" w="med"/>
          </a:ln>
        </p:spPr>
      </p:cxnSp>
      <p:cxnSp>
        <p:nvCxnSpPr>
          <p:cNvPr id="106" name="Line 17"/>
          <p:cNvCxnSpPr>
            <a:stCxn id="96" idx="3"/>
            <a:endCxn id="102" idx="1"/>
          </p:cNvCxnSpPr>
          <p:nvPr/>
        </p:nvCxnSpPr>
        <p:spPr>
          <a:xfrm>
            <a:off x="4103640" y="5939640"/>
            <a:ext cx="505080" cy="720"/>
          </a:xfrm>
          <a:prstGeom prst="bentConnector3">
            <a:avLst/>
          </a:prstGeom>
          <a:ln>
            <a:solidFill>
              <a:srgbClr val="000000"/>
            </a:solidFill>
            <a:tailEnd len="med" type="triangle" w="med"/>
          </a:ln>
        </p:spPr>
      </p:cxnSp>
      <p:cxnSp>
        <p:nvCxnSpPr>
          <p:cNvPr id="107" name="Line 18"/>
          <p:cNvCxnSpPr>
            <a:stCxn id="92" idx="2"/>
            <a:endCxn id="102" idx="0"/>
          </p:cNvCxnSpPr>
          <p:nvPr/>
        </p:nvCxnSpPr>
        <p:spPr>
          <a:xfrm>
            <a:off x="5076000" y="5111640"/>
            <a:ext cx="360" cy="577080"/>
          </a:xfrm>
          <a:prstGeom prst="bentConnector3">
            <a:avLst/>
          </a:prstGeom>
          <a:ln>
            <a:solidFill>
              <a:srgbClr val="000000"/>
            </a:solidFill>
            <a:tailEnd len="med" type="triangle" w="med"/>
          </a:ln>
        </p:spPr>
        <p:txBody>
          <a:bodyPr lIns="90000" rIns="90000" tIns="45000" bIns="45000" anchor="ctr"/>
          <a:p>
            <a:pPr algn="ctr"/>
            <a:r>
              <a:rPr b="1" lang="en-AU" sz="1400" spc="-1" strike="noStrike">
                <a:solidFill>
                  <a:srgbClr val="000000"/>
                </a:solidFill>
                <a:uFill>
                  <a:solidFill>
                    <a:srgbClr val="ffffff"/>
                  </a:solidFill>
                </a:uFill>
                <a:latin typeface="Arial"/>
              </a:rPr>
              <a:t>Fine-tune</a:t>
            </a:r>
            <a:endParaRPr b="0" lang="en-AU" sz="1800" spc="-1" strike="noStrike">
              <a:solidFill>
                <a:srgbClr val="000000"/>
              </a:solidFill>
              <a:uFill>
                <a:solidFill>
                  <a:srgbClr val="ffffff"/>
                </a:solidFill>
              </a:uFill>
              <a:latin typeface="Arial"/>
            </a:endParaRPr>
          </a:p>
        </p:txBody>
      </p:cxn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252000" y="5040000"/>
            <a:ext cx="4248000" cy="108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p>
            <a:pPr algn="ctr"/>
            <a:r>
              <a:rPr b="0" lang="en-AU" sz="1800" spc="-1" strike="noStrike">
                <a:solidFill>
                  <a:srgbClr val="000000"/>
                </a:solidFill>
                <a:uFill>
                  <a:solidFill>
                    <a:srgbClr val="ffffff"/>
                  </a:solidFill>
                </a:uFill>
                <a:latin typeface="Arial"/>
              </a:rPr>
              <a:t>Story</a:t>
            </a:r>
            <a:endParaRPr b="0" lang="en-AU" sz="1800" spc="-1" strike="noStrike">
              <a:solidFill>
                <a:srgbClr val="000000"/>
              </a:solidFill>
              <a:uFill>
                <a:solidFill>
                  <a:srgbClr val="ffffff"/>
                </a:solidFill>
              </a:uFill>
              <a:latin typeface="Arial"/>
            </a:endParaRPr>
          </a:p>
        </p:txBody>
      </p:sp>
      <p:sp>
        <p:nvSpPr>
          <p:cNvPr id="109" name="CustomShape 2"/>
          <p:cNvSpPr/>
          <p:nvPr/>
        </p:nvSpPr>
        <p:spPr>
          <a:xfrm>
            <a:off x="396000" y="5184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10" name="CustomShape 3"/>
          <p:cNvSpPr/>
          <p:nvPr/>
        </p:nvSpPr>
        <p:spPr>
          <a:xfrm>
            <a:off x="1332000" y="5184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11" name="CustomShape 4"/>
          <p:cNvSpPr/>
          <p:nvPr/>
        </p:nvSpPr>
        <p:spPr>
          <a:xfrm>
            <a:off x="2268000" y="5184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12" name="CustomShape 5"/>
          <p:cNvSpPr/>
          <p:nvPr/>
        </p:nvSpPr>
        <p:spPr>
          <a:xfrm>
            <a:off x="3204000" y="5184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13" name="CustomShape 6"/>
          <p:cNvSpPr/>
          <p:nvPr/>
        </p:nvSpPr>
        <p:spPr>
          <a:xfrm>
            <a:off x="468000" y="3528000"/>
            <a:ext cx="648000" cy="93600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RNN</a:t>
            </a:r>
            <a:endParaRPr b="0" lang="en-AU" sz="1800" spc="-1" strike="noStrike">
              <a:solidFill>
                <a:srgbClr val="000000"/>
              </a:solidFill>
              <a:uFill>
                <a:solidFill>
                  <a:srgbClr val="ffffff"/>
                </a:solidFill>
              </a:uFill>
              <a:latin typeface="Arial"/>
            </a:endParaRPr>
          </a:p>
        </p:txBody>
      </p:sp>
      <p:sp>
        <p:nvSpPr>
          <p:cNvPr id="114" name="CustomShape 7"/>
          <p:cNvSpPr/>
          <p:nvPr/>
        </p:nvSpPr>
        <p:spPr>
          <a:xfrm>
            <a:off x="1404000" y="3528000"/>
            <a:ext cx="648000" cy="93600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RNN</a:t>
            </a:r>
            <a:endParaRPr b="0" lang="en-AU" sz="1800" spc="-1" strike="noStrike">
              <a:solidFill>
                <a:srgbClr val="000000"/>
              </a:solidFill>
              <a:uFill>
                <a:solidFill>
                  <a:srgbClr val="ffffff"/>
                </a:solidFill>
              </a:uFill>
              <a:latin typeface="Arial"/>
            </a:endParaRPr>
          </a:p>
        </p:txBody>
      </p:sp>
      <p:sp>
        <p:nvSpPr>
          <p:cNvPr id="115" name="CustomShape 8"/>
          <p:cNvSpPr/>
          <p:nvPr/>
        </p:nvSpPr>
        <p:spPr>
          <a:xfrm>
            <a:off x="2340000" y="3528000"/>
            <a:ext cx="648000" cy="93600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RNN</a:t>
            </a:r>
            <a:endParaRPr b="0" lang="en-AU" sz="1800" spc="-1" strike="noStrike">
              <a:solidFill>
                <a:srgbClr val="000000"/>
              </a:solidFill>
              <a:uFill>
                <a:solidFill>
                  <a:srgbClr val="ffffff"/>
                </a:solidFill>
              </a:uFill>
              <a:latin typeface="Arial"/>
            </a:endParaRPr>
          </a:p>
        </p:txBody>
      </p:sp>
      <p:sp>
        <p:nvSpPr>
          <p:cNvPr id="116" name="CustomShape 9"/>
          <p:cNvSpPr/>
          <p:nvPr/>
        </p:nvSpPr>
        <p:spPr>
          <a:xfrm>
            <a:off x="3276000" y="3528000"/>
            <a:ext cx="648000" cy="93600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RNN</a:t>
            </a:r>
            <a:endParaRPr b="0" lang="en-AU" sz="1800" spc="-1" strike="noStrike">
              <a:solidFill>
                <a:srgbClr val="000000"/>
              </a:solidFill>
              <a:uFill>
                <a:solidFill>
                  <a:srgbClr val="ffffff"/>
                </a:solidFill>
              </a:uFill>
              <a:latin typeface="Arial"/>
            </a:endParaRPr>
          </a:p>
        </p:txBody>
      </p:sp>
      <p:cxnSp>
        <p:nvCxnSpPr>
          <p:cNvPr id="117" name="Line 10"/>
          <p:cNvCxnSpPr>
            <a:stCxn id="113" idx="3"/>
            <a:endCxn id="114" idx="1"/>
          </p:cNvCxnSpPr>
          <p:nvPr/>
        </p:nvCxnSpPr>
        <p:spPr>
          <a:xfrm>
            <a:off x="1116000" y="3996000"/>
            <a:ext cx="288360" cy="360"/>
          </a:xfrm>
          <a:prstGeom prst="bentConnector3">
            <a:avLst/>
          </a:prstGeom>
          <a:ln>
            <a:solidFill>
              <a:srgbClr val="000000"/>
            </a:solidFill>
            <a:headEnd len="med" type="triangle" w="med"/>
            <a:tailEnd len="med" type="triangle" w="med"/>
          </a:ln>
        </p:spPr>
      </p:cxnSp>
      <p:cxnSp>
        <p:nvCxnSpPr>
          <p:cNvPr id="118" name="Line 11"/>
          <p:cNvCxnSpPr>
            <a:stCxn id="114" idx="3"/>
            <a:endCxn id="115" idx="1"/>
          </p:cNvCxnSpPr>
          <p:nvPr/>
        </p:nvCxnSpPr>
        <p:spPr>
          <a:xfrm>
            <a:off x="2052000" y="3996000"/>
            <a:ext cx="288360" cy="360"/>
          </a:xfrm>
          <a:prstGeom prst="bentConnector3">
            <a:avLst/>
          </a:prstGeom>
          <a:ln>
            <a:solidFill>
              <a:srgbClr val="000000"/>
            </a:solidFill>
            <a:headEnd len="med" type="triangle" w="med"/>
            <a:tailEnd len="med" type="triangle" w="med"/>
          </a:ln>
        </p:spPr>
      </p:cxnSp>
      <p:cxnSp>
        <p:nvCxnSpPr>
          <p:cNvPr id="119" name="Line 12"/>
          <p:cNvCxnSpPr>
            <a:stCxn id="115" idx="3"/>
            <a:endCxn id="116" idx="1"/>
          </p:cNvCxnSpPr>
          <p:nvPr/>
        </p:nvCxnSpPr>
        <p:spPr>
          <a:xfrm>
            <a:off x="2988000" y="3996000"/>
            <a:ext cx="288360" cy="360"/>
          </a:xfrm>
          <a:prstGeom prst="bentConnector3">
            <a:avLst/>
          </a:prstGeom>
          <a:ln>
            <a:solidFill>
              <a:srgbClr val="000000"/>
            </a:solidFill>
            <a:headEnd len="med" type="triangle" w="med"/>
            <a:tailEnd len="med" type="triangle" w="med"/>
          </a:ln>
        </p:spPr>
      </p:cxnSp>
      <p:cxnSp>
        <p:nvCxnSpPr>
          <p:cNvPr id="120" name="Line 13"/>
          <p:cNvCxnSpPr>
            <a:stCxn id="109" idx="0"/>
            <a:endCxn id="113" idx="2"/>
          </p:cNvCxnSpPr>
          <p:nvPr/>
        </p:nvCxnSpPr>
        <p:spPr>
          <a:xfrm flipV="1">
            <a:off x="792000" y="4464000"/>
            <a:ext cx="360" cy="720360"/>
          </a:xfrm>
          <a:prstGeom prst="bentConnector3">
            <a:avLst/>
          </a:prstGeom>
          <a:ln>
            <a:solidFill>
              <a:srgbClr val="000000"/>
            </a:solidFill>
            <a:tailEnd len="med" type="triangle" w="med"/>
          </a:ln>
        </p:spPr>
      </p:cxnSp>
      <p:cxnSp>
        <p:nvCxnSpPr>
          <p:cNvPr id="121" name="Line 14"/>
          <p:cNvCxnSpPr>
            <a:stCxn id="110" idx="0"/>
            <a:endCxn id="114" idx="2"/>
          </p:cNvCxnSpPr>
          <p:nvPr/>
        </p:nvCxnSpPr>
        <p:spPr>
          <a:xfrm flipV="1">
            <a:off x="1728000" y="4464000"/>
            <a:ext cx="360" cy="720360"/>
          </a:xfrm>
          <a:prstGeom prst="bentConnector3">
            <a:avLst/>
          </a:prstGeom>
          <a:ln>
            <a:solidFill>
              <a:srgbClr val="000000"/>
            </a:solidFill>
            <a:tailEnd len="med" type="triangle" w="med"/>
          </a:ln>
        </p:spPr>
      </p:cxnSp>
      <p:cxnSp>
        <p:nvCxnSpPr>
          <p:cNvPr id="122" name="Line 15"/>
          <p:cNvCxnSpPr>
            <a:stCxn id="111" idx="0"/>
            <a:endCxn id="115" idx="2"/>
          </p:cNvCxnSpPr>
          <p:nvPr/>
        </p:nvCxnSpPr>
        <p:spPr>
          <a:xfrm flipV="1">
            <a:off x="2664000" y="4464000"/>
            <a:ext cx="360" cy="720360"/>
          </a:xfrm>
          <a:prstGeom prst="bentConnector3">
            <a:avLst/>
          </a:prstGeom>
          <a:ln>
            <a:solidFill>
              <a:srgbClr val="000000"/>
            </a:solidFill>
            <a:tailEnd len="med" type="triangle" w="med"/>
          </a:ln>
        </p:spPr>
      </p:cxnSp>
      <p:cxnSp>
        <p:nvCxnSpPr>
          <p:cNvPr id="123" name="Line 16"/>
          <p:cNvCxnSpPr>
            <a:stCxn id="112" idx="0"/>
            <a:endCxn id="116" idx="2"/>
          </p:cNvCxnSpPr>
          <p:nvPr/>
        </p:nvCxnSpPr>
        <p:spPr>
          <a:xfrm flipV="1">
            <a:off x="3600000" y="4464000"/>
            <a:ext cx="360" cy="720360"/>
          </a:xfrm>
          <a:prstGeom prst="bentConnector3">
            <a:avLst/>
          </a:prstGeom>
          <a:ln>
            <a:solidFill>
              <a:srgbClr val="000000"/>
            </a:solidFill>
            <a:tailEnd len="med" type="triangle" w="med"/>
          </a:ln>
        </p:spPr>
      </p:cxnSp>
      <p:sp>
        <p:nvSpPr>
          <p:cNvPr id="124" name="CustomShape 17"/>
          <p:cNvSpPr/>
          <p:nvPr/>
        </p:nvSpPr>
        <p:spPr>
          <a:xfrm>
            <a:off x="252000" y="1944000"/>
            <a:ext cx="4248000" cy="108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p>
            <a:pPr algn="ctr"/>
            <a:r>
              <a:rPr b="0" lang="en-AU" sz="1800" spc="-1" strike="noStrike">
                <a:solidFill>
                  <a:srgbClr val="000000"/>
                </a:solidFill>
                <a:uFill>
                  <a:solidFill>
                    <a:srgbClr val="ffffff"/>
                  </a:solidFill>
                </a:uFill>
                <a:latin typeface="Arial"/>
              </a:rPr>
              <a:t>Story Representations</a:t>
            </a:r>
            <a:endParaRPr b="0" lang="en-AU" sz="1800" spc="-1" strike="noStrike">
              <a:solidFill>
                <a:srgbClr val="000000"/>
              </a:solidFill>
              <a:uFill>
                <a:solidFill>
                  <a:srgbClr val="ffffff"/>
                </a:solidFill>
              </a:uFill>
              <a:latin typeface="Arial"/>
            </a:endParaRPr>
          </a:p>
        </p:txBody>
      </p:sp>
      <p:sp>
        <p:nvSpPr>
          <p:cNvPr id="125" name="CustomShape 18"/>
          <p:cNvSpPr/>
          <p:nvPr/>
        </p:nvSpPr>
        <p:spPr>
          <a:xfrm>
            <a:off x="396000" y="2088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26" name="CustomShape 19"/>
          <p:cNvSpPr/>
          <p:nvPr/>
        </p:nvSpPr>
        <p:spPr>
          <a:xfrm>
            <a:off x="1332000" y="2088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27" name="CustomShape 20"/>
          <p:cNvSpPr/>
          <p:nvPr/>
        </p:nvSpPr>
        <p:spPr>
          <a:xfrm>
            <a:off x="2268000" y="2088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28" name="CustomShape 21"/>
          <p:cNvSpPr/>
          <p:nvPr/>
        </p:nvSpPr>
        <p:spPr>
          <a:xfrm>
            <a:off x="3204000" y="2088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cxnSp>
        <p:nvCxnSpPr>
          <p:cNvPr id="129" name="Line 22"/>
          <p:cNvCxnSpPr>
            <a:stCxn id="113" idx="0"/>
            <a:endCxn id="125" idx="2"/>
          </p:cNvCxnSpPr>
          <p:nvPr/>
        </p:nvCxnSpPr>
        <p:spPr>
          <a:xfrm flipV="1">
            <a:off x="792000" y="2520000"/>
            <a:ext cx="360" cy="1008360"/>
          </a:xfrm>
          <a:prstGeom prst="bentConnector3">
            <a:avLst/>
          </a:prstGeom>
          <a:ln>
            <a:solidFill>
              <a:srgbClr val="000000"/>
            </a:solidFill>
            <a:tailEnd len="med" type="triangle" w="med"/>
          </a:ln>
        </p:spPr>
      </p:cxnSp>
      <p:cxnSp>
        <p:nvCxnSpPr>
          <p:cNvPr id="130" name="Line 23"/>
          <p:cNvCxnSpPr>
            <a:stCxn id="114" idx="0"/>
            <a:endCxn id="126" idx="2"/>
          </p:cNvCxnSpPr>
          <p:nvPr/>
        </p:nvCxnSpPr>
        <p:spPr>
          <a:xfrm flipV="1">
            <a:off x="1728000" y="2520000"/>
            <a:ext cx="360" cy="1008360"/>
          </a:xfrm>
          <a:prstGeom prst="bentConnector3">
            <a:avLst/>
          </a:prstGeom>
          <a:ln>
            <a:solidFill>
              <a:srgbClr val="000000"/>
            </a:solidFill>
            <a:tailEnd len="med" type="triangle" w="med"/>
          </a:ln>
        </p:spPr>
      </p:cxnSp>
      <p:cxnSp>
        <p:nvCxnSpPr>
          <p:cNvPr id="131" name="Line 24"/>
          <p:cNvCxnSpPr>
            <a:stCxn id="115" idx="0"/>
            <a:endCxn id="127" idx="2"/>
          </p:cNvCxnSpPr>
          <p:nvPr/>
        </p:nvCxnSpPr>
        <p:spPr>
          <a:xfrm flipV="1">
            <a:off x="2664000" y="2520000"/>
            <a:ext cx="360" cy="1008360"/>
          </a:xfrm>
          <a:prstGeom prst="bentConnector3">
            <a:avLst/>
          </a:prstGeom>
          <a:ln>
            <a:solidFill>
              <a:srgbClr val="000000"/>
            </a:solidFill>
            <a:tailEnd len="med" type="triangle" w="med"/>
          </a:ln>
        </p:spPr>
      </p:cxnSp>
      <p:cxnSp>
        <p:nvCxnSpPr>
          <p:cNvPr id="132" name="Line 25"/>
          <p:cNvCxnSpPr>
            <a:stCxn id="116" idx="0"/>
            <a:endCxn id="128" idx="2"/>
          </p:cNvCxnSpPr>
          <p:nvPr/>
        </p:nvCxnSpPr>
        <p:spPr>
          <a:xfrm flipV="1">
            <a:off x="3600000" y="2520000"/>
            <a:ext cx="360" cy="1008360"/>
          </a:xfrm>
          <a:prstGeom prst="bentConnector3">
            <a:avLst/>
          </a:prstGeom>
          <a:ln>
            <a:solidFill>
              <a:srgbClr val="000000"/>
            </a:solidFill>
            <a:tailEnd len="med" type="triangle" w="med"/>
          </a:ln>
        </p:spPr>
      </p:cxnSp>
      <p:sp>
        <p:nvSpPr>
          <p:cNvPr id="133" name="CustomShape 26"/>
          <p:cNvSpPr/>
          <p:nvPr/>
        </p:nvSpPr>
        <p:spPr>
          <a:xfrm>
            <a:off x="4572000" y="5040000"/>
            <a:ext cx="4248000" cy="108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p>
            <a:pPr algn="ctr"/>
            <a:r>
              <a:rPr b="0" lang="en-AU" sz="1800" spc="-1" strike="noStrike">
                <a:solidFill>
                  <a:srgbClr val="000000"/>
                </a:solidFill>
                <a:uFill>
                  <a:solidFill>
                    <a:srgbClr val="ffffff"/>
                  </a:solidFill>
                </a:uFill>
                <a:latin typeface="Arial"/>
              </a:rPr>
              <a:t>Question</a:t>
            </a:r>
            <a:endParaRPr b="0" lang="en-AU" sz="1800" spc="-1" strike="noStrike">
              <a:solidFill>
                <a:srgbClr val="000000"/>
              </a:solidFill>
              <a:uFill>
                <a:solidFill>
                  <a:srgbClr val="ffffff"/>
                </a:solidFill>
              </a:uFill>
              <a:latin typeface="Arial"/>
            </a:endParaRPr>
          </a:p>
        </p:txBody>
      </p:sp>
      <p:sp>
        <p:nvSpPr>
          <p:cNvPr id="134" name="CustomShape 27"/>
          <p:cNvSpPr/>
          <p:nvPr/>
        </p:nvSpPr>
        <p:spPr>
          <a:xfrm>
            <a:off x="4716000" y="5184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35" name="CustomShape 28"/>
          <p:cNvSpPr/>
          <p:nvPr/>
        </p:nvSpPr>
        <p:spPr>
          <a:xfrm>
            <a:off x="5652000" y="5184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36" name="CustomShape 29"/>
          <p:cNvSpPr/>
          <p:nvPr/>
        </p:nvSpPr>
        <p:spPr>
          <a:xfrm>
            <a:off x="6588000" y="5184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37" name="CustomShape 30"/>
          <p:cNvSpPr/>
          <p:nvPr/>
        </p:nvSpPr>
        <p:spPr>
          <a:xfrm>
            <a:off x="7524000" y="5184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38" name="CustomShape 31"/>
          <p:cNvSpPr/>
          <p:nvPr/>
        </p:nvSpPr>
        <p:spPr>
          <a:xfrm>
            <a:off x="4788000" y="3528000"/>
            <a:ext cx="648000" cy="93600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RNN</a:t>
            </a:r>
            <a:endParaRPr b="0" lang="en-AU" sz="1800" spc="-1" strike="noStrike">
              <a:solidFill>
                <a:srgbClr val="000000"/>
              </a:solidFill>
              <a:uFill>
                <a:solidFill>
                  <a:srgbClr val="ffffff"/>
                </a:solidFill>
              </a:uFill>
              <a:latin typeface="Arial"/>
            </a:endParaRPr>
          </a:p>
        </p:txBody>
      </p:sp>
      <p:sp>
        <p:nvSpPr>
          <p:cNvPr id="139" name="CustomShape 32"/>
          <p:cNvSpPr/>
          <p:nvPr/>
        </p:nvSpPr>
        <p:spPr>
          <a:xfrm>
            <a:off x="5724000" y="3528000"/>
            <a:ext cx="648000" cy="93600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RNN</a:t>
            </a:r>
            <a:endParaRPr b="0" lang="en-AU" sz="1800" spc="-1" strike="noStrike">
              <a:solidFill>
                <a:srgbClr val="000000"/>
              </a:solidFill>
              <a:uFill>
                <a:solidFill>
                  <a:srgbClr val="ffffff"/>
                </a:solidFill>
              </a:uFill>
              <a:latin typeface="Arial"/>
            </a:endParaRPr>
          </a:p>
        </p:txBody>
      </p:sp>
      <p:sp>
        <p:nvSpPr>
          <p:cNvPr id="140" name="CustomShape 33"/>
          <p:cNvSpPr/>
          <p:nvPr/>
        </p:nvSpPr>
        <p:spPr>
          <a:xfrm>
            <a:off x="6660000" y="3528000"/>
            <a:ext cx="648000" cy="93600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RNN</a:t>
            </a:r>
            <a:endParaRPr b="0" lang="en-AU" sz="1800" spc="-1" strike="noStrike">
              <a:solidFill>
                <a:srgbClr val="000000"/>
              </a:solidFill>
              <a:uFill>
                <a:solidFill>
                  <a:srgbClr val="ffffff"/>
                </a:solidFill>
              </a:uFill>
              <a:latin typeface="Arial"/>
            </a:endParaRPr>
          </a:p>
        </p:txBody>
      </p:sp>
      <p:sp>
        <p:nvSpPr>
          <p:cNvPr id="141" name="CustomShape 34"/>
          <p:cNvSpPr/>
          <p:nvPr/>
        </p:nvSpPr>
        <p:spPr>
          <a:xfrm>
            <a:off x="7596000" y="3528000"/>
            <a:ext cx="648000" cy="936000"/>
          </a:xfrm>
          <a:prstGeom prst="rect">
            <a:avLst/>
          </a:prstGeom>
          <a:solidFill>
            <a:srgbClr val="ff9900"/>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RNN</a:t>
            </a:r>
            <a:endParaRPr b="0" lang="en-AU" sz="1800" spc="-1" strike="noStrike">
              <a:solidFill>
                <a:srgbClr val="000000"/>
              </a:solidFill>
              <a:uFill>
                <a:solidFill>
                  <a:srgbClr val="ffffff"/>
                </a:solidFill>
              </a:uFill>
              <a:latin typeface="Arial"/>
            </a:endParaRPr>
          </a:p>
        </p:txBody>
      </p:sp>
      <p:cxnSp>
        <p:nvCxnSpPr>
          <p:cNvPr id="142" name="Line 35"/>
          <p:cNvCxnSpPr>
            <a:stCxn id="138" idx="3"/>
            <a:endCxn id="139" idx="1"/>
          </p:cNvCxnSpPr>
          <p:nvPr/>
        </p:nvCxnSpPr>
        <p:spPr>
          <a:xfrm>
            <a:off x="5436000" y="3996000"/>
            <a:ext cx="288360" cy="360"/>
          </a:xfrm>
          <a:prstGeom prst="bentConnector3">
            <a:avLst/>
          </a:prstGeom>
          <a:ln>
            <a:solidFill>
              <a:srgbClr val="000000"/>
            </a:solidFill>
            <a:headEnd len="med" type="triangle" w="med"/>
            <a:tailEnd len="med" type="triangle" w="med"/>
          </a:ln>
        </p:spPr>
      </p:cxnSp>
      <p:cxnSp>
        <p:nvCxnSpPr>
          <p:cNvPr id="143" name="Line 36"/>
          <p:cNvCxnSpPr>
            <a:stCxn id="139" idx="3"/>
            <a:endCxn id="140" idx="1"/>
          </p:cNvCxnSpPr>
          <p:nvPr/>
        </p:nvCxnSpPr>
        <p:spPr>
          <a:xfrm>
            <a:off x="6372000" y="3996000"/>
            <a:ext cx="288360" cy="360"/>
          </a:xfrm>
          <a:prstGeom prst="bentConnector3">
            <a:avLst/>
          </a:prstGeom>
          <a:ln>
            <a:solidFill>
              <a:srgbClr val="000000"/>
            </a:solidFill>
            <a:headEnd len="med" type="triangle" w="med"/>
            <a:tailEnd len="med" type="triangle" w="med"/>
          </a:ln>
        </p:spPr>
      </p:cxnSp>
      <p:cxnSp>
        <p:nvCxnSpPr>
          <p:cNvPr id="144" name="Line 37"/>
          <p:cNvCxnSpPr>
            <a:stCxn id="140" idx="3"/>
            <a:endCxn id="141" idx="1"/>
          </p:cNvCxnSpPr>
          <p:nvPr/>
        </p:nvCxnSpPr>
        <p:spPr>
          <a:xfrm>
            <a:off x="7308000" y="3996000"/>
            <a:ext cx="288360" cy="360"/>
          </a:xfrm>
          <a:prstGeom prst="bentConnector3">
            <a:avLst/>
          </a:prstGeom>
          <a:ln>
            <a:solidFill>
              <a:srgbClr val="000000"/>
            </a:solidFill>
            <a:headEnd len="med" type="triangle" w="med"/>
            <a:tailEnd len="med" type="triangle" w="med"/>
          </a:ln>
        </p:spPr>
      </p:cxnSp>
      <p:cxnSp>
        <p:nvCxnSpPr>
          <p:cNvPr id="145" name="Line 38"/>
          <p:cNvCxnSpPr>
            <a:stCxn id="134" idx="0"/>
            <a:endCxn id="138" idx="2"/>
          </p:cNvCxnSpPr>
          <p:nvPr/>
        </p:nvCxnSpPr>
        <p:spPr>
          <a:xfrm flipV="1">
            <a:off x="5112000" y="4464000"/>
            <a:ext cx="360" cy="720360"/>
          </a:xfrm>
          <a:prstGeom prst="bentConnector3">
            <a:avLst/>
          </a:prstGeom>
          <a:ln>
            <a:solidFill>
              <a:srgbClr val="000000"/>
            </a:solidFill>
            <a:tailEnd len="med" type="triangle" w="med"/>
          </a:ln>
        </p:spPr>
      </p:cxnSp>
      <p:cxnSp>
        <p:nvCxnSpPr>
          <p:cNvPr id="146" name="Line 39"/>
          <p:cNvCxnSpPr>
            <a:stCxn id="135" idx="0"/>
            <a:endCxn id="139" idx="2"/>
          </p:cNvCxnSpPr>
          <p:nvPr/>
        </p:nvCxnSpPr>
        <p:spPr>
          <a:xfrm flipV="1">
            <a:off x="6048000" y="4464000"/>
            <a:ext cx="360" cy="720360"/>
          </a:xfrm>
          <a:prstGeom prst="bentConnector3">
            <a:avLst/>
          </a:prstGeom>
          <a:ln>
            <a:solidFill>
              <a:srgbClr val="000000"/>
            </a:solidFill>
            <a:tailEnd len="med" type="triangle" w="med"/>
          </a:ln>
        </p:spPr>
      </p:cxnSp>
      <p:cxnSp>
        <p:nvCxnSpPr>
          <p:cNvPr id="147" name="Line 40"/>
          <p:cNvCxnSpPr>
            <a:stCxn id="136" idx="0"/>
            <a:endCxn id="140" idx="2"/>
          </p:cNvCxnSpPr>
          <p:nvPr/>
        </p:nvCxnSpPr>
        <p:spPr>
          <a:xfrm flipV="1">
            <a:off x="6984000" y="4464000"/>
            <a:ext cx="360" cy="720360"/>
          </a:xfrm>
          <a:prstGeom prst="bentConnector3">
            <a:avLst/>
          </a:prstGeom>
          <a:ln>
            <a:solidFill>
              <a:srgbClr val="000000"/>
            </a:solidFill>
            <a:tailEnd len="med" type="triangle" w="med"/>
          </a:ln>
        </p:spPr>
      </p:cxnSp>
      <p:cxnSp>
        <p:nvCxnSpPr>
          <p:cNvPr id="148" name="Line 41"/>
          <p:cNvCxnSpPr>
            <a:stCxn id="137" idx="0"/>
            <a:endCxn id="141" idx="2"/>
          </p:cNvCxnSpPr>
          <p:nvPr/>
        </p:nvCxnSpPr>
        <p:spPr>
          <a:xfrm flipV="1">
            <a:off x="7920000" y="4464000"/>
            <a:ext cx="360" cy="720360"/>
          </a:xfrm>
          <a:prstGeom prst="bentConnector3">
            <a:avLst/>
          </a:prstGeom>
          <a:ln>
            <a:solidFill>
              <a:srgbClr val="000000"/>
            </a:solidFill>
            <a:tailEnd len="med" type="triangle" w="med"/>
          </a:ln>
        </p:spPr>
      </p:cxnSp>
      <p:sp>
        <p:nvSpPr>
          <p:cNvPr id="149" name="CustomShape 42"/>
          <p:cNvSpPr/>
          <p:nvPr/>
        </p:nvSpPr>
        <p:spPr>
          <a:xfrm>
            <a:off x="5148000" y="2088000"/>
            <a:ext cx="2808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Question Representation</a:t>
            </a:r>
            <a:endParaRPr b="0" lang="en-AU" sz="1800" spc="-1" strike="noStrike">
              <a:solidFill>
                <a:srgbClr val="000000"/>
              </a:solidFill>
              <a:uFill>
                <a:solidFill>
                  <a:srgbClr val="ffffff"/>
                </a:solidFill>
              </a:uFill>
              <a:latin typeface="Arial"/>
            </a:endParaRPr>
          </a:p>
        </p:txBody>
      </p:sp>
      <p:cxnSp>
        <p:nvCxnSpPr>
          <p:cNvPr id="150" name="Line 43"/>
          <p:cNvCxnSpPr>
            <a:stCxn id="141" idx="0"/>
            <a:endCxn id="149" idx="2"/>
          </p:cNvCxnSpPr>
          <p:nvPr/>
        </p:nvCxnSpPr>
        <p:spPr>
          <a:xfrm flipH="1" flipV="1">
            <a:off x="6552000" y="2520000"/>
            <a:ext cx="1368360" cy="1008360"/>
          </a:xfrm>
          <a:prstGeom prst="bentConnector3">
            <a:avLst/>
          </a:prstGeom>
          <a:ln>
            <a:solidFill>
              <a:srgbClr val="000000"/>
            </a:solidFill>
            <a:tailEnd len="med" type="triangle" w="med"/>
          </a:ln>
        </p:spPr>
      </p:cxnSp>
      <p:cxnSp>
        <p:nvCxnSpPr>
          <p:cNvPr id="151" name="Line 44"/>
          <p:cNvCxnSpPr>
            <a:stCxn id="138" idx="0"/>
            <a:endCxn id="149" idx="2"/>
          </p:cNvCxnSpPr>
          <p:nvPr/>
        </p:nvCxnSpPr>
        <p:spPr>
          <a:xfrm flipV="1">
            <a:off x="5112000" y="2520000"/>
            <a:ext cx="1440360" cy="1008360"/>
          </a:xfrm>
          <a:prstGeom prst="bentConnector3">
            <a:avLst/>
          </a:prstGeom>
          <a:ln>
            <a:solidFill>
              <a:srgbClr val="000000"/>
            </a:solidFill>
            <a:tailEnd len="med" type="triangle" w="med"/>
          </a:ln>
        </p:spPr>
      </p:cxnSp>
      <p:sp>
        <p:nvSpPr>
          <p:cNvPr id="152" name="CustomShape 45"/>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Our Architecture</a:t>
            </a:r>
            <a:endParaRPr b="0" lang="en-AU" sz="1800" spc="-1" strike="noStrike">
              <a:solidFill>
                <a:srgbClr val="000000"/>
              </a:solidFill>
              <a:uFill>
                <a:solidFill>
                  <a:srgbClr val="ffffff"/>
                </a:solidFill>
              </a:uFill>
              <a:latin typeface="Arial"/>
            </a:endParaRPr>
          </a:p>
        </p:txBody>
      </p:sp>
      <p:sp>
        <p:nvSpPr>
          <p:cNvPr id="153" name="TextShape 46"/>
          <p:cNvSpPr txBox="1"/>
          <p:nvPr/>
        </p:nvSpPr>
        <p:spPr>
          <a:xfrm>
            <a:off x="504000" y="6336000"/>
            <a:ext cx="576000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Based on Hermann et al. (2015) and Chen et al. (2016)</a:t>
            </a:r>
            <a:endParaRPr b="0" lang="en-AU"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04000" y="5256000"/>
            <a:ext cx="4248000" cy="108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p>
            <a:pPr algn="ctr"/>
            <a:r>
              <a:rPr b="0" lang="en-AU" sz="1800" spc="-1" strike="noStrike">
                <a:solidFill>
                  <a:srgbClr val="000000"/>
                </a:solidFill>
                <a:uFill>
                  <a:solidFill>
                    <a:srgbClr val="ffffff"/>
                  </a:solidFill>
                </a:uFill>
                <a:latin typeface="Arial"/>
              </a:rPr>
              <a:t>Story Representations</a:t>
            </a:r>
            <a:endParaRPr b="0" lang="en-AU" sz="1800" spc="-1" strike="noStrike">
              <a:solidFill>
                <a:srgbClr val="000000"/>
              </a:solidFill>
              <a:uFill>
                <a:solidFill>
                  <a:srgbClr val="ffffff"/>
                </a:solidFill>
              </a:uFill>
              <a:latin typeface="Arial"/>
            </a:endParaRPr>
          </a:p>
        </p:txBody>
      </p:sp>
      <p:sp>
        <p:nvSpPr>
          <p:cNvPr id="155" name="CustomShape 2"/>
          <p:cNvSpPr/>
          <p:nvPr/>
        </p:nvSpPr>
        <p:spPr>
          <a:xfrm>
            <a:off x="648000" y="5400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56" name="CustomShape 3"/>
          <p:cNvSpPr/>
          <p:nvPr/>
        </p:nvSpPr>
        <p:spPr>
          <a:xfrm>
            <a:off x="1584000" y="5400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57" name="CustomShape 4"/>
          <p:cNvSpPr/>
          <p:nvPr/>
        </p:nvSpPr>
        <p:spPr>
          <a:xfrm>
            <a:off x="2520000" y="5400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58" name="CustomShape 5"/>
          <p:cNvSpPr/>
          <p:nvPr/>
        </p:nvSpPr>
        <p:spPr>
          <a:xfrm>
            <a:off x="3456000" y="5400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59" name="CustomShape 6"/>
          <p:cNvSpPr/>
          <p:nvPr/>
        </p:nvSpPr>
        <p:spPr>
          <a:xfrm>
            <a:off x="5400000" y="5400000"/>
            <a:ext cx="2808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Question Representation</a:t>
            </a:r>
            <a:endParaRPr b="0" lang="en-AU" sz="1800" spc="-1" strike="noStrike">
              <a:solidFill>
                <a:srgbClr val="000000"/>
              </a:solidFill>
              <a:uFill>
                <a:solidFill>
                  <a:srgbClr val="ffffff"/>
                </a:solidFill>
              </a:uFill>
              <a:latin typeface="Arial"/>
            </a:endParaRPr>
          </a:p>
        </p:txBody>
      </p:sp>
      <p:sp>
        <p:nvSpPr>
          <p:cNvPr id="160" name="CustomShape 7"/>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000000"/>
                </a:solidFill>
                <a:uFill>
                  <a:solidFill>
                    <a:srgbClr val="ffffff"/>
                  </a:solidFill>
                </a:uFill>
                <a:latin typeface="Calibri"/>
              </a:rPr>
              <a:t>Our Architecture</a:t>
            </a:r>
            <a:endParaRPr b="0" lang="en-AU" sz="1800" spc="-1" strike="noStrike">
              <a:solidFill>
                <a:srgbClr val="000000"/>
              </a:solidFill>
              <a:uFill>
                <a:solidFill>
                  <a:srgbClr val="ffffff"/>
                </a:solidFill>
              </a:uFill>
              <a:latin typeface="Arial"/>
            </a:endParaRPr>
          </a:p>
        </p:txBody>
      </p:sp>
      <p:sp>
        <p:nvSpPr>
          <p:cNvPr id="161" name="CustomShape 8"/>
          <p:cNvSpPr/>
          <p:nvPr/>
        </p:nvSpPr>
        <p:spPr>
          <a:xfrm>
            <a:off x="2232000" y="4248000"/>
            <a:ext cx="360000" cy="360000"/>
          </a:xfrm>
          <a:prstGeom prst="flowChartSummingJunction">
            <a:avLst/>
          </a:prstGeom>
          <a:solidFill>
            <a:srgbClr val="ffcc00"/>
          </a:solidFill>
          <a:ln>
            <a:solidFill>
              <a:srgbClr val="3465a4"/>
            </a:solidFill>
          </a:ln>
        </p:spPr>
        <p:style>
          <a:lnRef idx="0"/>
          <a:fillRef idx="0"/>
          <a:effectRef idx="0"/>
          <a:fontRef idx="minor"/>
        </p:style>
      </p:sp>
      <p:cxnSp>
        <p:nvCxnSpPr>
          <p:cNvPr id="162" name="Line 9"/>
          <p:cNvCxnSpPr>
            <a:stCxn id="155" idx="0"/>
            <a:endCxn id="161" idx="4"/>
          </p:cNvCxnSpPr>
          <p:nvPr/>
        </p:nvCxnSpPr>
        <p:spPr>
          <a:xfrm flipV="1">
            <a:off x="1044000" y="4608000"/>
            <a:ext cx="1368360" cy="792360"/>
          </a:xfrm>
          <a:prstGeom prst="bentConnector3">
            <a:avLst/>
          </a:prstGeom>
          <a:ln>
            <a:solidFill>
              <a:srgbClr val="000000"/>
            </a:solidFill>
            <a:tailEnd len="med" type="triangle" w="med"/>
          </a:ln>
        </p:spPr>
      </p:cxnSp>
      <p:cxnSp>
        <p:nvCxnSpPr>
          <p:cNvPr id="163" name="Line 10"/>
          <p:cNvCxnSpPr>
            <a:stCxn id="156" idx="0"/>
            <a:endCxn id="161" idx="4"/>
          </p:cNvCxnSpPr>
          <p:nvPr/>
        </p:nvCxnSpPr>
        <p:spPr>
          <a:xfrm flipV="1">
            <a:off x="1980000" y="4608000"/>
            <a:ext cx="432360" cy="792360"/>
          </a:xfrm>
          <a:prstGeom prst="bentConnector3">
            <a:avLst/>
          </a:prstGeom>
          <a:ln>
            <a:solidFill>
              <a:srgbClr val="000000"/>
            </a:solidFill>
            <a:tailEnd len="med" type="triangle" w="med"/>
          </a:ln>
        </p:spPr>
      </p:cxnSp>
      <p:cxnSp>
        <p:nvCxnSpPr>
          <p:cNvPr id="164" name="Line 11"/>
          <p:cNvCxnSpPr>
            <a:stCxn id="157" idx="0"/>
            <a:endCxn id="161" idx="4"/>
          </p:cNvCxnSpPr>
          <p:nvPr/>
        </p:nvCxnSpPr>
        <p:spPr>
          <a:xfrm flipH="1" flipV="1">
            <a:off x="2412000" y="4608000"/>
            <a:ext cx="504360" cy="792360"/>
          </a:xfrm>
          <a:prstGeom prst="bentConnector3">
            <a:avLst/>
          </a:prstGeom>
          <a:ln>
            <a:solidFill>
              <a:srgbClr val="000000"/>
            </a:solidFill>
            <a:tailEnd len="med" type="triangle" w="med"/>
          </a:ln>
        </p:spPr>
      </p:cxnSp>
      <p:cxnSp>
        <p:nvCxnSpPr>
          <p:cNvPr id="165" name="Line 12"/>
          <p:cNvCxnSpPr>
            <a:stCxn id="158" idx="0"/>
            <a:endCxn id="161" idx="4"/>
          </p:cNvCxnSpPr>
          <p:nvPr/>
        </p:nvCxnSpPr>
        <p:spPr>
          <a:xfrm flipH="1" flipV="1">
            <a:off x="2412000" y="4608000"/>
            <a:ext cx="1440360" cy="792360"/>
          </a:xfrm>
          <a:prstGeom prst="bentConnector3">
            <a:avLst/>
          </a:prstGeom>
          <a:ln>
            <a:solidFill>
              <a:srgbClr val="000000"/>
            </a:solidFill>
            <a:tailEnd len="med" type="triangle" w="med"/>
          </a:ln>
        </p:spPr>
      </p:cxnSp>
      <p:cxnSp>
        <p:nvCxnSpPr>
          <p:cNvPr id="166" name="Line 13"/>
          <p:cNvCxnSpPr>
            <a:stCxn id="159" idx="0"/>
            <a:endCxn id="161" idx="6"/>
          </p:cNvCxnSpPr>
          <p:nvPr/>
        </p:nvCxnSpPr>
        <p:spPr>
          <a:xfrm flipH="1" flipV="1">
            <a:off x="2592000" y="4428000"/>
            <a:ext cx="4212360" cy="972360"/>
          </a:xfrm>
          <a:prstGeom prst="bentConnector3">
            <a:avLst/>
          </a:prstGeom>
          <a:ln>
            <a:solidFill>
              <a:srgbClr val="000000"/>
            </a:solidFill>
            <a:tailEnd len="med" type="triangle" w="med"/>
          </a:ln>
        </p:spPr>
      </p:cxnSp>
      <p:sp>
        <p:nvSpPr>
          <p:cNvPr id="167" name="CustomShape 14"/>
          <p:cNvSpPr/>
          <p:nvPr/>
        </p:nvSpPr>
        <p:spPr>
          <a:xfrm>
            <a:off x="648000" y="3312000"/>
            <a:ext cx="792000" cy="432000"/>
          </a:xfrm>
          <a:prstGeom prst="rect">
            <a:avLst/>
          </a:prstGeom>
          <a:solidFill>
            <a:srgbClr val="ff99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Att</a:t>
            </a:r>
            <a:endParaRPr b="0" lang="en-AU" sz="1800" spc="-1" strike="noStrike">
              <a:solidFill>
                <a:srgbClr val="000000"/>
              </a:solidFill>
              <a:uFill>
                <a:solidFill>
                  <a:srgbClr val="ffffff"/>
                </a:solidFill>
              </a:uFill>
              <a:latin typeface="Arial"/>
            </a:endParaRPr>
          </a:p>
        </p:txBody>
      </p:sp>
      <p:sp>
        <p:nvSpPr>
          <p:cNvPr id="168" name="CustomShape 15"/>
          <p:cNvSpPr/>
          <p:nvPr/>
        </p:nvSpPr>
        <p:spPr>
          <a:xfrm>
            <a:off x="1584000" y="3312000"/>
            <a:ext cx="792000" cy="432000"/>
          </a:xfrm>
          <a:prstGeom prst="rect">
            <a:avLst/>
          </a:prstGeom>
          <a:solidFill>
            <a:srgbClr val="ff99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Att</a:t>
            </a:r>
            <a:endParaRPr b="0" lang="en-AU" sz="1800" spc="-1" strike="noStrike">
              <a:solidFill>
                <a:srgbClr val="000000"/>
              </a:solidFill>
              <a:uFill>
                <a:solidFill>
                  <a:srgbClr val="ffffff"/>
                </a:solidFill>
              </a:uFill>
              <a:latin typeface="Arial"/>
            </a:endParaRPr>
          </a:p>
        </p:txBody>
      </p:sp>
      <p:sp>
        <p:nvSpPr>
          <p:cNvPr id="169" name="CustomShape 16"/>
          <p:cNvSpPr/>
          <p:nvPr/>
        </p:nvSpPr>
        <p:spPr>
          <a:xfrm>
            <a:off x="2520000" y="3312000"/>
            <a:ext cx="792000" cy="432000"/>
          </a:xfrm>
          <a:prstGeom prst="rect">
            <a:avLst/>
          </a:prstGeom>
          <a:solidFill>
            <a:srgbClr val="ff99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Att</a:t>
            </a:r>
            <a:endParaRPr b="0" lang="en-AU" sz="1800" spc="-1" strike="noStrike">
              <a:solidFill>
                <a:srgbClr val="000000"/>
              </a:solidFill>
              <a:uFill>
                <a:solidFill>
                  <a:srgbClr val="ffffff"/>
                </a:solidFill>
              </a:uFill>
              <a:latin typeface="Arial"/>
            </a:endParaRPr>
          </a:p>
        </p:txBody>
      </p:sp>
      <p:sp>
        <p:nvSpPr>
          <p:cNvPr id="170" name="CustomShape 17"/>
          <p:cNvSpPr/>
          <p:nvPr/>
        </p:nvSpPr>
        <p:spPr>
          <a:xfrm>
            <a:off x="3456000" y="3312000"/>
            <a:ext cx="792000" cy="432000"/>
          </a:xfrm>
          <a:prstGeom prst="rect">
            <a:avLst/>
          </a:prstGeom>
          <a:solidFill>
            <a:srgbClr val="ff99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Att</a:t>
            </a:r>
            <a:endParaRPr b="0" lang="en-AU" sz="1800" spc="-1" strike="noStrike">
              <a:solidFill>
                <a:srgbClr val="000000"/>
              </a:solidFill>
              <a:uFill>
                <a:solidFill>
                  <a:srgbClr val="ffffff"/>
                </a:solidFill>
              </a:uFill>
              <a:latin typeface="Arial"/>
            </a:endParaRPr>
          </a:p>
        </p:txBody>
      </p:sp>
      <p:cxnSp>
        <p:nvCxnSpPr>
          <p:cNvPr id="171" name="Line 18"/>
          <p:cNvCxnSpPr>
            <a:stCxn id="161" idx="0"/>
            <a:endCxn id="167" idx="2"/>
          </p:cNvCxnSpPr>
          <p:nvPr/>
        </p:nvCxnSpPr>
        <p:spPr>
          <a:xfrm flipH="1" flipV="1">
            <a:off x="1044000" y="3744000"/>
            <a:ext cx="1368360" cy="504360"/>
          </a:xfrm>
          <a:prstGeom prst="bentConnector3">
            <a:avLst/>
          </a:prstGeom>
          <a:ln>
            <a:solidFill>
              <a:srgbClr val="000000"/>
            </a:solidFill>
            <a:tailEnd len="med" type="triangle" w="med"/>
          </a:ln>
        </p:spPr>
      </p:cxnSp>
      <p:cxnSp>
        <p:nvCxnSpPr>
          <p:cNvPr id="172" name="Line 19"/>
          <p:cNvCxnSpPr>
            <a:stCxn id="161" idx="0"/>
            <a:endCxn id="168" idx="2"/>
          </p:cNvCxnSpPr>
          <p:nvPr/>
        </p:nvCxnSpPr>
        <p:spPr>
          <a:xfrm flipH="1" flipV="1">
            <a:off x="1980000" y="3744000"/>
            <a:ext cx="432360" cy="504360"/>
          </a:xfrm>
          <a:prstGeom prst="bentConnector3">
            <a:avLst/>
          </a:prstGeom>
          <a:ln>
            <a:solidFill>
              <a:srgbClr val="000000"/>
            </a:solidFill>
            <a:tailEnd len="med" type="triangle" w="med"/>
          </a:ln>
        </p:spPr>
      </p:cxnSp>
      <p:cxnSp>
        <p:nvCxnSpPr>
          <p:cNvPr id="173" name="Line 20"/>
          <p:cNvCxnSpPr>
            <a:stCxn id="161" idx="0"/>
            <a:endCxn id="169" idx="2"/>
          </p:cNvCxnSpPr>
          <p:nvPr/>
        </p:nvCxnSpPr>
        <p:spPr>
          <a:xfrm flipV="1">
            <a:off x="2412000" y="3744000"/>
            <a:ext cx="504360" cy="504360"/>
          </a:xfrm>
          <a:prstGeom prst="bentConnector3">
            <a:avLst/>
          </a:prstGeom>
          <a:ln>
            <a:solidFill>
              <a:srgbClr val="000000"/>
            </a:solidFill>
            <a:tailEnd len="med" type="triangle" w="med"/>
          </a:ln>
        </p:spPr>
      </p:cxnSp>
      <p:cxnSp>
        <p:nvCxnSpPr>
          <p:cNvPr id="174" name="Line 21"/>
          <p:cNvCxnSpPr>
            <a:stCxn id="161" idx="0"/>
            <a:endCxn id="170" idx="2"/>
          </p:cNvCxnSpPr>
          <p:nvPr/>
        </p:nvCxnSpPr>
        <p:spPr>
          <a:xfrm flipV="1">
            <a:off x="2412000" y="3744000"/>
            <a:ext cx="1440360" cy="504360"/>
          </a:xfrm>
          <a:prstGeom prst="bentConnector3">
            <a:avLst/>
          </a:prstGeom>
          <a:ln>
            <a:solidFill>
              <a:srgbClr val="000000"/>
            </a:solidFill>
            <a:tailEnd len="med" type="triangle" w="med"/>
          </a:ln>
        </p:spPr>
      </p:cxnSp>
      <p:sp>
        <p:nvSpPr>
          <p:cNvPr id="175" name="CustomShape 22"/>
          <p:cNvSpPr/>
          <p:nvPr/>
        </p:nvSpPr>
        <p:spPr>
          <a:xfrm>
            <a:off x="504000" y="1728000"/>
            <a:ext cx="4248000" cy="108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p>
            <a:pPr algn="ctr"/>
            <a:r>
              <a:rPr b="0" lang="en-AU" sz="1800" spc="-1" strike="noStrike">
                <a:solidFill>
                  <a:srgbClr val="000000"/>
                </a:solidFill>
                <a:uFill>
                  <a:solidFill>
                    <a:srgbClr val="ffffff"/>
                  </a:solidFill>
                </a:uFill>
                <a:latin typeface="Arial"/>
              </a:rPr>
              <a:t>Story Representations</a:t>
            </a:r>
            <a:endParaRPr b="0" lang="en-AU" sz="1800" spc="-1" strike="noStrike">
              <a:solidFill>
                <a:srgbClr val="000000"/>
              </a:solidFill>
              <a:uFill>
                <a:solidFill>
                  <a:srgbClr val="ffffff"/>
                </a:solidFill>
              </a:uFill>
              <a:latin typeface="Arial"/>
            </a:endParaRPr>
          </a:p>
        </p:txBody>
      </p:sp>
      <p:sp>
        <p:nvSpPr>
          <p:cNvPr id="176" name="CustomShape 23"/>
          <p:cNvSpPr/>
          <p:nvPr/>
        </p:nvSpPr>
        <p:spPr>
          <a:xfrm>
            <a:off x="648000" y="1872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77" name="CustomShape 24"/>
          <p:cNvSpPr/>
          <p:nvPr/>
        </p:nvSpPr>
        <p:spPr>
          <a:xfrm>
            <a:off x="1584000" y="1872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78" name="CustomShape 25"/>
          <p:cNvSpPr/>
          <p:nvPr/>
        </p:nvSpPr>
        <p:spPr>
          <a:xfrm>
            <a:off x="2520000" y="1872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79" name="CustomShape 26"/>
          <p:cNvSpPr/>
          <p:nvPr/>
        </p:nvSpPr>
        <p:spPr>
          <a:xfrm>
            <a:off x="3456000" y="1872000"/>
            <a:ext cx="792000" cy="432000"/>
          </a:xfrm>
          <a:prstGeom prst="rect">
            <a:avLst/>
          </a:prstGeom>
          <a:solidFill>
            <a:srgbClr val="66fff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Word</a:t>
            </a:r>
            <a:endParaRPr b="0" lang="en-AU" sz="1800" spc="-1" strike="noStrike">
              <a:solidFill>
                <a:srgbClr val="000000"/>
              </a:solidFill>
              <a:uFill>
                <a:solidFill>
                  <a:srgbClr val="ffffff"/>
                </a:solidFill>
              </a:uFill>
              <a:latin typeface="Arial"/>
            </a:endParaRPr>
          </a:p>
        </p:txBody>
      </p:sp>
      <p:sp>
        <p:nvSpPr>
          <p:cNvPr id="180" name="CustomShape 27"/>
          <p:cNvSpPr/>
          <p:nvPr/>
        </p:nvSpPr>
        <p:spPr>
          <a:xfrm>
            <a:off x="5400000" y="2880000"/>
            <a:ext cx="288000" cy="288000"/>
          </a:xfrm>
          <a:prstGeom prst="flowChartOr">
            <a:avLst/>
          </a:prstGeom>
          <a:solidFill>
            <a:srgbClr val="ffcc00"/>
          </a:solidFill>
          <a:ln>
            <a:solidFill>
              <a:srgbClr val="3465a4"/>
            </a:solidFill>
          </a:ln>
        </p:spPr>
        <p:style>
          <a:lnRef idx="0"/>
          <a:fillRef idx="0"/>
          <a:effectRef idx="0"/>
          <a:fontRef idx="minor"/>
        </p:style>
      </p:sp>
      <p:cxnSp>
        <p:nvCxnSpPr>
          <p:cNvPr id="181" name="Line 28"/>
          <p:cNvCxnSpPr>
            <a:stCxn id="179" idx="2"/>
            <a:endCxn id="180" idx="2"/>
          </p:cNvCxnSpPr>
          <p:nvPr/>
        </p:nvCxnSpPr>
        <p:spPr>
          <a:xfrm>
            <a:off x="3852000" y="2304000"/>
            <a:ext cx="1548360" cy="720360"/>
          </a:xfrm>
          <a:prstGeom prst="bentConnector3">
            <a:avLst/>
          </a:prstGeom>
          <a:ln>
            <a:solidFill>
              <a:srgbClr val="000000"/>
            </a:solidFill>
            <a:tailEnd len="med" type="triangle" w="med"/>
          </a:ln>
        </p:spPr>
      </p:cxnSp>
      <p:cxnSp>
        <p:nvCxnSpPr>
          <p:cNvPr id="182" name="Line 29"/>
          <p:cNvCxnSpPr>
            <a:stCxn id="178" idx="2"/>
            <a:endCxn id="180" idx="2"/>
          </p:cNvCxnSpPr>
          <p:nvPr/>
        </p:nvCxnSpPr>
        <p:spPr>
          <a:xfrm>
            <a:off x="2916000" y="2304000"/>
            <a:ext cx="2484360" cy="720360"/>
          </a:xfrm>
          <a:prstGeom prst="bentConnector3">
            <a:avLst/>
          </a:prstGeom>
          <a:ln>
            <a:solidFill>
              <a:srgbClr val="000000"/>
            </a:solidFill>
            <a:tailEnd len="med" type="triangle" w="med"/>
          </a:ln>
        </p:spPr>
      </p:cxnSp>
      <p:cxnSp>
        <p:nvCxnSpPr>
          <p:cNvPr id="183" name="Line 30"/>
          <p:cNvCxnSpPr>
            <a:stCxn id="177" idx="2"/>
            <a:endCxn id="180" idx="2"/>
          </p:cNvCxnSpPr>
          <p:nvPr/>
        </p:nvCxnSpPr>
        <p:spPr>
          <a:xfrm>
            <a:off x="1980000" y="2304000"/>
            <a:ext cx="3420360" cy="720360"/>
          </a:xfrm>
          <a:prstGeom prst="bentConnector3">
            <a:avLst/>
          </a:prstGeom>
          <a:ln>
            <a:solidFill>
              <a:srgbClr val="000000"/>
            </a:solidFill>
            <a:tailEnd len="med" type="triangle" w="med"/>
          </a:ln>
        </p:spPr>
      </p:cxnSp>
      <p:cxnSp>
        <p:nvCxnSpPr>
          <p:cNvPr id="184" name="Line 31"/>
          <p:cNvCxnSpPr>
            <a:stCxn id="176" idx="2"/>
            <a:endCxn id="180" idx="2"/>
          </p:cNvCxnSpPr>
          <p:nvPr/>
        </p:nvCxnSpPr>
        <p:spPr>
          <a:xfrm>
            <a:off x="1044000" y="2304000"/>
            <a:ext cx="4356360" cy="720360"/>
          </a:xfrm>
          <a:prstGeom prst="bentConnector3">
            <a:avLst/>
          </a:prstGeom>
          <a:ln>
            <a:solidFill>
              <a:srgbClr val="000000"/>
            </a:solidFill>
            <a:tailEnd len="med" type="triangle" w="med"/>
          </a:ln>
        </p:spPr>
      </p:cxnSp>
      <p:cxnSp>
        <p:nvCxnSpPr>
          <p:cNvPr id="185" name="Line 32"/>
          <p:cNvCxnSpPr>
            <a:stCxn id="167" idx="0"/>
            <a:endCxn id="180" idx="2"/>
          </p:cNvCxnSpPr>
          <p:nvPr/>
        </p:nvCxnSpPr>
        <p:spPr>
          <a:xfrm flipV="1">
            <a:off x="1044000" y="3024000"/>
            <a:ext cx="4356360" cy="288360"/>
          </a:xfrm>
          <a:prstGeom prst="bentConnector3">
            <a:avLst/>
          </a:prstGeom>
          <a:ln>
            <a:solidFill>
              <a:srgbClr val="000000"/>
            </a:solidFill>
            <a:tailEnd len="med" type="triangle" w="med"/>
          </a:ln>
        </p:spPr>
      </p:cxnSp>
      <p:cxnSp>
        <p:nvCxnSpPr>
          <p:cNvPr id="186" name="Line 33"/>
          <p:cNvCxnSpPr>
            <a:stCxn id="168" idx="0"/>
            <a:endCxn id="180" idx="2"/>
          </p:cNvCxnSpPr>
          <p:nvPr/>
        </p:nvCxnSpPr>
        <p:spPr>
          <a:xfrm flipV="1">
            <a:off x="1980000" y="3024000"/>
            <a:ext cx="3420360" cy="288360"/>
          </a:xfrm>
          <a:prstGeom prst="bentConnector3">
            <a:avLst/>
          </a:prstGeom>
          <a:ln>
            <a:solidFill>
              <a:srgbClr val="000000"/>
            </a:solidFill>
            <a:tailEnd len="med" type="triangle" w="med"/>
          </a:ln>
        </p:spPr>
      </p:cxnSp>
      <p:cxnSp>
        <p:nvCxnSpPr>
          <p:cNvPr id="187" name="Line 34"/>
          <p:cNvCxnSpPr>
            <a:stCxn id="169" idx="0"/>
            <a:endCxn id="180" idx="2"/>
          </p:cNvCxnSpPr>
          <p:nvPr/>
        </p:nvCxnSpPr>
        <p:spPr>
          <a:xfrm flipV="1">
            <a:off x="2916000" y="3024000"/>
            <a:ext cx="2484360" cy="288360"/>
          </a:xfrm>
          <a:prstGeom prst="bentConnector3">
            <a:avLst/>
          </a:prstGeom>
          <a:ln>
            <a:solidFill>
              <a:srgbClr val="000000"/>
            </a:solidFill>
            <a:tailEnd len="med" type="triangle" w="med"/>
          </a:ln>
        </p:spPr>
      </p:cxnSp>
      <p:cxnSp>
        <p:nvCxnSpPr>
          <p:cNvPr id="188" name="Line 35"/>
          <p:cNvCxnSpPr>
            <a:stCxn id="170" idx="0"/>
            <a:endCxn id="180" idx="2"/>
          </p:cNvCxnSpPr>
          <p:nvPr/>
        </p:nvCxnSpPr>
        <p:spPr>
          <a:xfrm flipV="1">
            <a:off x="3852000" y="3024000"/>
            <a:ext cx="1548360" cy="288360"/>
          </a:xfrm>
          <a:prstGeom prst="bentConnector3">
            <a:avLst/>
          </a:prstGeom>
          <a:ln>
            <a:solidFill>
              <a:srgbClr val="000000"/>
            </a:solidFill>
            <a:tailEnd len="med" type="triangle" w="med"/>
          </a:ln>
        </p:spPr>
      </p:cxnSp>
      <p:sp>
        <p:nvSpPr>
          <p:cNvPr id="189" name="CustomShape 36"/>
          <p:cNvSpPr/>
          <p:nvPr/>
        </p:nvSpPr>
        <p:spPr>
          <a:xfrm>
            <a:off x="6048000" y="2700000"/>
            <a:ext cx="2376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Attended Word(s)</a:t>
            </a:r>
            <a:endParaRPr b="0" lang="en-AU" sz="1800" spc="-1" strike="noStrike">
              <a:solidFill>
                <a:srgbClr val="000000"/>
              </a:solidFill>
              <a:uFill>
                <a:solidFill>
                  <a:srgbClr val="ffffff"/>
                </a:solidFill>
              </a:uFill>
              <a:latin typeface="Arial"/>
            </a:endParaRPr>
          </a:p>
          <a:p>
            <a:pPr algn="ctr"/>
            <a:r>
              <a:rPr b="0" lang="en-AU" sz="1800" spc="-1" strike="noStrike">
                <a:solidFill>
                  <a:srgbClr val="000000"/>
                </a:solidFill>
                <a:uFill>
                  <a:solidFill>
                    <a:srgbClr val="ffffff"/>
                  </a:solidFill>
                </a:uFill>
                <a:latin typeface="Arial"/>
              </a:rPr>
              <a:t>Representation</a:t>
            </a:r>
            <a:endParaRPr b="0" lang="en-AU" sz="1800" spc="-1" strike="noStrike">
              <a:solidFill>
                <a:srgbClr val="000000"/>
              </a:solidFill>
              <a:uFill>
                <a:solidFill>
                  <a:srgbClr val="ffffff"/>
                </a:solidFill>
              </a:uFill>
              <a:latin typeface="Arial"/>
            </a:endParaRPr>
          </a:p>
        </p:txBody>
      </p:sp>
      <p:cxnSp>
        <p:nvCxnSpPr>
          <p:cNvPr id="190" name="Line 37"/>
          <p:cNvCxnSpPr>
            <a:stCxn id="180" idx="6"/>
            <a:endCxn id="189" idx="1"/>
          </p:cNvCxnSpPr>
          <p:nvPr/>
        </p:nvCxnSpPr>
        <p:spPr>
          <a:xfrm>
            <a:off x="5688000" y="3024000"/>
            <a:ext cx="360360" cy="360"/>
          </a:xfrm>
          <a:prstGeom prst="bentConnector3">
            <a:avLst/>
          </a:prstGeom>
          <a:ln>
            <a:solidFill>
              <a:srgbClr val="000000"/>
            </a:solidFill>
            <a:tailEnd len="med" type="triangle" w="med"/>
          </a:ln>
        </p:spPr>
      </p:cxnSp>
      <p:sp>
        <p:nvSpPr>
          <p:cNvPr id="191" name="CustomShape 38"/>
          <p:cNvSpPr/>
          <p:nvPr/>
        </p:nvSpPr>
        <p:spPr>
          <a:xfrm>
            <a:off x="6480000" y="1440000"/>
            <a:ext cx="1512000" cy="504000"/>
          </a:xfrm>
          <a:prstGeom prst="rect">
            <a:avLst/>
          </a:prstGeom>
          <a:solidFill>
            <a:srgbClr val="ffff66"/>
          </a:solidFill>
          <a:ln>
            <a:solidFill>
              <a:srgbClr val="3465a4"/>
            </a:solidFill>
          </a:ln>
        </p:spPr>
        <p:style>
          <a:lnRef idx="0"/>
          <a:fillRef idx="0"/>
          <a:effectRef idx="0"/>
          <a:fontRef idx="minor"/>
        </p:style>
        <p:txBody>
          <a:bodyPr wrap="none" lIns="90000" rIns="90000" tIns="45000" bIns="45000" anchor="ctr"/>
          <a:p>
            <a:pPr algn="ctr"/>
            <a:r>
              <a:rPr b="0" lang="en-AU" sz="1800" spc="-1" strike="noStrike">
                <a:solidFill>
                  <a:srgbClr val="000000"/>
                </a:solidFill>
                <a:uFill>
                  <a:solidFill>
                    <a:srgbClr val="ffffff"/>
                  </a:solidFill>
                </a:uFill>
                <a:latin typeface="Arial"/>
              </a:rPr>
              <a:t>Answer</a:t>
            </a:r>
            <a:endParaRPr b="0" lang="en-AU" sz="1800" spc="-1" strike="noStrike">
              <a:solidFill>
                <a:srgbClr val="000000"/>
              </a:solidFill>
              <a:uFill>
                <a:solidFill>
                  <a:srgbClr val="ffffff"/>
                </a:solidFill>
              </a:uFill>
              <a:latin typeface="Arial"/>
            </a:endParaRPr>
          </a:p>
        </p:txBody>
      </p:sp>
      <p:cxnSp>
        <p:nvCxnSpPr>
          <p:cNvPr id="192" name="Line 39"/>
          <p:cNvCxnSpPr>
            <a:stCxn id="189" idx="0"/>
            <a:endCxn id="191" idx="2"/>
          </p:cNvCxnSpPr>
          <p:nvPr/>
        </p:nvCxnSpPr>
        <p:spPr>
          <a:xfrm flipV="1">
            <a:off x="7236000" y="1944000"/>
            <a:ext cx="360" cy="756360"/>
          </a:xfrm>
          <a:prstGeom prst="bentConnector3">
            <a:avLst/>
          </a:prstGeom>
          <a:ln>
            <a:solidFill>
              <a:srgbClr val="000000"/>
            </a:solidFill>
            <a:tailEnd len="med" type="triangle" w="med"/>
          </a:ln>
        </p:spPr>
      </p:cxnSp>
      <p:sp>
        <p:nvSpPr>
          <p:cNvPr id="193" name="TextShape 40"/>
          <p:cNvSpPr txBox="1"/>
          <p:nvPr/>
        </p:nvSpPr>
        <p:spPr>
          <a:xfrm>
            <a:off x="1008000" y="4248000"/>
            <a:ext cx="110592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Similarity</a:t>
            </a:r>
            <a:endParaRPr b="0" lang="en-AU" sz="1800" spc="-1" strike="noStrike">
              <a:solidFill>
                <a:srgbClr val="000000"/>
              </a:solidFill>
              <a:uFill>
                <a:solidFill>
                  <a:srgbClr val="ffffff"/>
                </a:solidFill>
              </a:uFill>
              <a:latin typeface="Arial"/>
            </a:endParaRPr>
          </a:p>
        </p:txBody>
      </p:sp>
      <p:sp>
        <p:nvSpPr>
          <p:cNvPr id="194" name="TextShape 41"/>
          <p:cNvSpPr txBox="1"/>
          <p:nvPr/>
        </p:nvSpPr>
        <p:spPr>
          <a:xfrm>
            <a:off x="504000" y="6408000"/>
            <a:ext cx="5760000" cy="346320"/>
          </a:xfrm>
          <a:prstGeom prst="rect">
            <a:avLst/>
          </a:prstGeom>
          <a:noFill/>
          <a:ln>
            <a:noFill/>
          </a:ln>
        </p:spPr>
        <p:txBody>
          <a:bodyPr lIns="90000" rIns="90000" tIns="45000" bIns="45000"/>
          <a:p>
            <a:r>
              <a:rPr b="0" lang="en-AU" sz="1800" spc="-1" strike="noStrike">
                <a:solidFill>
                  <a:srgbClr val="000000"/>
                </a:solidFill>
                <a:uFill>
                  <a:solidFill>
                    <a:srgbClr val="ffffff"/>
                  </a:solidFill>
                </a:uFill>
                <a:latin typeface="Arial"/>
              </a:rPr>
              <a:t>Based on Hermann et al. (2015) and Chen et al. (2016)</a:t>
            </a:r>
            <a:endParaRPr b="0" lang="en-AU"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1419</TotalTime>
  <Application>LibreOffice/5.1.6.2$Linux_X86_64 LibreOffice_project/10m0$Build-2</Application>
  <Company>Monash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2017-10-20T00:05:18Z</dcterms:created>
  <dc:creator>Microsoft Office User</dc:creator>
  <dc:description/>
  <dc:language>en-AU</dc:language>
  <cp:lastModifiedBy/>
  <dcterms:modified xsi:type="dcterms:W3CDTF">2017-11-03T03:00:23Z</dcterms:modified>
  <cp:revision>19</cp:revision>
  <dc:subject/>
  <dc:title>Learning neural Question Answering Systems for Low resource Langauges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Monash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