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4480" y="1599840"/>
            <a:ext cx="567432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4480" y="1599840"/>
            <a:ext cx="567432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4480" y="1599840"/>
            <a:ext cx="567432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4480" y="1599840"/>
            <a:ext cx="567432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26/10/17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E2213F-6B67-4EDF-9D31-3DBAF05252A4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26/10/17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5A6B16-C50E-497B-9E11-3901CA78B70F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elmondo.es/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facebookresearch/fastText/blob/master/pretrained-vectors.md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rnin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ral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Datasets used: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English QA data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https://github.com/deepmind/rc-data/ (Hermann et al., NIPS 2015)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380298 training QA pairs, 3924 dev and test QA pairs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Spanish QA data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Collected from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www.elmondo.es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CNN Spanish (via cached links on Wayback Machine)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Processed by Google Natural Language API (named entity recognition)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69289 training QA pairs, 3839 dev and test QA pairs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Embeddings used: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FastText by Facebook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https://github.com/facebookresearch/fastText/blob/master/pretrained-vectors.md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(P. Bojanowski, E. Grave, A. Joulin, T. Mikolov, Enriching Word Vectors with Subword Information)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 dimension word vectors trained on Wikipedia text.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 Alignment Dictionary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http://opus.lingfil.uu.se/OpenSubtitles2012.php (Jörg Tiedemann, 2012, Parallel Data, Tools and Interfaces in OPUS. In Proceedings of the 8th International Conference on Language Resources and Evaluation (LREC 2012))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Subtitles dataset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What’s Question Answering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656000"/>
            <a:ext cx="3600000" cy="489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b="0" lang="en-AU" sz="1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@entity3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) the </a:t>
            </a:r>
            <a:r>
              <a:rPr b="0" lang="en-AU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@entity2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military claims to have shot down a @entity5 drone , state media reported tuesday . " </a:t>
            </a:r>
            <a:r>
              <a:rPr b="0" lang="en-AU" sz="1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@entity2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air defense systems shot down a </a:t>
            </a:r>
            <a:r>
              <a:rPr b="0" lang="en-AU" sz="1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@entity5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AU" sz="1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@entity9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 unmanned aerial vehicle ) north of </a:t>
            </a:r>
            <a:r>
              <a:rPr b="0" lang="en-AU" sz="1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@entity11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, " the state - run </a:t>
            </a:r>
            <a:r>
              <a:rPr b="0" lang="en-AU" sz="1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@entity6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said . the </a:t>
            </a:r>
            <a:r>
              <a:rPr b="0" lang="en-AU" sz="1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@entity5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military lost contact with a mq - 1 predator drone over </a:t>
            </a:r>
            <a:r>
              <a:rPr b="0" lang="en-AU" sz="1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@entity2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, a </a:t>
            </a:r>
            <a:r>
              <a:rPr b="0" lang="en-AU" sz="1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@entity5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official said tuesday …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@placeholder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's military claims it shot down a </a:t>
            </a:r>
            <a:r>
              <a:rPr b="0" lang="en-AU" sz="1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@entity5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drone north of </a:t>
            </a:r>
            <a:r>
              <a:rPr b="0" lang="en-AU" sz="18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@entity11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4536000" y="1656000"/>
            <a:ext cx="3600000" cy="489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b="0" lang="en-AU" sz="18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@entity18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– Un hombre fue detenido por su presunta participación en un tiroteo en el que murieron tres personas durante una reunión, en una pequeña ciudad del estado de </a:t>
            </a:r>
            <a:r>
              <a:rPr b="0" lang="en-AU" sz="18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@entity8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en la costa oeste de </a:t>
            </a:r>
            <a:r>
              <a:rPr b="0" lang="en-AU" sz="18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@entity5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dijeron las autoridades.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el tiroteo -registrado en </a:t>
            </a:r>
            <a:r>
              <a:rPr b="0" lang="en-AU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@entity11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 unos 45 kilómetros al norte de </a:t>
            </a:r>
            <a:r>
              <a:rPr b="0" lang="en-AU" sz="18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@entity13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también resultó herida una persona.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8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@entity0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…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tiroteo se registró en el poblado de </a:t>
            </a:r>
            <a:r>
              <a:rPr b="0" lang="en-AU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@placeholder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Research Question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Large amount of data is needed to train a neural QA system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380K Q&amp;A pairs in the CNN news dataset (machine-generated)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120K Q&amp;A pairs in the Maluuba NewsQA dataset (human-annotated)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the data doesn’t exist for many languages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solve this problem?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IDEA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Transfer Learning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Transfer the learned knowledge from a resource rich language (like English) to a resource poor language (like Spanish)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Jointly learn the QA models for Engilsh &amp; Spanish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 abstract knowledge which can be transferred across languages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Approach 1 – Direct Transfer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 a model in Language 1, then fine-tune the model on a smaller dataset of Language 2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Assuming that some aspect of the model can be shared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boost performance, we use aligned word embeddings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608000" y="4968000"/>
            <a:ext cx="936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512000" y="4608000"/>
            <a:ext cx="792000" cy="50400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512000" y="5400000"/>
            <a:ext cx="792000" cy="50400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2736000" y="4608000"/>
            <a:ext cx="1368000" cy="50400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2736000" y="5400000"/>
            <a:ext cx="1368000" cy="50400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Line 8"/>
          <p:cNvSpPr/>
          <p:nvPr/>
        </p:nvSpPr>
        <p:spPr>
          <a:xfrm>
            <a:off x="2304000" y="4860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9"/>
          <p:cNvSpPr/>
          <p:nvPr/>
        </p:nvSpPr>
        <p:spPr>
          <a:xfrm>
            <a:off x="2304000" y="5616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10"/>
          <p:cNvSpPr/>
          <p:nvPr/>
        </p:nvSpPr>
        <p:spPr>
          <a:xfrm>
            <a:off x="4104000" y="4824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11"/>
          <p:cNvSpPr/>
          <p:nvPr/>
        </p:nvSpPr>
        <p:spPr>
          <a:xfrm flipV="1">
            <a:off x="4104000" y="5328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2"/>
          <p:cNvSpPr/>
          <p:nvPr/>
        </p:nvSpPr>
        <p:spPr>
          <a:xfrm rot="16200000">
            <a:off x="3276000" y="5184000"/>
            <a:ext cx="288000" cy="144000"/>
          </a:xfrm>
          <a:custGeom>
            <a:avLst/>
            <a:gdLst/>
            <a:ahLst/>
            <a:rect l="0" t="0" r="r" b="b"/>
            <a:pathLst>
              <a:path w="802" h="402">
                <a:moveTo>
                  <a:pt x="0" y="200"/>
                </a:moveTo>
                <a:lnTo>
                  <a:pt x="159" y="0"/>
                </a:lnTo>
                <a:lnTo>
                  <a:pt x="159" y="100"/>
                </a:lnTo>
                <a:lnTo>
                  <a:pt x="641" y="100"/>
                </a:lnTo>
                <a:lnTo>
                  <a:pt x="641" y="0"/>
                </a:lnTo>
                <a:lnTo>
                  <a:pt x="801" y="200"/>
                </a:lnTo>
                <a:lnTo>
                  <a:pt x="641" y="401"/>
                </a:lnTo>
                <a:lnTo>
                  <a:pt x="641" y="300"/>
                </a:lnTo>
                <a:lnTo>
                  <a:pt x="159" y="300"/>
                </a:lnTo>
                <a:lnTo>
                  <a:pt x="159" y="401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3"/>
          <p:cNvSpPr/>
          <p:nvPr/>
        </p:nvSpPr>
        <p:spPr>
          <a:xfrm>
            <a:off x="6624000" y="4968000"/>
            <a:ext cx="936000" cy="504000"/>
          </a:xfrm>
          <a:prstGeom prst="rect">
            <a:avLst/>
          </a:prstGeom>
          <a:solidFill>
            <a:srgbClr val="cc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Answer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14"/>
          <p:cNvSpPr/>
          <p:nvPr/>
        </p:nvSpPr>
        <p:spPr>
          <a:xfrm>
            <a:off x="5544000" y="5220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560" y="2750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Embedding Alignment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Line 3"/>
          <p:cNvSpPr/>
          <p:nvPr/>
        </p:nvSpPr>
        <p:spPr>
          <a:xfrm flipH="1" flipV="1">
            <a:off x="1008000" y="3240000"/>
            <a:ext cx="864000" cy="13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4"/>
          <p:cNvSpPr/>
          <p:nvPr/>
        </p:nvSpPr>
        <p:spPr>
          <a:xfrm flipV="1">
            <a:off x="1872000" y="3528000"/>
            <a:ext cx="43200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5"/>
          <p:cNvSpPr/>
          <p:nvPr/>
        </p:nvSpPr>
        <p:spPr>
          <a:xfrm flipH="1">
            <a:off x="360000" y="4608000"/>
            <a:ext cx="1512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6"/>
          <p:cNvSpPr/>
          <p:nvPr/>
        </p:nvSpPr>
        <p:spPr>
          <a:xfrm>
            <a:off x="1872000" y="4608000"/>
            <a:ext cx="1224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7"/>
          <p:cNvSpPr txBox="1"/>
          <p:nvPr/>
        </p:nvSpPr>
        <p:spPr>
          <a:xfrm>
            <a:off x="3073680" y="5256000"/>
            <a:ext cx="752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storm</a:t>
            </a:r>
            <a:endParaRPr b="0" lang="en-AU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8"/>
          <p:cNvSpPr txBox="1"/>
          <p:nvPr/>
        </p:nvSpPr>
        <p:spPr>
          <a:xfrm>
            <a:off x="2137680" y="3109680"/>
            <a:ext cx="676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AU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9"/>
          <p:cNvSpPr txBox="1"/>
          <p:nvPr/>
        </p:nvSpPr>
        <p:spPr>
          <a:xfrm>
            <a:off x="576000" y="2808000"/>
            <a:ext cx="598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king</a:t>
            </a:r>
            <a:endParaRPr b="0" lang="en-AU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10"/>
          <p:cNvSpPr txBox="1"/>
          <p:nvPr/>
        </p:nvSpPr>
        <p:spPr>
          <a:xfrm>
            <a:off x="193680" y="505368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</a:t>
            </a:r>
            <a:endParaRPr b="0" lang="en-AU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Line 11"/>
          <p:cNvSpPr/>
          <p:nvPr/>
        </p:nvSpPr>
        <p:spPr>
          <a:xfrm flipH="1" flipV="1">
            <a:off x="1008000" y="3240000"/>
            <a:ext cx="864000" cy="13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2"/>
          <p:cNvSpPr/>
          <p:nvPr/>
        </p:nvSpPr>
        <p:spPr>
          <a:xfrm flipV="1">
            <a:off x="1872000" y="3528000"/>
            <a:ext cx="43200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13"/>
          <p:cNvSpPr/>
          <p:nvPr/>
        </p:nvSpPr>
        <p:spPr>
          <a:xfrm flipH="1">
            <a:off x="360000" y="4608000"/>
            <a:ext cx="1512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14"/>
          <p:cNvSpPr/>
          <p:nvPr/>
        </p:nvSpPr>
        <p:spPr>
          <a:xfrm>
            <a:off x="1872000" y="4608000"/>
            <a:ext cx="1224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Shape 15"/>
          <p:cNvSpPr txBox="1"/>
          <p:nvPr/>
        </p:nvSpPr>
        <p:spPr>
          <a:xfrm>
            <a:off x="3073680" y="5256000"/>
            <a:ext cx="752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storm</a:t>
            </a:r>
            <a:endParaRPr b="0" lang="en-AU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16"/>
          <p:cNvSpPr txBox="1"/>
          <p:nvPr/>
        </p:nvSpPr>
        <p:spPr>
          <a:xfrm>
            <a:off x="2137680" y="3109680"/>
            <a:ext cx="676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AU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17"/>
          <p:cNvSpPr txBox="1"/>
          <p:nvPr/>
        </p:nvSpPr>
        <p:spPr>
          <a:xfrm>
            <a:off x="193680" y="505368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</a:t>
            </a:r>
            <a:endParaRPr b="0" lang="en-AU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Line 18"/>
          <p:cNvSpPr/>
          <p:nvPr/>
        </p:nvSpPr>
        <p:spPr>
          <a:xfrm flipH="1">
            <a:off x="6378480" y="4170600"/>
            <a:ext cx="904680" cy="1341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9"/>
          <p:cNvSpPr/>
          <p:nvPr/>
        </p:nvSpPr>
        <p:spPr>
          <a:xfrm flipH="1">
            <a:off x="6120720" y="4170600"/>
            <a:ext cx="1162440" cy="38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20"/>
          <p:cNvSpPr/>
          <p:nvPr/>
        </p:nvSpPr>
        <p:spPr>
          <a:xfrm>
            <a:off x="7283160" y="4170600"/>
            <a:ext cx="938160" cy="1239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21"/>
          <p:cNvSpPr/>
          <p:nvPr/>
        </p:nvSpPr>
        <p:spPr>
          <a:xfrm flipV="1">
            <a:off x="7283160" y="2818080"/>
            <a:ext cx="35280" cy="1352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Shape 22"/>
          <p:cNvSpPr txBox="1"/>
          <p:nvPr/>
        </p:nvSpPr>
        <p:spPr>
          <a:xfrm rot="14776800">
            <a:off x="6793560" y="2071800"/>
            <a:ext cx="1081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tormenta</a:t>
            </a:r>
            <a:endParaRPr b="0" lang="en-AU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3"/>
          <p:cNvSpPr txBox="1"/>
          <p:nvPr/>
        </p:nvSpPr>
        <p:spPr>
          <a:xfrm rot="14776800">
            <a:off x="5400360" y="3919680"/>
            <a:ext cx="802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estato</a:t>
            </a:r>
            <a:endParaRPr b="0" lang="en-AU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4"/>
          <p:cNvSpPr txBox="1"/>
          <p:nvPr/>
        </p:nvSpPr>
        <p:spPr>
          <a:xfrm rot="14776800">
            <a:off x="5904000" y="5569920"/>
            <a:ext cx="586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Rey</a:t>
            </a:r>
            <a:endParaRPr b="0" lang="en-AU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5"/>
          <p:cNvSpPr txBox="1"/>
          <p:nvPr/>
        </p:nvSpPr>
        <p:spPr>
          <a:xfrm rot="14776800">
            <a:off x="8087040" y="4998960"/>
            <a:ext cx="624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gato</a:t>
            </a:r>
            <a:endParaRPr b="0" lang="en-AU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Line 26"/>
          <p:cNvSpPr/>
          <p:nvPr/>
        </p:nvSpPr>
        <p:spPr>
          <a:xfrm flipH="1" flipV="1">
            <a:off x="1008000" y="3240000"/>
            <a:ext cx="864000" cy="13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27"/>
          <p:cNvSpPr/>
          <p:nvPr/>
        </p:nvSpPr>
        <p:spPr>
          <a:xfrm flipV="1">
            <a:off x="1872000" y="3528000"/>
            <a:ext cx="43200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28"/>
          <p:cNvSpPr/>
          <p:nvPr/>
        </p:nvSpPr>
        <p:spPr>
          <a:xfrm flipH="1">
            <a:off x="360000" y="4608000"/>
            <a:ext cx="1512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29"/>
          <p:cNvSpPr/>
          <p:nvPr/>
        </p:nvSpPr>
        <p:spPr>
          <a:xfrm>
            <a:off x="1872000" y="4608000"/>
            <a:ext cx="1224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30"/>
          <p:cNvSpPr txBox="1"/>
          <p:nvPr/>
        </p:nvSpPr>
        <p:spPr>
          <a:xfrm>
            <a:off x="3073680" y="5256000"/>
            <a:ext cx="752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storm</a:t>
            </a:r>
            <a:endParaRPr b="0" lang="en-AU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31"/>
          <p:cNvSpPr txBox="1"/>
          <p:nvPr/>
        </p:nvSpPr>
        <p:spPr>
          <a:xfrm>
            <a:off x="2137680" y="3109680"/>
            <a:ext cx="676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AU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32"/>
          <p:cNvSpPr txBox="1"/>
          <p:nvPr/>
        </p:nvSpPr>
        <p:spPr>
          <a:xfrm>
            <a:off x="193680" y="505368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</a:t>
            </a:r>
            <a:endParaRPr b="0" lang="en-AU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3"/>
          <p:cNvSpPr/>
          <p:nvPr/>
        </p:nvSpPr>
        <p:spPr>
          <a:xfrm>
            <a:off x="3528000" y="4176000"/>
            <a:ext cx="1656000" cy="144000"/>
          </a:xfrm>
          <a:custGeom>
            <a:avLst/>
            <a:gdLst/>
            <a:ahLst/>
            <a:rect l="0" t="0" r="r" b="b"/>
            <a:pathLst>
              <a:path w="4602" h="402">
                <a:moveTo>
                  <a:pt x="0" y="100"/>
                </a:moveTo>
                <a:lnTo>
                  <a:pt x="3450" y="100"/>
                </a:lnTo>
                <a:lnTo>
                  <a:pt x="3450" y="0"/>
                </a:lnTo>
                <a:lnTo>
                  <a:pt x="4601" y="200"/>
                </a:lnTo>
                <a:lnTo>
                  <a:pt x="3450" y="401"/>
                </a:lnTo>
                <a:lnTo>
                  <a:pt x="34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4"/>
          <p:cNvSpPr/>
          <p:nvPr/>
        </p:nvSpPr>
        <p:spPr>
          <a:xfrm rot="16200000">
            <a:off x="3815640" y="4392000"/>
            <a:ext cx="288000" cy="288000"/>
          </a:xfrm>
          <a:custGeom>
            <a:avLst/>
            <a:gdLst/>
            <a:ahLst/>
            <a:rect l="0" t="0" r="r" b="b"/>
            <a:pathLst>
              <a:path w="902" h="599">
                <a:moveTo>
                  <a:pt x="297" y="198"/>
                </a:moveTo>
                <a:lnTo>
                  <a:pt x="297" y="208"/>
                </a:lnTo>
                <a:lnTo>
                  <a:pt x="298" y="219"/>
                </a:lnTo>
                <a:lnTo>
                  <a:pt x="299" y="229"/>
                </a:lnTo>
                <a:lnTo>
                  <a:pt x="301" y="239"/>
                </a:lnTo>
                <a:lnTo>
                  <a:pt x="304" y="249"/>
                </a:lnTo>
                <a:lnTo>
                  <a:pt x="306" y="259"/>
                </a:lnTo>
                <a:lnTo>
                  <a:pt x="310" y="269"/>
                </a:lnTo>
                <a:lnTo>
                  <a:pt x="314" y="278"/>
                </a:lnTo>
                <a:lnTo>
                  <a:pt x="318" y="288"/>
                </a:lnTo>
                <a:lnTo>
                  <a:pt x="323" y="297"/>
                </a:lnTo>
                <a:lnTo>
                  <a:pt x="328" y="306"/>
                </a:lnTo>
                <a:lnTo>
                  <a:pt x="334" y="315"/>
                </a:lnTo>
                <a:lnTo>
                  <a:pt x="340" y="323"/>
                </a:lnTo>
                <a:lnTo>
                  <a:pt x="346" y="331"/>
                </a:lnTo>
                <a:lnTo>
                  <a:pt x="353" y="339"/>
                </a:lnTo>
                <a:lnTo>
                  <a:pt x="360" y="346"/>
                </a:lnTo>
                <a:lnTo>
                  <a:pt x="368" y="353"/>
                </a:lnTo>
                <a:lnTo>
                  <a:pt x="376" y="359"/>
                </a:lnTo>
                <a:lnTo>
                  <a:pt x="384" y="365"/>
                </a:lnTo>
                <a:lnTo>
                  <a:pt x="393" y="371"/>
                </a:lnTo>
                <a:lnTo>
                  <a:pt x="402" y="376"/>
                </a:lnTo>
                <a:lnTo>
                  <a:pt x="411" y="381"/>
                </a:lnTo>
                <a:lnTo>
                  <a:pt x="421" y="385"/>
                </a:lnTo>
                <a:lnTo>
                  <a:pt x="430" y="389"/>
                </a:lnTo>
                <a:lnTo>
                  <a:pt x="440" y="393"/>
                </a:lnTo>
                <a:lnTo>
                  <a:pt x="450" y="395"/>
                </a:lnTo>
                <a:lnTo>
                  <a:pt x="460" y="398"/>
                </a:lnTo>
                <a:lnTo>
                  <a:pt x="470" y="400"/>
                </a:lnTo>
                <a:lnTo>
                  <a:pt x="480" y="401"/>
                </a:lnTo>
                <a:lnTo>
                  <a:pt x="491" y="402"/>
                </a:lnTo>
                <a:lnTo>
                  <a:pt x="501" y="402"/>
                </a:lnTo>
                <a:lnTo>
                  <a:pt x="511" y="402"/>
                </a:lnTo>
                <a:lnTo>
                  <a:pt x="522" y="401"/>
                </a:lnTo>
                <a:lnTo>
                  <a:pt x="532" y="400"/>
                </a:lnTo>
                <a:lnTo>
                  <a:pt x="542" y="398"/>
                </a:lnTo>
                <a:lnTo>
                  <a:pt x="552" y="395"/>
                </a:lnTo>
                <a:lnTo>
                  <a:pt x="562" y="393"/>
                </a:lnTo>
                <a:lnTo>
                  <a:pt x="572" y="389"/>
                </a:lnTo>
                <a:lnTo>
                  <a:pt x="581" y="385"/>
                </a:lnTo>
                <a:lnTo>
                  <a:pt x="591" y="381"/>
                </a:lnTo>
                <a:lnTo>
                  <a:pt x="600" y="376"/>
                </a:lnTo>
                <a:lnTo>
                  <a:pt x="609" y="371"/>
                </a:lnTo>
                <a:lnTo>
                  <a:pt x="618" y="365"/>
                </a:lnTo>
                <a:lnTo>
                  <a:pt x="626" y="359"/>
                </a:lnTo>
                <a:lnTo>
                  <a:pt x="634" y="353"/>
                </a:lnTo>
                <a:lnTo>
                  <a:pt x="642" y="346"/>
                </a:lnTo>
                <a:lnTo>
                  <a:pt x="649" y="339"/>
                </a:lnTo>
                <a:lnTo>
                  <a:pt x="656" y="331"/>
                </a:lnTo>
                <a:lnTo>
                  <a:pt x="662" y="323"/>
                </a:lnTo>
                <a:lnTo>
                  <a:pt x="668" y="315"/>
                </a:lnTo>
                <a:lnTo>
                  <a:pt x="674" y="306"/>
                </a:lnTo>
                <a:lnTo>
                  <a:pt x="679" y="297"/>
                </a:lnTo>
                <a:lnTo>
                  <a:pt x="684" y="288"/>
                </a:lnTo>
                <a:lnTo>
                  <a:pt x="688" y="278"/>
                </a:lnTo>
                <a:lnTo>
                  <a:pt x="692" y="269"/>
                </a:lnTo>
                <a:lnTo>
                  <a:pt x="696" y="259"/>
                </a:lnTo>
                <a:lnTo>
                  <a:pt x="698" y="249"/>
                </a:lnTo>
                <a:lnTo>
                  <a:pt x="701" y="239"/>
                </a:lnTo>
                <a:lnTo>
                  <a:pt x="703" y="229"/>
                </a:lnTo>
                <a:lnTo>
                  <a:pt x="704" y="219"/>
                </a:lnTo>
                <a:lnTo>
                  <a:pt x="705" y="208"/>
                </a:lnTo>
                <a:lnTo>
                  <a:pt x="705" y="198"/>
                </a:lnTo>
                <a:lnTo>
                  <a:pt x="901" y="198"/>
                </a:lnTo>
                <a:lnTo>
                  <a:pt x="900" y="218"/>
                </a:lnTo>
                <a:lnTo>
                  <a:pt x="899" y="238"/>
                </a:lnTo>
                <a:lnTo>
                  <a:pt x="896" y="259"/>
                </a:lnTo>
                <a:lnTo>
                  <a:pt x="893" y="279"/>
                </a:lnTo>
                <a:lnTo>
                  <a:pt x="888" y="298"/>
                </a:lnTo>
                <a:lnTo>
                  <a:pt x="883" y="318"/>
                </a:lnTo>
                <a:lnTo>
                  <a:pt x="876" y="337"/>
                </a:lnTo>
                <a:lnTo>
                  <a:pt x="869" y="356"/>
                </a:lnTo>
                <a:lnTo>
                  <a:pt x="860" y="374"/>
                </a:lnTo>
                <a:lnTo>
                  <a:pt x="851" y="392"/>
                </a:lnTo>
                <a:lnTo>
                  <a:pt x="840" y="410"/>
                </a:lnTo>
                <a:lnTo>
                  <a:pt x="829" y="427"/>
                </a:lnTo>
                <a:lnTo>
                  <a:pt x="817" y="443"/>
                </a:lnTo>
                <a:lnTo>
                  <a:pt x="805" y="459"/>
                </a:lnTo>
                <a:lnTo>
                  <a:pt x="791" y="474"/>
                </a:lnTo>
                <a:lnTo>
                  <a:pt x="777" y="488"/>
                </a:lnTo>
                <a:lnTo>
                  <a:pt x="762" y="502"/>
                </a:lnTo>
                <a:lnTo>
                  <a:pt x="746" y="514"/>
                </a:lnTo>
                <a:lnTo>
                  <a:pt x="730" y="526"/>
                </a:lnTo>
                <a:lnTo>
                  <a:pt x="713" y="537"/>
                </a:lnTo>
                <a:lnTo>
                  <a:pt x="695" y="548"/>
                </a:lnTo>
                <a:lnTo>
                  <a:pt x="677" y="557"/>
                </a:lnTo>
                <a:lnTo>
                  <a:pt x="659" y="566"/>
                </a:lnTo>
                <a:lnTo>
                  <a:pt x="640" y="573"/>
                </a:lnTo>
                <a:lnTo>
                  <a:pt x="621" y="580"/>
                </a:lnTo>
                <a:lnTo>
                  <a:pt x="601" y="585"/>
                </a:lnTo>
                <a:lnTo>
                  <a:pt x="582" y="590"/>
                </a:lnTo>
                <a:lnTo>
                  <a:pt x="562" y="593"/>
                </a:lnTo>
                <a:lnTo>
                  <a:pt x="541" y="596"/>
                </a:lnTo>
                <a:lnTo>
                  <a:pt x="521" y="597"/>
                </a:lnTo>
                <a:lnTo>
                  <a:pt x="501" y="598"/>
                </a:lnTo>
                <a:lnTo>
                  <a:pt x="481" y="597"/>
                </a:lnTo>
                <a:lnTo>
                  <a:pt x="461" y="596"/>
                </a:lnTo>
                <a:lnTo>
                  <a:pt x="440" y="593"/>
                </a:lnTo>
                <a:lnTo>
                  <a:pt x="420" y="590"/>
                </a:lnTo>
                <a:lnTo>
                  <a:pt x="401" y="585"/>
                </a:lnTo>
                <a:lnTo>
                  <a:pt x="381" y="580"/>
                </a:lnTo>
                <a:lnTo>
                  <a:pt x="362" y="573"/>
                </a:lnTo>
                <a:lnTo>
                  <a:pt x="343" y="566"/>
                </a:lnTo>
                <a:lnTo>
                  <a:pt x="325" y="557"/>
                </a:lnTo>
                <a:lnTo>
                  <a:pt x="307" y="548"/>
                </a:lnTo>
                <a:lnTo>
                  <a:pt x="289" y="537"/>
                </a:lnTo>
                <a:lnTo>
                  <a:pt x="272" y="526"/>
                </a:lnTo>
                <a:lnTo>
                  <a:pt x="256" y="514"/>
                </a:lnTo>
                <a:lnTo>
                  <a:pt x="240" y="502"/>
                </a:lnTo>
                <a:lnTo>
                  <a:pt x="225" y="488"/>
                </a:lnTo>
                <a:lnTo>
                  <a:pt x="211" y="474"/>
                </a:lnTo>
                <a:lnTo>
                  <a:pt x="197" y="459"/>
                </a:lnTo>
                <a:lnTo>
                  <a:pt x="185" y="443"/>
                </a:lnTo>
                <a:lnTo>
                  <a:pt x="173" y="427"/>
                </a:lnTo>
                <a:lnTo>
                  <a:pt x="162" y="410"/>
                </a:lnTo>
                <a:lnTo>
                  <a:pt x="151" y="392"/>
                </a:lnTo>
                <a:lnTo>
                  <a:pt x="142" y="374"/>
                </a:lnTo>
                <a:lnTo>
                  <a:pt x="133" y="356"/>
                </a:lnTo>
                <a:lnTo>
                  <a:pt x="126" y="337"/>
                </a:lnTo>
                <a:lnTo>
                  <a:pt x="119" y="318"/>
                </a:lnTo>
                <a:lnTo>
                  <a:pt x="114" y="298"/>
                </a:lnTo>
                <a:lnTo>
                  <a:pt x="109" y="279"/>
                </a:lnTo>
                <a:lnTo>
                  <a:pt x="106" y="259"/>
                </a:lnTo>
                <a:lnTo>
                  <a:pt x="103" y="238"/>
                </a:lnTo>
                <a:lnTo>
                  <a:pt x="102" y="218"/>
                </a:lnTo>
                <a:lnTo>
                  <a:pt x="101" y="198"/>
                </a:lnTo>
                <a:lnTo>
                  <a:pt x="0" y="198"/>
                </a:lnTo>
                <a:lnTo>
                  <a:pt x="199" y="0"/>
                </a:lnTo>
                <a:lnTo>
                  <a:pt x="397" y="198"/>
                </a:lnTo>
                <a:lnTo>
                  <a:pt x="297" y="198"/>
                </a:lnTo>
              </a:path>
            </a:pathLst>
          </a:cu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35"/>
          <p:cNvSpPr txBox="1"/>
          <p:nvPr/>
        </p:nvSpPr>
        <p:spPr>
          <a:xfrm>
            <a:off x="3456000" y="3384000"/>
            <a:ext cx="1829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Orthogonal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transformantion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Approach 2 – Joint Training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Simultaneously train the model on both languages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Challenge: different optimal weights for each language. Model might learn a bad “average” model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Proposed solution: use adversarial training to force the model to learn language-independent features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448000" y="504000"/>
            <a:ext cx="6336000" cy="2016000"/>
          </a:xfrm>
          <a:prstGeom prst="rect">
            <a:avLst/>
          </a:prstGeom>
          <a:solidFill>
            <a:srgbClr val="00ffff">
              <a:alpha val="2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457200" y="3096000"/>
            <a:ext cx="1270800" cy="23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504000" y="3168000"/>
            <a:ext cx="1152000" cy="36000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504000" y="3600000"/>
            <a:ext cx="1152000" cy="36000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504000" y="4032000"/>
            <a:ext cx="1152000" cy="36000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tio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504000" y="4464000"/>
            <a:ext cx="1152000" cy="36000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2088000" y="3744000"/>
            <a:ext cx="1296000" cy="504000"/>
          </a:xfrm>
          <a:prstGeom prst="rect">
            <a:avLst/>
          </a:prstGeom>
          <a:solidFill>
            <a:srgbClr val="ff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RN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Line 8"/>
          <p:cNvSpPr/>
          <p:nvPr/>
        </p:nvSpPr>
        <p:spPr>
          <a:xfrm>
            <a:off x="1656000" y="3744000"/>
            <a:ext cx="432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9"/>
          <p:cNvSpPr/>
          <p:nvPr/>
        </p:nvSpPr>
        <p:spPr>
          <a:xfrm flipV="1">
            <a:off x="1656000" y="4032000"/>
            <a:ext cx="432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0"/>
          <p:cNvSpPr/>
          <p:nvPr/>
        </p:nvSpPr>
        <p:spPr>
          <a:xfrm>
            <a:off x="3744000" y="2952000"/>
            <a:ext cx="2664000" cy="36000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Story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 rot="16200000">
            <a:off x="2988000" y="4824000"/>
            <a:ext cx="1836000" cy="32400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2"/>
          <p:cNvSpPr/>
          <p:nvPr/>
        </p:nvSpPr>
        <p:spPr>
          <a:xfrm>
            <a:off x="3780000" y="3600000"/>
            <a:ext cx="216000" cy="216000"/>
          </a:xfrm>
          <a:prstGeom prst="flowChartSummingJunction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3"/>
          <p:cNvSpPr/>
          <p:nvPr/>
        </p:nvSpPr>
        <p:spPr>
          <a:xfrm flipV="1">
            <a:off x="3888000" y="3816000"/>
            <a:ext cx="0" cy="2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4"/>
          <p:cNvSpPr/>
          <p:nvPr/>
        </p:nvSpPr>
        <p:spPr>
          <a:xfrm>
            <a:off x="3888000" y="3312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52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53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154" name="CustomShape 17"/>
          <p:cNvSpPr/>
          <p:nvPr/>
        </p:nvSpPr>
        <p:spPr>
          <a:xfrm>
            <a:off x="4320000" y="3564000"/>
            <a:ext cx="2088000" cy="288000"/>
          </a:xfrm>
          <a:prstGeom prst="rect">
            <a:avLst/>
          </a:prstGeom>
          <a:solidFill>
            <a:srgbClr val="66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Attention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Weights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Line 18"/>
          <p:cNvSpPr/>
          <p:nvPr/>
        </p:nvSpPr>
        <p:spPr>
          <a:xfrm>
            <a:off x="3996000" y="3708000"/>
            <a:ext cx="32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9"/>
          <p:cNvSpPr/>
          <p:nvPr/>
        </p:nvSpPr>
        <p:spPr>
          <a:xfrm>
            <a:off x="5004000" y="4176000"/>
            <a:ext cx="144000" cy="144000"/>
          </a:xfrm>
          <a:prstGeom prst="flowChartConnector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1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159" name="CustomShape 22"/>
          <p:cNvSpPr/>
          <p:nvPr/>
        </p:nvSpPr>
        <p:spPr>
          <a:xfrm>
            <a:off x="4464000" y="4752000"/>
            <a:ext cx="1584000" cy="36000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Line 23"/>
          <p:cNvSpPr/>
          <p:nvPr/>
        </p:nvSpPr>
        <p:spPr>
          <a:xfrm>
            <a:off x="5076000" y="4320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4"/>
          <p:cNvSpPr/>
          <p:nvPr/>
        </p:nvSpPr>
        <p:spPr>
          <a:xfrm>
            <a:off x="6480000" y="4680000"/>
            <a:ext cx="2016000" cy="504000"/>
          </a:xfrm>
          <a:prstGeom prst="rect">
            <a:avLst/>
          </a:prstGeom>
          <a:solidFill>
            <a:srgbClr val="ff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Answerer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Line 25"/>
          <p:cNvSpPr/>
          <p:nvPr/>
        </p:nvSpPr>
        <p:spPr>
          <a:xfrm>
            <a:off x="6048000" y="4932000"/>
            <a:ext cx="4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6"/>
          <p:cNvSpPr/>
          <p:nvPr/>
        </p:nvSpPr>
        <p:spPr>
          <a:xfrm>
            <a:off x="6912000" y="5472000"/>
            <a:ext cx="1152000" cy="360000"/>
          </a:xfrm>
          <a:prstGeom prst="rect">
            <a:avLst/>
          </a:prstGeom>
          <a:solidFill>
            <a:srgbClr val="66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27"/>
          <p:cNvSpPr/>
          <p:nvPr/>
        </p:nvSpPr>
        <p:spPr>
          <a:xfrm>
            <a:off x="7488000" y="5184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8"/>
          <p:cNvSpPr/>
          <p:nvPr/>
        </p:nvSpPr>
        <p:spPr>
          <a:xfrm>
            <a:off x="4392000" y="6192000"/>
            <a:ext cx="1152000" cy="360000"/>
          </a:xfrm>
          <a:prstGeom prst="rect">
            <a:avLst/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Ans Loss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66" name="Line 2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67" name="Line 3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168" name="CustomShape 31"/>
          <p:cNvSpPr/>
          <p:nvPr/>
        </p:nvSpPr>
        <p:spPr>
          <a:xfrm>
            <a:off x="6552000" y="1872000"/>
            <a:ext cx="2016000" cy="504000"/>
          </a:xfrm>
          <a:prstGeom prst="rect">
            <a:avLst/>
          </a:prstGeom>
          <a:solidFill>
            <a:srgbClr val="ff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Discriminator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69" name="Line 3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custDash/>
            <a:tailEnd len="med" type="triangle" w="med"/>
          </a:ln>
        </p:spPr>
      </p:cxnSp>
      <p:cxnSp>
        <p:nvCxnSpPr>
          <p:cNvPr id="170" name="Line 3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custDash/>
            <a:tailEnd len="med" type="triangle" w="med"/>
          </a:ln>
        </p:spPr>
      </p:cxnSp>
      <p:sp>
        <p:nvSpPr>
          <p:cNvPr id="171" name="CustomShape 34"/>
          <p:cNvSpPr/>
          <p:nvPr/>
        </p:nvSpPr>
        <p:spPr>
          <a:xfrm>
            <a:off x="6984000" y="720000"/>
            <a:ext cx="1152000" cy="720000"/>
          </a:xfrm>
          <a:prstGeom prst="rect">
            <a:avLst/>
          </a:prstGeom>
          <a:solidFill>
            <a:srgbClr val="66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Line 35"/>
          <p:cNvSpPr/>
          <p:nvPr/>
        </p:nvSpPr>
        <p:spPr>
          <a:xfrm flipV="1">
            <a:off x="7560000" y="1440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6"/>
          <p:cNvSpPr/>
          <p:nvPr/>
        </p:nvSpPr>
        <p:spPr>
          <a:xfrm>
            <a:off x="4104000" y="900000"/>
            <a:ext cx="1152000" cy="36000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 Loss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74" name="Line 3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75" name="Line 3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176" name="CustomShape 39"/>
          <p:cNvSpPr/>
          <p:nvPr/>
        </p:nvSpPr>
        <p:spPr>
          <a:xfrm>
            <a:off x="7920000" y="2664000"/>
            <a:ext cx="288000" cy="1728000"/>
          </a:xfrm>
          <a:custGeom>
            <a:avLst/>
            <a:gdLst/>
            <a:ahLst/>
            <a:rect l="0" t="0" r="r" b="b"/>
            <a:pathLst>
              <a:path w="802" h="4802">
                <a:moveTo>
                  <a:pt x="0" y="955"/>
                </a:moveTo>
                <a:lnTo>
                  <a:pt x="400" y="0"/>
                </a:lnTo>
                <a:lnTo>
                  <a:pt x="801" y="955"/>
                </a:lnTo>
                <a:lnTo>
                  <a:pt x="600" y="955"/>
                </a:lnTo>
                <a:lnTo>
                  <a:pt x="600" y="3845"/>
                </a:lnTo>
                <a:lnTo>
                  <a:pt x="801" y="3845"/>
                </a:lnTo>
                <a:lnTo>
                  <a:pt x="400" y="4801"/>
                </a:lnTo>
                <a:lnTo>
                  <a:pt x="0" y="3845"/>
                </a:lnTo>
                <a:lnTo>
                  <a:pt x="200" y="3845"/>
                </a:lnTo>
                <a:lnTo>
                  <a:pt x="200" y="955"/>
                </a:lnTo>
                <a:lnTo>
                  <a:pt x="0" y="955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the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Embedding Alignment Objective: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Adversarial Training Objective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79" name="Formula 3"/>
              <p:cNvSpPr txBox="1"/>
              <p:nvPr/>
            </p:nvSpPr>
            <p:spPr>
              <a:xfrm>
                <a:off x="2196000" y="2516400"/>
                <a:ext cx="1980000" cy="43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limLow>
                      <m:e>
                        <m:r>
                          <m:t xml:space="preserve">argmin</m:t>
                        </m:r>
                      </m:e>
                      <m:lim>
                        <m:r>
                          <m:t xml:space="preserve">P</m:t>
                        </m:r>
                      </m:lim>
                    </m:limLow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i</m:t>
                        </m:r>
                      </m:sub>
                      <m:sup/>
                      <m:e>
                        <m:d>
                          <m:dPr>
                            <m:begChr m:val="‖"/>
                            <m:endChr m:val="‖"/>
                          </m:dPr>
                          <m:e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  <m:r>
                              <m:t xml:space="preserve">P</m:t>
                            </m:r>
                            <m:r>
                              <m:t xml:space="preserve">−</m:t>
                            </m:r>
                            <m:sSub>
                              <m:e>
                                <m:r>
                                  <m:t xml:space="preserve">Y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80" name="Formula 4"/>
              <p:cNvSpPr txBox="1"/>
              <p:nvPr/>
            </p:nvSpPr>
            <p:spPr>
              <a:xfrm>
                <a:off x="2592000" y="4176000"/>
                <a:ext cx="3924000" cy="432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limLow>
                      <m:e>
                        <m:r>
                          <m:t xml:space="preserve">argmin</m:t>
                        </m:r>
                      </m:e>
                      <m:lim>
                        <m:sSub>
                          <m:e>
                            <m:r>
                              <m:t xml:space="preserve">Θ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  <m:r>
                          <m:t xml:space="preserve">,</m:t>
                        </m:r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Θ</m:t>
                            </m:r>
                          </m:e>
                          <m:sub>
                            <m:r>
                              <m:t xml:space="preserve">D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−</m:t>
                        </m:r>
                        <m:r>
                          <m:t xml:space="preserve">logP</m:t>
                        </m:r>
                        <m:d>
                          <m:dPr>
                            <m:begChr m:val="("/>
                            <m:sepChr m:val="|"/>
                            <m:endChr m:val=")"/>
                          </m:dPr>
                          <m:e>
                            <m:r>
                              <m:t xml:space="preserve">A</m:t>
                            </m:r>
                          </m:e>
                          <m:e>
                            <m:sSub>
                              <m:e>
                                <m:r>
                                  <m:t xml:space="preserve">Θ</m:t>
                                </m:r>
                              </m:e>
                              <m:sub>
                                <m:r>
                                  <m:t xml:space="preserve">A</m:t>
                                </m:r>
                              </m:sub>
                            </m:sSub>
                          </m:e>
                        </m:d>
                        <m:r>
                          <m:t xml:space="preserve">+</m:t>
                        </m:r>
                        <m:r>
                          <m:t xml:space="preserve">logP</m:t>
                        </m:r>
                        <m:d>
                          <m:dPr>
                            <m:begChr m:val="("/>
                            <m:sepChr m:val="|"/>
                            <m:endChr m:val=")"/>
                          </m:dPr>
                          <m:e>
                            <m:r>
                              <m:t xml:space="preserve">L</m:t>
                            </m:r>
                          </m:e>
                          <m:e>
                            <m:sSub>
                              <m:e>
                                <m:r>
                                  <m:t xml:space="preserve">Θ</m:t>
                                </m:r>
                              </m:e>
                              <m:sub>
                                <m:r>
                                  <m:t xml:space="preserve">A</m:t>
                                </m:r>
                              </m:sub>
                            </m:sSub>
                            <m:r>
                              <m:t xml:space="preserve">,</m:t>
                            </m:r>
                            <m:sSub>
                              <m:e>
                                <m:r>
                                  <m:t xml:space="preserve">Θ</m:t>
                                </m:r>
                              </m:e>
                              <m:sub>
                                <m:r>
                                  <m:t xml:space="preserve">D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81" name="CustomShape 5"/>
          <p:cNvSpPr/>
          <p:nvPr/>
        </p:nvSpPr>
        <p:spPr>
          <a:xfrm flipH="1">
            <a:off x="936000" y="5076000"/>
            <a:ext cx="2160000" cy="1080000"/>
          </a:xfrm>
          <a:prstGeom prst="borderCallout2">
            <a:avLst>
              <a:gd name="adj1" fmla="val -5766"/>
              <a:gd name="adj2" fmla="val -11127"/>
              <a:gd name="adj3" fmla="val -3600"/>
              <a:gd name="adj4" fmla="val 4000"/>
              <a:gd name="adj5" fmla="val -896"/>
              <a:gd name="adj6" fmla="val 3987"/>
            </a:avLst>
          </a:prstGeom>
          <a:solidFill>
            <a:srgbClr val="cc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</a:t>
            </a:r>
            <a:r>
              <a:rPr b="0" lang="en-AU" sz="18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</a:t>
            </a:r>
            <a:r>
              <a:rPr b="0" lang="en-AU" sz="18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</a:t>
            </a:r>
            <a:r>
              <a:rPr b="0" lang="en-AU" sz="18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6282360" y="4824000"/>
            <a:ext cx="2501640" cy="1079640"/>
          </a:xfrm>
          <a:prstGeom prst="borderCallout2">
            <a:avLst>
              <a:gd name="adj1" fmla="val -6992"/>
              <a:gd name="adj2" fmla="val -7192"/>
              <a:gd name="adj3" fmla="val -3600"/>
              <a:gd name="adj4" fmla="val 4000"/>
              <a:gd name="adj5" fmla="val -776"/>
              <a:gd name="adj6" fmla="val 3996"/>
            </a:avLst>
          </a:prstGeom>
          <a:solidFill>
            <a:srgbClr val="cc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Maximise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discriminator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ctr"/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loss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4032000" y="5184000"/>
            <a:ext cx="2088000" cy="1079640"/>
          </a:xfrm>
          <a:prstGeom prst="borderCallout2">
            <a:avLst>
              <a:gd name="adj1" fmla="val -10425"/>
              <a:gd name="adj2" fmla="val -11512"/>
              <a:gd name="adj3" fmla="val -3600"/>
              <a:gd name="adj4" fmla="val 4000"/>
              <a:gd name="adj5" fmla="val -934"/>
              <a:gd name="adj6" fmla="val 3996"/>
            </a:avLst>
          </a:prstGeom>
          <a:solidFill>
            <a:srgbClr val="66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 the </a:t>
            </a: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negative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 of </a:t>
            </a: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theta_D so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we </a:t>
            </a: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minimise </a:t>
            </a: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discrim.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loss </a:t>
            </a: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wrt to it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8"/>
          <p:cNvSpPr txBox="1"/>
          <p:nvPr/>
        </p:nvSpPr>
        <p:spPr>
          <a:xfrm>
            <a:off x="4536000" y="2511000"/>
            <a:ext cx="2283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all aligned words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LibreOffice/5.1.6.2$Linux_X86_64 LibreOffice_project/10m0$Build-2</Application>
  <Words>121</Words>
  <Paragraphs>26</Paragraphs>
  <Company>Monash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2017-10-20T00:05:18Z</dcterms:created>
  <dc:creator>Microsoft Office User</dc:creator>
  <dc:description/>
  <dc:language>en-AU</dc:language>
  <cp:lastModifiedBy/>
  <dcterms:modified xsi:type="dcterms:W3CDTF">2017-10-26T12:25:20Z</dcterms:modified>
  <cp:revision>3</cp:revision>
  <dc:subject/>
  <dc:title>Learning neural Question Answering Systems for Low resource Langauges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Monash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