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</p:sldMasterIdLst>
  <p:notesMasterIdLst>
    <p:notesMasterId r:id="rId13"/>
  </p:notesMasterIdLst>
  <p:sldIdLst>
    <p:sldId id="268" r:id="rId4"/>
    <p:sldId id="258" r:id="rId5"/>
    <p:sldId id="259" r:id="rId6"/>
    <p:sldId id="266" r:id="rId7"/>
    <p:sldId id="264" r:id="rId8"/>
    <p:sldId id="265" r:id="rId9"/>
    <p:sldId id="261" r:id="rId10"/>
    <p:sldId id="262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4D2AAD-956B-448B-8832-A3C7DB73890A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B0797F-27BF-487F-B2E1-699C57AC312A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18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062FECB-D0C6-40AB-987A-3B930E15CC09}" type="slidenum">
              <a:rPr lang="fr-FR" smtClean="0">
                <a:solidFill>
                  <a:prstClr val="black"/>
                </a:solidFill>
              </a:rPr>
              <a:pPr/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2A77-0C0F-4213-A3AB-3E69A50E6C34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3904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5/23/2017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5/23/2017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5/23/2017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5/23/2017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5/23/2017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5/23/2017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5/23/2017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5/23/2017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5/23/2017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indent="-283464">
              <a:lnSpc>
                <a:spcPts val="3000"/>
              </a:lnSpc>
              <a:spcBef>
                <a:spcPts val="600"/>
              </a:spcBef>
              <a:buClr>
                <a:srgbClr val="3891A7"/>
              </a:buClr>
              <a:buSzPct val="80000"/>
              <a:buFont typeface="Wingdings 2"/>
              <a:buNone/>
            </a:pPr>
            <a:endParaRPr lang="en-US" sz="3200">
              <a:solidFill>
                <a:prstClr val="black"/>
              </a:solidFill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5/23/2017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5/23/2017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928813" cy="6858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4427538" y="5357813"/>
            <a:ext cx="4032250" cy="1411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36000" rIns="18000" bIns="36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450" b="1" dirty="0">
                <a:solidFill>
                  <a:srgbClr val="333399"/>
                </a:solidFill>
              </a:rPr>
              <a:t>EPAR: </a:t>
            </a:r>
            <a:r>
              <a:rPr lang="fr-FR" sz="1450" b="1" dirty="0" err="1">
                <a:solidFill>
                  <a:srgbClr val="333399"/>
                </a:solidFill>
              </a:rPr>
              <a:t>Epidemiology</a:t>
            </a:r>
            <a:r>
              <a:rPr lang="fr-FR" sz="1450" b="1" dirty="0">
                <a:solidFill>
                  <a:srgbClr val="333399"/>
                </a:solidFill>
              </a:rPr>
              <a:t> of </a:t>
            </a:r>
            <a:r>
              <a:rPr lang="fr-FR" sz="1450" b="1" dirty="0" err="1">
                <a:solidFill>
                  <a:srgbClr val="333399"/>
                </a:solidFill>
              </a:rPr>
              <a:t>Allergic</a:t>
            </a:r>
            <a:r>
              <a:rPr lang="fr-FR" sz="1450" b="1" dirty="0">
                <a:solidFill>
                  <a:srgbClr val="333399"/>
                </a:solidFill>
              </a:rPr>
              <a:t> and </a:t>
            </a:r>
            <a:r>
              <a:rPr lang="fr-FR" sz="1450" b="1" dirty="0" err="1">
                <a:solidFill>
                  <a:srgbClr val="333399"/>
                </a:solidFill>
              </a:rPr>
              <a:t>Respiratory</a:t>
            </a:r>
            <a:r>
              <a:rPr lang="fr-FR" sz="1450" b="1" dirty="0">
                <a:solidFill>
                  <a:srgbClr val="333399"/>
                </a:solidFill>
              </a:rPr>
              <a:t> </a:t>
            </a:r>
            <a:r>
              <a:rPr lang="fr-FR" sz="1450" b="1" dirty="0" err="1">
                <a:solidFill>
                  <a:srgbClr val="333399"/>
                </a:solidFill>
              </a:rPr>
              <a:t>Diseases</a:t>
            </a:r>
            <a:endParaRPr lang="fr-FR" sz="1450" dirty="0">
              <a:solidFill>
                <a:srgbClr val="0066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450" dirty="0">
                <a:solidFill>
                  <a:srgbClr val="808080"/>
                </a:solidFill>
              </a:rPr>
              <a:t>UMRS-707 INSERM  &amp; UPMC Paris VI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450" dirty="0" err="1">
                <a:solidFill>
                  <a:srgbClr val="808080"/>
                </a:solidFill>
              </a:rPr>
              <a:t>Medical</a:t>
            </a:r>
            <a:r>
              <a:rPr lang="fr-FR" sz="1450" dirty="0">
                <a:solidFill>
                  <a:srgbClr val="808080"/>
                </a:solidFill>
              </a:rPr>
              <a:t> </a:t>
            </a:r>
            <a:r>
              <a:rPr lang="fr-FR" sz="1450" dirty="0" err="1">
                <a:solidFill>
                  <a:srgbClr val="808080"/>
                </a:solidFill>
              </a:rPr>
              <a:t>School</a:t>
            </a:r>
            <a:r>
              <a:rPr lang="fr-FR" sz="1450" dirty="0">
                <a:solidFill>
                  <a:srgbClr val="808080"/>
                </a:solidFill>
              </a:rPr>
              <a:t> Saint Antoine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450" dirty="0">
                <a:solidFill>
                  <a:srgbClr val="808080"/>
                </a:solidFill>
              </a:rPr>
              <a:t>27, rue </a:t>
            </a:r>
            <a:r>
              <a:rPr lang="fr-FR" sz="1450" dirty="0" err="1">
                <a:solidFill>
                  <a:srgbClr val="808080"/>
                </a:solidFill>
              </a:rPr>
              <a:t>Chaligny</a:t>
            </a:r>
            <a:r>
              <a:rPr lang="fr-FR" sz="1450" dirty="0">
                <a:solidFill>
                  <a:srgbClr val="808080"/>
                </a:solidFill>
              </a:rPr>
              <a:t> 75012 Paris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450" u="sng" dirty="0">
                <a:solidFill>
                  <a:srgbClr val="333399"/>
                </a:solidFill>
              </a:rPr>
              <a:t>www.epar.fr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8928100" y="1412875"/>
            <a:ext cx="215900" cy="3240088"/>
            <a:chOff x="5624" y="890"/>
            <a:chExt cx="136" cy="2041"/>
          </a:xfrm>
        </p:grpSpPr>
        <p:sp>
          <p:nvSpPr>
            <p:cNvPr id="7" name="Line 13"/>
            <p:cNvSpPr>
              <a:spLocks noChangeShapeType="1"/>
            </p:cNvSpPr>
            <p:nvPr/>
          </p:nvSpPr>
          <p:spPr bwMode="auto">
            <a:xfrm>
              <a:off x="5624" y="890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8" name="Line 14"/>
            <p:cNvSpPr>
              <a:spLocks noChangeShapeType="1"/>
            </p:cNvSpPr>
            <p:nvPr/>
          </p:nvSpPr>
          <p:spPr bwMode="auto">
            <a:xfrm>
              <a:off x="5692" y="935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9" name="Line 15"/>
            <p:cNvSpPr>
              <a:spLocks noChangeShapeType="1"/>
            </p:cNvSpPr>
            <p:nvPr/>
          </p:nvSpPr>
          <p:spPr bwMode="auto">
            <a:xfrm>
              <a:off x="5692" y="981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>
              <a:off x="5692" y="1026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1" name="Line 17"/>
            <p:cNvSpPr>
              <a:spLocks noChangeShapeType="1"/>
            </p:cNvSpPr>
            <p:nvPr/>
          </p:nvSpPr>
          <p:spPr bwMode="auto">
            <a:xfrm>
              <a:off x="5692" y="1071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2" name="Line 18"/>
            <p:cNvSpPr>
              <a:spLocks noChangeShapeType="1"/>
            </p:cNvSpPr>
            <p:nvPr/>
          </p:nvSpPr>
          <p:spPr bwMode="auto">
            <a:xfrm>
              <a:off x="5624" y="1117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3" name="Line 19"/>
            <p:cNvSpPr>
              <a:spLocks noChangeShapeType="1"/>
            </p:cNvSpPr>
            <p:nvPr/>
          </p:nvSpPr>
          <p:spPr bwMode="auto">
            <a:xfrm>
              <a:off x="5692" y="1162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4" name="Line 20"/>
            <p:cNvSpPr>
              <a:spLocks noChangeShapeType="1"/>
            </p:cNvSpPr>
            <p:nvPr/>
          </p:nvSpPr>
          <p:spPr bwMode="auto">
            <a:xfrm>
              <a:off x="5692" y="1208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5" name="Line 21"/>
            <p:cNvSpPr>
              <a:spLocks noChangeShapeType="1"/>
            </p:cNvSpPr>
            <p:nvPr/>
          </p:nvSpPr>
          <p:spPr bwMode="auto">
            <a:xfrm>
              <a:off x="5692" y="1253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6" name="Line 22"/>
            <p:cNvSpPr>
              <a:spLocks noChangeShapeType="1"/>
            </p:cNvSpPr>
            <p:nvPr/>
          </p:nvSpPr>
          <p:spPr bwMode="auto">
            <a:xfrm>
              <a:off x="5692" y="1298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7" name="Line 23"/>
            <p:cNvSpPr>
              <a:spLocks noChangeShapeType="1"/>
            </p:cNvSpPr>
            <p:nvPr/>
          </p:nvSpPr>
          <p:spPr bwMode="auto">
            <a:xfrm>
              <a:off x="5624" y="1344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8" name="Line 24"/>
            <p:cNvSpPr>
              <a:spLocks noChangeShapeType="1"/>
            </p:cNvSpPr>
            <p:nvPr/>
          </p:nvSpPr>
          <p:spPr bwMode="auto">
            <a:xfrm>
              <a:off x="5692" y="1388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9" name="Line 25"/>
            <p:cNvSpPr>
              <a:spLocks noChangeShapeType="1"/>
            </p:cNvSpPr>
            <p:nvPr/>
          </p:nvSpPr>
          <p:spPr bwMode="auto">
            <a:xfrm>
              <a:off x="5692" y="1434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20" name="Line 26"/>
            <p:cNvSpPr>
              <a:spLocks noChangeShapeType="1"/>
            </p:cNvSpPr>
            <p:nvPr/>
          </p:nvSpPr>
          <p:spPr bwMode="auto">
            <a:xfrm>
              <a:off x="5692" y="1479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21" name="Line 27"/>
            <p:cNvSpPr>
              <a:spLocks noChangeShapeType="1"/>
            </p:cNvSpPr>
            <p:nvPr/>
          </p:nvSpPr>
          <p:spPr bwMode="auto">
            <a:xfrm>
              <a:off x="5692" y="1524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22" name="Line 28"/>
            <p:cNvSpPr>
              <a:spLocks noChangeShapeType="1"/>
            </p:cNvSpPr>
            <p:nvPr/>
          </p:nvSpPr>
          <p:spPr bwMode="auto">
            <a:xfrm>
              <a:off x="5624" y="1570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23" name="Line 29"/>
            <p:cNvSpPr>
              <a:spLocks noChangeShapeType="1"/>
            </p:cNvSpPr>
            <p:nvPr/>
          </p:nvSpPr>
          <p:spPr bwMode="auto">
            <a:xfrm>
              <a:off x="5692" y="1615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24" name="Line 30"/>
            <p:cNvSpPr>
              <a:spLocks noChangeShapeType="1"/>
            </p:cNvSpPr>
            <p:nvPr/>
          </p:nvSpPr>
          <p:spPr bwMode="auto">
            <a:xfrm>
              <a:off x="5692" y="1661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25" name="Line 31"/>
            <p:cNvSpPr>
              <a:spLocks noChangeShapeType="1"/>
            </p:cNvSpPr>
            <p:nvPr/>
          </p:nvSpPr>
          <p:spPr bwMode="auto">
            <a:xfrm>
              <a:off x="5692" y="1706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26" name="Line 32"/>
            <p:cNvSpPr>
              <a:spLocks noChangeShapeType="1"/>
            </p:cNvSpPr>
            <p:nvPr/>
          </p:nvSpPr>
          <p:spPr bwMode="auto">
            <a:xfrm>
              <a:off x="5692" y="1751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27" name="Line 33"/>
            <p:cNvSpPr>
              <a:spLocks noChangeShapeType="1"/>
            </p:cNvSpPr>
            <p:nvPr/>
          </p:nvSpPr>
          <p:spPr bwMode="auto">
            <a:xfrm>
              <a:off x="5624" y="1797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28" name="Line 34"/>
            <p:cNvSpPr>
              <a:spLocks noChangeShapeType="1"/>
            </p:cNvSpPr>
            <p:nvPr/>
          </p:nvSpPr>
          <p:spPr bwMode="auto">
            <a:xfrm>
              <a:off x="5692" y="1842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29" name="Line 35"/>
            <p:cNvSpPr>
              <a:spLocks noChangeShapeType="1"/>
            </p:cNvSpPr>
            <p:nvPr/>
          </p:nvSpPr>
          <p:spPr bwMode="auto">
            <a:xfrm>
              <a:off x="5692" y="1888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30" name="Line 36"/>
            <p:cNvSpPr>
              <a:spLocks noChangeShapeType="1"/>
            </p:cNvSpPr>
            <p:nvPr/>
          </p:nvSpPr>
          <p:spPr bwMode="auto">
            <a:xfrm>
              <a:off x="5692" y="1933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31" name="Line 37"/>
            <p:cNvSpPr>
              <a:spLocks noChangeShapeType="1"/>
            </p:cNvSpPr>
            <p:nvPr/>
          </p:nvSpPr>
          <p:spPr bwMode="auto">
            <a:xfrm>
              <a:off x="5692" y="1978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32" name="Line 38"/>
            <p:cNvSpPr>
              <a:spLocks noChangeShapeType="1"/>
            </p:cNvSpPr>
            <p:nvPr/>
          </p:nvSpPr>
          <p:spPr bwMode="auto">
            <a:xfrm>
              <a:off x="5624" y="2024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33" name="Line 39"/>
            <p:cNvSpPr>
              <a:spLocks noChangeShapeType="1"/>
            </p:cNvSpPr>
            <p:nvPr/>
          </p:nvSpPr>
          <p:spPr bwMode="auto">
            <a:xfrm>
              <a:off x="5692" y="2069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34" name="Line 40"/>
            <p:cNvSpPr>
              <a:spLocks noChangeShapeType="1"/>
            </p:cNvSpPr>
            <p:nvPr/>
          </p:nvSpPr>
          <p:spPr bwMode="auto">
            <a:xfrm>
              <a:off x="5692" y="2115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35" name="Line 41"/>
            <p:cNvSpPr>
              <a:spLocks noChangeShapeType="1"/>
            </p:cNvSpPr>
            <p:nvPr/>
          </p:nvSpPr>
          <p:spPr bwMode="auto">
            <a:xfrm>
              <a:off x="5692" y="2160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36" name="Line 42"/>
            <p:cNvSpPr>
              <a:spLocks noChangeShapeType="1"/>
            </p:cNvSpPr>
            <p:nvPr/>
          </p:nvSpPr>
          <p:spPr bwMode="auto">
            <a:xfrm>
              <a:off x="5692" y="2205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37" name="Line 43"/>
            <p:cNvSpPr>
              <a:spLocks noChangeShapeType="1"/>
            </p:cNvSpPr>
            <p:nvPr/>
          </p:nvSpPr>
          <p:spPr bwMode="auto">
            <a:xfrm>
              <a:off x="5624" y="2251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38" name="Line 44"/>
            <p:cNvSpPr>
              <a:spLocks noChangeShapeType="1"/>
            </p:cNvSpPr>
            <p:nvPr/>
          </p:nvSpPr>
          <p:spPr bwMode="auto">
            <a:xfrm>
              <a:off x="5692" y="2296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39" name="Line 45"/>
            <p:cNvSpPr>
              <a:spLocks noChangeShapeType="1"/>
            </p:cNvSpPr>
            <p:nvPr/>
          </p:nvSpPr>
          <p:spPr bwMode="auto">
            <a:xfrm>
              <a:off x="5692" y="2342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0" name="Line 46"/>
            <p:cNvSpPr>
              <a:spLocks noChangeShapeType="1"/>
            </p:cNvSpPr>
            <p:nvPr/>
          </p:nvSpPr>
          <p:spPr bwMode="auto">
            <a:xfrm>
              <a:off x="5692" y="2387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1" name="Line 47"/>
            <p:cNvSpPr>
              <a:spLocks noChangeShapeType="1"/>
            </p:cNvSpPr>
            <p:nvPr/>
          </p:nvSpPr>
          <p:spPr bwMode="auto">
            <a:xfrm>
              <a:off x="5692" y="2432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2" name="Line 48"/>
            <p:cNvSpPr>
              <a:spLocks noChangeShapeType="1"/>
            </p:cNvSpPr>
            <p:nvPr/>
          </p:nvSpPr>
          <p:spPr bwMode="auto">
            <a:xfrm>
              <a:off x="5624" y="2478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3" name="Line 49"/>
            <p:cNvSpPr>
              <a:spLocks noChangeShapeType="1"/>
            </p:cNvSpPr>
            <p:nvPr/>
          </p:nvSpPr>
          <p:spPr bwMode="auto">
            <a:xfrm>
              <a:off x="5692" y="2522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4" name="Line 50"/>
            <p:cNvSpPr>
              <a:spLocks noChangeShapeType="1"/>
            </p:cNvSpPr>
            <p:nvPr/>
          </p:nvSpPr>
          <p:spPr bwMode="auto">
            <a:xfrm>
              <a:off x="5692" y="2568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5" name="Line 51"/>
            <p:cNvSpPr>
              <a:spLocks noChangeShapeType="1"/>
            </p:cNvSpPr>
            <p:nvPr/>
          </p:nvSpPr>
          <p:spPr bwMode="auto">
            <a:xfrm>
              <a:off x="5692" y="2613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6" name="Line 52"/>
            <p:cNvSpPr>
              <a:spLocks noChangeShapeType="1"/>
            </p:cNvSpPr>
            <p:nvPr/>
          </p:nvSpPr>
          <p:spPr bwMode="auto">
            <a:xfrm>
              <a:off x="5692" y="2658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7" name="Line 53"/>
            <p:cNvSpPr>
              <a:spLocks noChangeShapeType="1"/>
            </p:cNvSpPr>
            <p:nvPr/>
          </p:nvSpPr>
          <p:spPr bwMode="auto">
            <a:xfrm>
              <a:off x="5624" y="2704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8" name="Line 54"/>
            <p:cNvSpPr>
              <a:spLocks noChangeShapeType="1"/>
            </p:cNvSpPr>
            <p:nvPr/>
          </p:nvSpPr>
          <p:spPr bwMode="auto">
            <a:xfrm>
              <a:off x="5692" y="2749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9" name="Line 55"/>
            <p:cNvSpPr>
              <a:spLocks noChangeShapeType="1"/>
            </p:cNvSpPr>
            <p:nvPr/>
          </p:nvSpPr>
          <p:spPr bwMode="auto">
            <a:xfrm>
              <a:off x="5692" y="2795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50" name="Line 56"/>
            <p:cNvSpPr>
              <a:spLocks noChangeShapeType="1"/>
            </p:cNvSpPr>
            <p:nvPr/>
          </p:nvSpPr>
          <p:spPr bwMode="auto">
            <a:xfrm>
              <a:off x="5692" y="2840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51" name="Line 57"/>
            <p:cNvSpPr>
              <a:spLocks noChangeShapeType="1"/>
            </p:cNvSpPr>
            <p:nvPr/>
          </p:nvSpPr>
          <p:spPr bwMode="auto">
            <a:xfrm>
              <a:off x="5692" y="2885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52" name="Line 58"/>
            <p:cNvSpPr>
              <a:spLocks noChangeShapeType="1"/>
            </p:cNvSpPr>
            <p:nvPr/>
          </p:nvSpPr>
          <p:spPr bwMode="auto">
            <a:xfrm>
              <a:off x="5624" y="2931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53" name="Line 62"/>
          <p:cNvSpPr>
            <a:spLocks noChangeShapeType="1"/>
          </p:cNvSpPr>
          <p:nvPr/>
        </p:nvSpPr>
        <p:spPr bwMode="auto">
          <a:xfrm>
            <a:off x="4067175" y="5589588"/>
            <a:ext cx="4103688" cy="0"/>
          </a:xfrm>
          <a:prstGeom prst="line">
            <a:avLst/>
          </a:prstGeom>
          <a:noFill/>
          <a:ln w="15875">
            <a:solidFill>
              <a:schemeClr val="accent1"/>
            </a:solidFill>
            <a:prstDash val="lgDashDotDot"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4" name="Line 63"/>
          <p:cNvSpPr>
            <a:spLocks noChangeShapeType="1"/>
          </p:cNvSpPr>
          <p:nvPr/>
        </p:nvSpPr>
        <p:spPr bwMode="auto">
          <a:xfrm>
            <a:off x="4356100" y="5445125"/>
            <a:ext cx="0" cy="1325563"/>
          </a:xfrm>
          <a:prstGeom prst="line">
            <a:avLst/>
          </a:prstGeom>
          <a:noFill/>
          <a:ln w="15875">
            <a:solidFill>
              <a:schemeClr val="accent1"/>
            </a:solidFill>
            <a:prstDash val="lgDashDotDot"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000000"/>
              </a:solidFill>
            </a:endParaRPr>
          </a:p>
        </p:txBody>
      </p:sp>
      <p:grpSp>
        <p:nvGrpSpPr>
          <p:cNvPr id="3" name="Groupe 66"/>
          <p:cNvGrpSpPr>
            <a:grpSpLocks/>
          </p:cNvGrpSpPr>
          <p:nvPr userDrawn="1"/>
        </p:nvGrpSpPr>
        <p:grpSpPr bwMode="auto">
          <a:xfrm>
            <a:off x="0" y="0"/>
            <a:ext cx="1746250" cy="6786563"/>
            <a:chOff x="0" y="1"/>
            <a:chExt cx="1745673" cy="6786585"/>
          </a:xfrm>
        </p:grpSpPr>
        <p:pic>
          <p:nvPicPr>
            <p:cNvPr id="64" name="Picture 2"/>
            <p:cNvPicPr>
              <a:picLocks noChangeAspect="1" noChangeArrowheads="1"/>
            </p:cNvPicPr>
            <p:nvPr userDrawn="1"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0" y="1"/>
              <a:ext cx="1745673" cy="2214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5" name="Picture 4" descr="Les effets sur la santé de la pollution atmosphérique particulaire"/>
            <p:cNvPicPr>
              <a:picLocks noChangeAspect="1" noChangeArrowheads="1"/>
            </p:cNvPicPr>
            <p:nvPr userDrawn="1"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2303875"/>
              <a:ext cx="1714480" cy="1339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6" name="Picture 6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0" y="5097903"/>
              <a:ext cx="1712468" cy="1688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7" name="Picture 7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1" y="3786190"/>
              <a:ext cx="1703082" cy="1143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789363"/>
            <a:ext cx="6400800" cy="158432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2133600"/>
            <a:ext cx="7273925" cy="1470025"/>
          </a:xfrm>
        </p:spPr>
        <p:txBody>
          <a:bodyPr/>
          <a:lstStyle>
            <a:lvl1pPr>
              <a:defRPr sz="3200">
                <a:solidFill>
                  <a:srgbClr val="FF6600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4427538" y="5357813"/>
            <a:ext cx="4032250" cy="1411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36000" rIns="18000" bIns="3600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450" b="1" dirty="0">
                <a:solidFill>
                  <a:srgbClr val="333399"/>
                </a:solidFill>
              </a:rPr>
              <a:t>EPAR: Epidémiologie des Maladies Allergiques et Respiratoires</a:t>
            </a:r>
            <a:endParaRPr lang="fr-FR" sz="1450" dirty="0">
              <a:solidFill>
                <a:srgbClr val="0066FF"/>
              </a:solidFill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450" dirty="0">
                <a:solidFill>
                  <a:srgbClr val="808080"/>
                </a:solidFill>
              </a:rPr>
              <a:t>UMRS-707 INSERM  &amp; UPMC Paris VI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450" dirty="0">
                <a:solidFill>
                  <a:srgbClr val="808080"/>
                </a:solidFill>
              </a:rPr>
              <a:t>Faculté de Médecine Saint Antoine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450" dirty="0">
                <a:solidFill>
                  <a:srgbClr val="808080"/>
                </a:solidFill>
              </a:rPr>
              <a:t>27, rue </a:t>
            </a:r>
            <a:r>
              <a:rPr lang="fr-FR" sz="1450" dirty="0" err="1">
                <a:solidFill>
                  <a:srgbClr val="808080"/>
                </a:solidFill>
              </a:rPr>
              <a:t>Chaiigny</a:t>
            </a:r>
            <a:r>
              <a:rPr lang="fr-FR" sz="1450" dirty="0">
                <a:solidFill>
                  <a:srgbClr val="808080"/>
                </a:solidFill>
              </a:rPr>
              <a:t> 75012 Paris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 sz="1450" u="sng" dirty="0">
                <a:solidFill>
                  <a:srgbClr val="333399"/>
                </a:solidFill>
              </a:rPr>
              <a:t>www.epar.fr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8928100" y="1412875"/>
            <a:ext cx="215900" cy="3240088"/>
            <a:chOff x="5624" y="890"/>
            <a:chExt cx="136" cy="2041"/>
          </a:xfrm>
        </p:grpSpPr>
        <p:sp>
          <p:nvSpPr>
            <p:cNvPr id="6" name="Line 13"/>
            <p:cNvSpPr>
              <a:spLocks noChangeShapeType="1"/>
            </p:cNvSpPr>
            <p:nvPr/>
          </p:nvSpPr>
          <p:spPr bwMode="auto">
            <a:xfrm>
              <a:off x="5624" y="890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7" name="Line 14"/>
            <p:cNvSpPr>
              <a:spLocks noChangeShapeType="1"/>
            </p:cNvSpPr>
            <p:nvPr/>
          </p:nvSpPr>
          <p:spPr bwMode="auto">
            <a:xfrm>
              <a:off x="5692" y="935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8" name="Line 15"/>
            <p:cNvSpPr>
              <a:spLocks noChangeShapeType="1"/>
            </p:cNvSpPr>
            <p:nvPr/>
          </p:nvSpPr>
          <p:spPr bwMode="auto">
            <a:xfrm>
              <a:off x="5692" y="981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5692" y="1026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" name="Line 17"/>
            <p:cNvSpPr>
              <a:spLocks noChangeShapeType="1"/>
            </p:cNvSpPr>
            <p:nvPr/>
          </p:nvSpPr>
          <p:spPr bwMode="auto">
            <a:xfrm>
              <a:off x="5692" y="1071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1" name="Line 18"/>
            <p:cNvSpPr>
              <a:spLocks noChangeShapeType="1"/>
            </p:cNvSpPr>
            <p:nvPr/>
          </p:nvSpPr>
          <p:spPr bwMode="auto">
            <a:xfrm>
              <a:off x="5624" y="1117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2" name="Line 19"/>
            <p:cNvSpPr>
              <a:spLocks noChangeShapeType="1"/>
            </p:cNvSpPr>
            <p:nvPr/>
          </p:nvSpPr>
          <p:spPr bwMode="auto">
            <a:xfrm>
              <a:off x="5692" y="1162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3" name="Line 20"/>
            <p:cNvSpPr>
              <a:spLocks noChangeShapeType="1"/>
            </p:cNvSpPr>
            <p:nvPr/>
          </p:nvSpPr>
          <p:spPr bwMode="auto">
            <a:xfrm>
              <a:off x="5692" y="1208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4" name="Line 21"/>
            <p:cNvSpPr>
              <a:spLocks noChangeShapeType="1"/>
            </p:cNvSpPr>
            <p:nvPr/>
          </p:nvSpPr>
          <p:spPr bwMode="auto">
            <a:xfrm>
              <a:off x="5692" y="1253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5" name="Line 22"/>
            <p:cNvSpPr>
              <a:spLocks noChangeShapeType="1"/>
            </p:cNvSpPr>
            <p:nvPr/>
          </p:nvSpPr>
          <p:spPr bwMode="auto">
            <a:xfrm>
              <a:off x="5692" y="1298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6" name="Line 23"/>
            <p:cNvSpPr>
              <a:spLocks noChangeShapeType="1"/>
            </p:cNvSpPr>
            <p:nvPr/>
          </p:nvSpPr>
          <p:spPr bwMode="auto">
            <a:xfrm>
              <a:off x="5624" y="1344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7" name="Line 24"/>
            <p:cNvSpPr>
              <a:spLocks noChangeShapeType="1"/>
            </p:cNvSpPr>
            <p:nvPr/>
          </p:nvSpPr>
          <p:spPr bwMode="auto">
            <a:xfrm>
              <a:off x="5692" y="1388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8" name="Line 25"/>
            <p:cNvSpPr>
              <a:spLocks noChangeShapeType="1"/>
            </p:cNvSpPr>
            <p:nvPr/>
          </p:nvSpPr>
          <p:spPr bwMode="auto">
            <a:xfrm>
              <a:off x="5692" y="1434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9" name="Line 26"/>
            <p:cNvSpPr>
              <a:spLocks noChangeShapeType="1"/>
            </p:cNvSpPr>
            <p:nvPr/>
          </p:nvSpPr>
          <p:spPr bwMode="auto">
            <a:xfrm>
              <a:off x="5692" y="1479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20" name="Line 27"/>
            <p:cNvSpPr>
              <a:spLocks noChangeShapeType="1"/>
            </p:cNvSpPr>
            <p:nvPr/>
          </p:nvSpPr>
          <p:spPr bwMode="auto">
            <a:xfrm>
              <a:off x="5692" y="1524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21" name="Line 28"/>
            <p:cNvSpPr>
              <a:spLocks noChangeShapeType="1"/>
            </p:cNvSpPr>
            <p:nvPr/>
          </p:nvSpPr>
          <p:spPr bwMode="auto">
            <a:xfrm>
              <a:off x="5624" y="1570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22" name="Line 29"/>
            <p:cNvSpPr>
              <a:spLocks noChangeShapeType="1"/>
            </p:cNvSpPr>
            <p:nvPr/>
          </p:nvSpPr>
          <p:spPr bwMode="auto">
            <a:xfrm>
              <a:off x="5692" y="1615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23" name="Line 30"/>
            <p:cNvSpPr>
              <a:spLocks noChangeShapeType="1"/>
            </p:cNvSpPr>
            <p:nvPr/>
          </p:nvSpPr>
          <p:spPr bwMode="auto">
            <a:xfrm>
              <a:off x="5692" y="1661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24" name="Line 31"/>
            <p:cNvSpPr>
              <a:spLocks noChangeShapeType="1"/>
            </p:cNvSpPr>
            <p:nvPr/>
          </p:nvSpPr>
          <p:spPr bwMode="auto">
            <a:xfrm>
              <a:off x="5692" y="1706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25" name="Line 32"/>
            <p:cNvSpPr>
              <a:spLocks noChangeShapeType="1"/>
            </p:cNvSpPr>
            <p:nvPr/>
          </p:nvSpPr>
          <p:spPr bwMode="auto">
            <a:xfrm>
              <a:off x="5692" y="1751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26" name="Line 33"/>
            <p:cNvSpPr>
              <a:spLocks noChangeShapeType="1"/>
            </p:cNvSpPr>
            <p:nvPr/>
          </p:nvSpPr>
          <p:spPr bwMode="auto">
            <a:xfrm>
              <a:off x="5624" y="1797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27" name="Line 34"/>
            <p:cNvSpPr>
              <a:spLocks noChangeShapeType="1"/>
            </p:cNvSpPr>
            <p:nvPr/>
          </p:nvSpPr>
          <p:spPr bwMode="auto">
            <a:xfrm>
              <a:off x="5692" y="1842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28" name="Line 35"/>
            <p:cNvSpPr>
              <a:spLocks noChangeShapeType="1"/>
            </p:cNvSpPr>
            <p:nvPr/>
          </p:nvSpPr>
          <p:spPr bwMode="auto">
            <a:xfrm>
              <a:off x="5692" y="1888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29" name="Line 36"/>
            <p:cNvSpPr>
              <a:spLocks noChangeShapeType="1"/>
            </p:cNvSpPr>
            <p:nvPr/>
          </p:nvSpPr>
          <p:spPr bwMode="auto">
            <a:xfrm>
              <a:off x="5692" y="1933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30" name="Line 37"/>
            <p:cNvSpPr>
              <a:spLocks noChangeShapeType="1"/>
            </p:cNvSpPr>
            <p:nvPr/>
          </p:nvSpPr>
          <p:spPr bwMode="auto">
            <a:xfrm>
              <a:off x="5692" y="1978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31" name="Line 38"/>
            <p:cNvSpPr>
              <a:spLocks noChangeShapeType="1"/>
            </p:cNvSpPr>
            <p:nvPr/>
          </p:nvSpPr>
          <p:spPr bwMode="auto">
            <a:xfrm>
              <a:off x="5624" y="2024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32" name="Line 39"/>
            <p:cNvSpPr>
              <a:spLocks noChangeShapeType="1"/>
            </p:cNvSpPr>
            <p:nvPr/>
          </p:nvSpPr>
          <p:spPr bwMode="auto">
            <a:xfrm>
              <a:off x="5692" y="2069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33" name="Line 40"/>
            <p:cNvSpPr>
              <a:spLocks noChangeShapeType="1"/>
            </p:cNvSpPr>
            <p:nvPr/>
          </p:nvSpPr>
          <p:spPr bwMode="auto">
            <a:xfrm>
              <a:off x="5692" y="2115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34" name="Line 41"/>
            <p:cNvSpPr>
              <a:spLocks noChangeShapeType="1"/>
            </p:cNvSpPr>
            <p:nvPr/>
          </p:nvSpPr>
          <p:spPr bwMode="auto">
            <a:xfrm>
              <a:off x="5692" y="2160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35" name="Line 42"/>
            <p:cNvSpPr>
              <a:spLocks noChangeShapeType="1"/>
            </p:cNvSpPr>
            <p:nvPr/>
          </p:nvSpPr>
          <p:spPr bwMode="auto">
            <a:xfrm>
              <a:off x="5692" y="2205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36" name="Line 43"/>
            <p:cNvSpPr>
              <a:spLocks noChangeShapeType="1"/>
            </p:cNvSpPr>
            <p:nvPr/>
          </p:nvSpPr>
          <p:spPr bwMode="auto">
            <a:xfrm>
              <a:off x="5624" y="2251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37" name="Line 44"/>
            <p:cNvSpPr>
              <a:spLocks noChangeShapeType="1"/>
            </p:cNvSpPr>
            <p:nvPr/>
          </p:nvSpPr>
          <p:spPr bwMode="auto">
            <a:xfrm>
              <a:off x="5692" y="2296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38" name="Line 45"/>
            <p:cNvSpPr>
              <a:spLocks noChangeShapeType="1"/>
            </p:cNvSpPr>
            <p:nvPr/>
          </p:nvSpPr>
          <p:spPr bwMode="auto">
            <a:xfrm>
              <a:off x="5692" y="2342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39" name="Line 46"/>
            <p:cNvSpPr>
              <a:spLocks noChangeShapeType="1"/>
            </p:cNvSpPr>
            <p:nvPr/>
          </p:nvSpPr>
          <p:spPr bwMode="auto">
            <a:xfrm>
              <a:off x="5692" y="2387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0" name="Line 47"/>
            <p:cNvSpPr>
              <a:spLocks noChangeShapeType="1"/>
            </p:cNvSpPr>
            <p:nvPr/>
          </p:nvSpPr>
          <p:spPr bwMode="auto">
            <a:xfrm>
              <a:off x="5692" y="2432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1" name="Line 48"/>
            <p:cNvSpPr>
              <a:spLocks noChangeShapeType="1"/>
            </p:cNvSpPr>
            <p:nvPr/>
          </p:nvSpPr>
          <p:spPr bwMode="auto">
            <a:xfrm>
              <a:off x="5624" y="2478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2" name="Line 49"/>
            <p:cNvSpPr>
              <a:spLocks noChangeShapeType="1"/>
            </p:cNvSpPr>
            <p:nvPr/>
          </p:nvSpPr>
          <p:spPr bwMode="auto">
            <a:xfrm>
              <a:off x="5692" y="2522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3" name="Line 50"/>
            <p:cNvSpPr>
              <a:spLocks noChangeShapeType="1"/>
            </p:cNvSpPr>
            <p:nvPr/>
          </p:nvSpPr>
          <p:spPr bwMode="auto">
            <a:xfrm>
              <a:off x="5692" y="2568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4" name="Line 51"/>
            <p:cNvSpPr>
              <a:spLocks noChangeShapeType="1"/>
            </p:cNvSpPr>
            <p:nvPr/>
          </p:nvSpPr>
          <p:spPr bwMode="auto">
            <a:xfrm>
              <a:off x="5692" y="2613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5" name="Line 52"/>
            <p:cNvSpPr>
              <a:spLocks noChangeShapeType="1"/>
            </p:cNvSpPr>
            <p:nvPr/>
          </p:nvSpPr>
          <p:spPr bwMode="auto">
            <a:xfrm>
              <a:off x="5692" y="2658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6" name="Line 53"/>
            <p:cNvSpPr>
              <a:spLocks noChangeShapeType="1"/>
            </p:cNvSpPr>
            <p:nvPr/>
          </p:nvSpPr>
          <p:spPr bwMode="auto">
            <a:xfrm>
              <a:off x="5624" y="2704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7" name="Line 54"/>
            <p:cNvSpPr>
              <a:spLocks noChangeShapeType="1"/>
            </p:cNvSpPr>
            <p:nvPr/>
          </p:nvSpPr>
          <p:spPr bwMode="auto">
            <a:xfrm>
              <a:off x="5692" y="2749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8" name="Line 55"/>
            <p:cNvSpPr>
              <a:spLocks noChangeShapeType="1"/>
            </p:cNvSpPr>
            <p:nvPr/>
          </p:nvSpPr>
          <p:spPr bwMode="auto">
            <a:xfrm>
              <a:off x="5692" y="2795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49" name="Line 56"/>
            <p:cNvSpPr>
              <a:spLocks noChangeShapeType="1"/>
            </p:cNvSpPr>
            <p:nvPr/>
          </p:nvSpPr>
          <p:spPr bwMode="auto">
            <a:xfrm>
              <a:off x="5692" y="2840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50" name="Line 57"/>
            <p:cNvSpPr>
              <a:spLocks noChangeShapeType="1"/>
            </p:cNvSpPr>
            <p:nvPr/>
          </p:nvSpPr>
          <p:spPr bwMode="auto">
            <a:xfrm>
              <a:off x="5692" y="2885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51" name="Line 58"/>
            <p:cNvSpPr>
              <a:spLocks noChangeShapeType="1"/>
            </p:cNvSpPr>
            <p:nvPr/>
          </p:nvSpPr>
          <p:spPr bwMode="auto">
            <a:xfrm>
              <a:off x="5624" y="2931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</p:grpSp>
      <p:sp>
        <p:nvSpPr>
          <p:cNvPr id="52" name="Line 62"/>
          <p:cNvSpPr>
            <a:spLocks noChangeShapeType="1"/>
          </p:cNvSpPr>
          <p:nvPr/>
        </p:nvSpPr>
        <p:spPr bwMode="auto">
          <a:xfrm>
            <a:off x="4067175" y="5589588"/>
            <a:ext cx="4103688" cy="0"/>
          </a:xfrm>
          <a:prstGeom prst="line">
            <a:avLst/>
          </a:prstGeom>
          <a:noFill/>
          <a:ln w="15875">
            <a:solidFill>
              <a:schemeClr val="accent1"/>
            </a:solidFill>
            <a:prstDash val="lgDashDotDot"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3" name="Line 63"/>
          <p:cNvSpPr>
            <a:spLocks noChangeShapeType="1"/>
          </p:cNvSpPr>
          <p:nvPr/>
        </p:nvSpPr>
        <p:spPr bwMode="auto">
          <a:xfrm>
            <a:off x="4356100" y="5445125"/>
            <a:ext cx="0" cy="1325563"/>
          </a:xfrm>
          <a:prstGeom prst="line">
            <a:avLst/>
          </a:prstGeom>
          <a:noFill/>
          <a:ln w="15875">
            <a:solidFill>
              <a:schemeClr val="accent1"/>
            </a:solidFill>
            <a:prstDash val="lgDashDotDot"/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000000"/>
              </a:solidFill>
            </a:endParaRPr>
          </a:p>
        </p:txBody>
      </p:sp>
      <p:grpSp>
        <p:nvGrpSpPr>
          <p:cNvPr id="3" name="Groupe 58"/>
          <p:cNvGrpSpPr>
            <a:grpSpLocks/>
          </p:cNvGrpSpPr>
          <p:nvPr userDrawn="1"/>
        </p:nvGrpSpPr>
        <p:grpSpPr bwMode="auto">
          <a:xfrm>
            <a:off x="8001024" y="142852"/>
            <a:ext cx="1000125" cy="857250"/>
            <a:chOff x="7929586" y="5929330"/>
            <a:chExt cx="1214414" cy="928670"/>
          </a:xfrm>
        </p:grpSpPr>
        <p:grpSp>
          <p:nvGrpSpPr>
            <p:cNvPr id="5" name="Group 11"/>
            <p:cNvGrpSpPr>
              <a:grpSpLocks/>
            </p:cNvGrpSpPr>
            <p:nvPr userDrawn="1"/>
          </p:nvGrpSpPr>
          <p:grpSpPr bwMode="auto">
            <a:xfrm>
              <a:off x="7929586" y="5929330"/>
              <a:ext cx="1214414" cy="928670"/>
              <a:chOff x="3696" y="135"/>
              <a:chExt cx="1049" cy="873"/>
            </a:xfrm>
          </p:grpSpPr>
          <p:sp>
            <p:nvSpPr>
              <p:cNvPr id="57" name="Rectangle 12"/>
              <p:cNvSpPr>
                <a:spLocks noChangeArrowheads="1"/>
              </p:cNvSpPr>
              <p:nvPr/>
            </p:nvSpPr>
            <p:spPr bwMode="auto">
              <a:xfrm>
                <a:off x="3696" y="135"/>
                <a:ext cx="1049" cy="87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r-FR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4" name="Group 13"/>
              <p:cNvGrpSpPr>
                <a:grpSpLocks/>
              </p:cNvGrpSpPr>
              <p:nvPr/>
            </p:nvGrpSpPr>
            <p:grpSpPr bwMode="auto">
              <a:xfrm>
                <a:off x="3741" y="467"/>
                <a:ext cx="981" cy="541"/>
                <a:chOff x="3792" y="1387"/>
                <a:chExt cx="981" cy="541"/>
              </a:xfrm>
            </p:grpSpPr>
            <p:pic>
              <p:nvPicPr>
                <p:cNvPr id="59" name="Picture 16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3792" y="1668"/>
                  <a:ext cx="509" cy="2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58" y="1668"/>
                  <a:ext cx="493" cy="220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it-IT" sz="800" b="1" dirty="0">
                      <a:solidFill>
                        <a:srgbClr val="336699"/>
                      </a:solidFill>
                    </a:rPr>
                    <a:t>EPAR</a:t>
                  </a:r>
                </a:p>
              </p:txBody>
            </p:sp>
            <p:pic>
              <p:nvPicPr>
                <p:cNvPr id="61" name="Picture 14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3794" y="1387"/>
                  <a:ext cx="979" cy="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pic>
          <p:nvPicPr>
            <p:cNvPr id="56" name="Picture 2" descr="LogoGenerique"/>
            <p:cNvPicPr>
              <a:picLocks noChangeAspect="1" noChangeArrowheads="1"/>
            </p:cNvPicPr>
            <p:nvPr userDrawn="1"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8098331" y="5999088"/>
              <a:ext cx="831387" cy="287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5" name="Groupe 70"/>
          <p:cNvGrpSpPr>
            <a:grpSpLocks/>
          </p:cNvGrpSpPr>
          <p:nvPr userDrawn="1"/>
        </p:nvGrpSpPr>
        <p:grpSpPr bwMode="auto">
          <a:xfrm>
            <a:off x="0" y="0"/>
            <a:ext cx="1746250" cy="6786563"/>
            <a:chOff x="0" y="1"/>
            <a:chExt cx="1745673" cy="6786585"/>
          </a:xfrm>
        </p:grpSpPr>
        <p:pic>
          <p:nvPicPr>
            <p:cNvPr id="63" name="Picture 2"/>
            <p:cNvPicPr>
              <a:picLocks noChangeAspect="1" noChangeArrowheads="1"/>
            </p:cNvPicPr>
            <p:nvPr userDrawn="1"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0" y="1"/>
              <a:ext cx="1745673" cy="221455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4" name="Picture 4" descr="Les effets sur la santé de la pollution atmosphérique particulaire"/>
            <p:cNvPicPr>
              <a:picLocks noChangeAspect="1" noChangeArrowheads="1"/>
            </p:cNvPicPr>
            <p:nvPr userDrawn="1"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0" y="2303875"/>
              <a:ext cx="1714480" cy="1339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5" name="Picture 6"/>
            <p:cNvPicPr>
              <a:picLocks noChangeAspect="1" noChangeArrowheads="1"/>
            </p:cNvPicPr>
            <p:nvPr userDrawn="1"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0" y="5097903"/>
              <a:ext cx="1712468" cy="16886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6" name="Picture 7"/>
            <p:cNvPicPr>
              <a:picLocks noChangeAspect="1" noChangeArrowheads="1"/>
            </p:cNvPicPr>
            <p:nvPr userDrawn="1"/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1" y="3786190"/>
              <a:ext cx="1703082" cy="114300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789363"/>
            <a:ext cx="6400800" cy="1584325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2133600"/>
            <a:ext cx="7273925" cy="1470025"/>
          </a:xfrm>
        </p:spPr>
        <p:txBody>
          <a:bodyPr/>
          <a:lstStyle>
            <a:lvl1pPr>
              <a:defRPr sz="3200">
                <a:solidFill>
                  <a:srgbClr val="FF6600"/>
                </a:solidFill>
              </a:defRPr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6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2195513" y="6381750"/>
            <a:ext cx="1368425" cy="339725"/>
          </a:xfrm>
          <a:noFill/>
        </p:spPr>
        <p:txBody>
          <a:bodyPr/>
          <a:lstStyle>
            <a:lvl1pPr>
              <a:defRPr sz="12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fr-FR">
                <a:solidFill>
                  <a:srgbClr val="808080"/>
                </a:solidFill>
              </a:rPr>
              <a:t>San Servolo_IV_2010</a:t>
            </a:r>
            <a:endParaRPr lang="fr-FR" dirty="0">
              <a:solidFill>
                <a:srgbClr val="808080"/>
              </a:solidFill>
            </a:endParaRPr>
          </a:p>
        </p:txBody>
      </p:sp>
      <p:sp>
        <p:nvSpPr>
          <p:cNvPr id="6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3635375" y="6381750"/>
            <a:ext cx="635000" cy="331788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2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3EB865-FFFB-4B73-9940-80C6720C917F}" type="slidenum">
              <a:rPr lang="fr-FR">
                <a:solidFill>
                  <a:srgbClr val="80808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fr-FR">
              <a:solidFill>
                <a:srgbClr val="808080"/>
              </a:solidFill>
            </a:endParaRPr>
          </a:p>
        </p:txBody>
      </p:sp>
      <p:sp>
        <p:nvSpPr>
          <p:cNvPr id="69" name="Rectangle 5"/>
          <p:cNvSpPr>
            <a:spLocks noGrp="1" noChangeArrowheads="1"/>
          </p:cNvSpPr>
          <p:nvPr>
            <p:ph type="ftr" sz="quarter" idx="12"/>
          </p:nvPr>
        </p:nvSpPr>
        <p:spPr>
          <a:xfrm>
            <a:off x="2195513" y="6021388"/>
            <a:ext cx="2089150" cy="333375"/>
          </a:xfrm>
          <a:noFill/>
        </p:spPr>
        <p:txBody>
          <a:bodyPr/>
          <a:lstStyle>
            <a:lvl1pPr algn="l"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it-IT">
                <a:solidFill>
                  <a:srgbClr val="808080"/>
                </a:solidFill>
              </a:rPr>
              <a:t>Régional_IdF_Shanghai_2010</a:t>
            </a:r>
            <a:endParaRPr lang="fr-FR">
              <a:solidFill>
                <a:srgbClr val="80808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71472" y="1357298"/>
            <a:ext cx="8229600" cy="452596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</a:rPr>
              <a:t>San Servolo_IV_2010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FFFFFF"/>
                </a:solidFill>
              </a:rPr>
              <a:t>Régional_IdF_Shanghai_2010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003800" y="6524625"/>
            <a:ext cx="2425700" cy="33337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8D1A769-EC41-429B-9FBF-8AD3C4A03A12}" type="slidenum">
              <a:rPr lang="fr-F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</a:rPr>
              <a:t>San Servolo_IV_2010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FFFFFF"/>
                </a:solidFill>
              </a:rPr>
              <a:t>Régional_IdF_Shanghai_2010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003800" y="6524625"/>
            <a:ext cx="2711450" cy="33337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F7BE5F6-3894-41FB-8FDF-CE27662E6605}" type="slidenum">
              <a:rPr lang="fr-F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11188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802188" y="1412875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</a:rPr>
              <a:t>San Servolo_IV_2010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FFFFFF"/>
                </a:solidFill>
              </a:rPr>
              <a:t>Régional_IdF_Shanghai_2010</a:t>
            </a:r>
            <a:endParaRPr lang="fr-FR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</a:rPr>
              <a:t>San Servolo_IV_2010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FFFFFF"/>
                </a:solidFill>
              </a:rPr>
              <a:t>Régional_IdF_Shanghai_2010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003800" y="6524625"/>
            <a:ext cx="2568575" cy="33337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B113900-EFD9-4D02-AE6C-D636506FDA5A}" type="slidenum">
              <a:rPr lang="fr-F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</a:rPr>
              <a:t>San Servolo_IV_2010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FFFFFF"/>
                </a:solidFill>
              </a:rPr>
              <a:t>Régional_IdF_Shanghai_2010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003800" y="6524625"/>
            <a:ext cx="2425700" cy="33337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E59E3C1-1823-4CA0-BDC3-0604CEF81D20}" type="slidenum">
              <a:rPr lang="fr-F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</a:rPr>
              <a:t>San Servolo_IV_2010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FFFFFF"/>
                </a:solidFill>
              </a:rPr>
              <a:t>Régional_IdF_Shanghai_2010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003800" y="6524625"/>
            <a:ext cx="2139950" cy="33337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512925-E683-4B90-90CD-61A0D437924E}" type="slidenum">
              <a:rPr lang="fr-F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</a:rPr>
              <a:t>San Servolo_IV_2010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FFFFFF"/>
                </a:solidFill>
              </a:rPr>
              <a:t>Régional_IdF_Shanghai_2010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003800" y="6524625"/>
            <a:ext cx="2211388" cy="33337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42263BE-3BE1-469F-A644-21659CC57F9D}" type="slidenum">
              <a:rPr lang="fr-F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fr-FR" noProof="0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</a:rPr>
              <a:t>San Servolo_IV_2010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FFFFFF"/>
                </a:solidFill>
              </a:rPr>
              <a:t>Régional_IdF_Shanghai_2010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7" name="Espace réservé du numéro de diapositiv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003800" y="6524625"/>
            <a:ext cx="2282825" cy="33337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7630FC6-1A4E-4D2A-BE4F-72B330CA0E9E}" type="slidenum">
              <a:rPr lang="fr-F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</a:rPr>
              <a:t>San Servolo_IV_2010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FFFFFF"/>
                </a:solidFill>
              </a:rPr>
              <a:t>Régional_IdF_Shanghai_2010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003800" y="6524625"/>
            <a:ext cx="2497138" cy="33337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5D1B323-23CB-48E7-8F3F-4CBCF85F908C}" type="slidenum">
              <a:rPr lang="fr-F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11988" y="0"/>
            <a:ext cx="2132012" cy="5938838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11188" y="0"/>
            <a:ext cx="6248400" cy="5938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fr-FR">
                <a:solidFill>
                  <a:srgbClr val="FFFFFF"/>
                </a:solidFill>
              </a:rPr>
              <a:t>San Servolo_IV_2010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it-IT">
                <a:solidFill>
                  <a:srgbClr val="FFFFFF"/>
                </a:solidFill>
              </a:rPr>
              <a:t>Régional_IdF_Shanghai_2010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5003800" y="6524625"/>
            <a:ext cx="2425700" cy="333375"/>
          </a:xfrm>
          <a:prstGeom prst="rect">
            <a:avLst/>
          </a:prstGeom>
        </p:spPr>
        <p:txBody>
          <a:bodyPr/>
          <a:lstStyle>
            <a:lvl1pPr>
              <a:defRPr sz="100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3D59566-0104-4551-A083-71904B505F9C}" type="slidenum">
              <a:rPr lang="fr-FR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fr-FR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5.jpe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4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5/23/2017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5/23/2017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B6F15528-21DE-4FAA-801E-634DDDAF4B2B}" type="slidenum">
              <a:rPr lang="en-US" smtClean="0">
                <a:solidFill>
                  <a:srgbClr val="E7DEC9">
                    <a:shade val="50000"/>
                    <a:satMod val="200000"/>
                  </a:srgbClr>
                </a:solidFill>
              </a:rPr>
              <a:pPr/>
              <a:t>‹#›</a:t>
            </a:fld>
            <a:endParaRPr lang="en-US">
              <a:solidFill>
                <a:srgbClr val="E7DEC9">
                  <a:shade val="50000"/>
                  <a:satMod val="200000"/>
                </a:srgb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412875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24625"/>
            <a:ext cx="2133600" cy="333375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solidFill>
                  <a:schemeClr val="bg1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fr-FR">
                <a:solidFill>
                  <a:srgbClr val="FFFFFF"/>
                </a:solidFill>
              </a:rPr>
              <a:t>San Servolo_IV_2010</a:t>
            </a:r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24075" y="6524625"/>
            <a:ext cx="2895600" cy="333375"/>
          </a:xfrm>
          <a:prstGeom prst="rect">
            <a:avLst/>
          </a:prstGeom>
          <a:solidFill>
            <a:srgbClr val="FF6600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it-IT">
                <a:solidFill>
                  <a:srgbClr val="FFFFFF"/>
                </a:solidFill>
              </a:rPr>
              <a:t>Régional_IdF_Shanghai_2010</a:t>
            </a:r>
            <a:endParaRPr lang="fr-FR">
              <a:solidFill>
                <a:srgbClr val="FFFFFF"/>
              </a:solidFill>
            </a:endParaRP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 flipV="1">
            <a:off x="468313" y="0"/>
            <a:ext cx="0" cy="6524625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1035" name="Line 11"/>
          <p:cNvSpPr>
            <a:spLocks noChangeShapeType="1"/>
          </p:cNvSpPr>
          <p:nvPr/>
        </p:nvSpPr>
        <p:spPr bwMode="auto">
          <a:xfrm>
            <a:off x="0" y="1268413"/>
            <a:ext cx="8893175" cy="0"/>
          </a:xfrm>
          <a:prstGeom prst="line">
            <a:avLst/>
          </a:prstGeom>
          <a:noFill/>
          <a:ln w="19050">
            <a:solidFill>
              <a:srgbClr val="FF6600"/>
            </a:solidFill>
            <a:round/>
            <a:headEnd/>
            <a:tailEnd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000000"/>
              </a:solidFill>
            </a:endParaRPr>
          </a:p>
        </p:txBody>
      </p:sp>
      <p:grpSp>
        <p:nvGrpSpPr>
          <p:cNvPr id="2" name="Group 58"/>
          <p:cNvGrpSpPr>
            <a:grpSpLocks/>
          </p:cNvGrpSpPr>
          <p:nvPr/>
        </p:nvGrpSpPr>
        <p:grpSpPr bwMode="auto">
          <a:xfrm>
            <a:off x="8928100" y="1412875"/>
            <a:ext cx="215900" cy="3240088"/>
            <a:chOff x="5624" y="890"/>
            <a:chExt cx="136" cy="2041"/>
          </a:xfrm>
        </p:grpSpPr>
        <p:sp>
          <p:nvSpPr>
            <p:cNvPr id="1036" name="Line 12"/>
            <p:cNvSpPr>
              <a:spLocks noChangeShapeType="1"/>
            </p:cNvSpPr>
            <p:nvPr/>
          </p:nvSpPr>
          <p:spPr bwMode="auto">
            <a:xfrm>
              <a:off x="5624" y="890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37" name="Line 13"/>
            <p:cNvSpPr>
              <a:spLocks noChangeShapeType="1"/>
            </p:cNvSpPr>
            <p:nvPr/>
          </p:nvSpPr>
          <p:spPr bwMode="auto">
            <a:xfrm>
              <a:off x="5692" y="935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38" name="Line 14"/>
            <p:cNvSpPr>
              <a:spLocks noChangeShapeType="1"/>
            </p:cNvSpPr>
            <p:nvPr/>
          </p:nvSpPr>
          <p:spPr bwMode="auto">
            <a:xfrm>
              <a:off x="5692" y="981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39" name="Line 15"/>
            <p:cNvSpPr>
              <a:spLocks noChangeShapeType="1"/>
            </p:cNvSpPr>
            <p:nvPr/>
          </p:nvSpPr>
          <p:spPr bwMode="auto">
            <a:xfrm>
              <a:off x="5692" y="1026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40" name="Line 16"/>
            <p:cNvSpPr>
              <a:spLocks noChangeShapeType="1"/>
            </p:cNvSpPr>
            <p:nvPr/>
          </p:nvSpPr>
          <p:spPr bwMode="auto">
            <a:xfrm>
              <a:off x="5692" y="1071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41" name="Line 17"/>
            <p:cNvSpPr>
              <a:spLocks noChangeShapeType="1"/>
            </p:cNvSpPr>
            <p:nvPr/>
          </p:nvSpPr>
          <p:spPr bwMode="auto">
            <a:xfrm>
              <a:off x="5624" y="1117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42" name="Line 18"/>
            <p:cNvSpPr>
              <a:spLocks noChangeShapeType="1"/>
            </p:cNvSpPr>
            <p:nvPr/>
          </p:nvSpPr>
          <p:spPr bwMode="auto">
            <a:xfrm>
              <a:off x="5692" y="1162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43" name="Line 19"/>
            <p:cNvSpPr>
              <a:spLocks noChangeShapeType="1"/>
            </p:cNvSpPr>
            <p:nvPr/>
          </p:nvSpPr>
          <p:spPr bwMode="auto">
            <a:xfrm>
              <a:off x="5692" y="1208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44" name="Line 20"/>
            <p:cNvSpPr>
              <a:spLocks noChangeShapeType="1"/>
            </p:cNvSpPr>
            <p:nvPr/>
          </p:nvSpPr>
          <p:spPr bwMode="auto">
            <a:xfrm>
              <a:off x="5692" y="1253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45" name="Line 21"/>
            <p:cNvSpPr>
              <a:spLocks noChangeShapeType="1"/>
            </p:cNvSpPr>
            <p:nvPr/>
          </p:nvSpPr>
          <p:spPr bwMode="auto">
            <a:xfrm>
              <a:off x="5692" y="1298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46" name="Line 22"/>
            <p:cNvSpPr>
              <a:spLocks noChangeShapeType="1"/>
            </p:cNvSpPr>
            <p:nvPr/>
          </p:nvSpPr>
          <p:spPr bwMode="auto">
            <a:xfrm>
              <a:off x="5624" y="1344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47" name="Line 23"/>
            <p:cNvSpPr>
              <a:spLocks noChangeShapeType="1"/>
            </p:cNvSpPr>
            <p:nvPr/>
          </p:nvSpPr>
          <p:spPr bwMode="auto">
            <a:xfrm>
              <a:off x="5692" y="1388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48" name="Line 24"/>
            <p:cNvSpPr>
              <a:spLocks noChangeShapeType="1"/>
            </p:cNvSpPr>
            <p:nvPr/>
          </p:nvSpPr>
          <p:spPr bwMode="auto">
            <a:xfrm>
              <a:off x="5692" y="1434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49" name="Line 25"/>
            <p:cNvSpPr>
              <a:spLocks noChangeShapeType="1"/>
            </p:cNvSpPr>
            <p:nvPr/>
          </p:nvSpPr>
          <p:spPr bwMode="auto">
            <a:xfrm>
              <a:off x="5692" y="1479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50" name="Line 26"/>
            <p:cNvSpPr>
              <a:spLocks noChangeShapeType="1"/>
            </p:cNvSpPr>
            <p:nvPr/>
          </p:nvSpPr>
          <p:spPr bwMode="auto">
            <a:xfrm>
              <a:off x="5692" y="1524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51" name="Line 27"/>
            <p:cNvSpPr>
              <a:spLocks noChangeShapeType="1"/>
            </p:cNvSpPr>
            <p:nvPr/>
          </p:nvSpPr>
          <p:spPr bwMode="auto">
            <a:xfrm>
              <a:off x="5624" y="1570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52" name="Line 28"/>
            <p:cNvSpPr>
              <a:spLocks noChangeShapeType="1"/>
            </p:cNvSpPr>
            <p:nvPr/>
          </p:nvSpPr>
          <p:spPr bwMode="auto">
            <a:xfrm>
              <a:off x="5692" y="1615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53" name="Line 29"/>
            <p:cNvSpPr>
              <a:spLocks noChangeShapeType="1"/>
            </p:cNvSpPr>
            <p:nvPr/>
          </p:nvSpPr>
          <p:spPr bwMode="auto">
            <a:xfrm>
              <a:off x="5692" y="1661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54" name="Line 30"/>
            <p:cNvSpPr>
              <a:spLocks noChangeShapeType="1"/>
            </p:cNvSpPr>
            <p:nvPr/>
          </p:nvSpPr>
          <p:spPr bwMode="auto">
            <a:xfrm>
              <a:off x="5692" y="1706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55" name="Line 31"/>
            <p:cNvSpPr>
              <a:spLocks noChangeShapeType="1"/>
            </p:cNvSpPr>
            <p:nvPr/>
          </p:nvSpPr>
          <p:spPr bwMode="auto">
            <a:xfrm>
              <a:off x="5692" y="1751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56" name="Line 32"/>
            <p:cNvSpPr>
              <a:spLocks noChangeShapeType="1"/>
            </p:cNvSpPr>
            <p:nvPr/>
          </p:nvSpPr>
          <p:spPr bwMode="auto">
            <a:xfrm>
              <a:off x="5624" y="1797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57" name="Line 33"/>
            <p:cNvSpPr>
              <a:spLocks noChangeShapeType="1"/>
            </p:cNvSpPr>
            <p:nvPr/>
          </p:nvSpPr>
          <p:spPr bwMode="auto">
            <a:xfrm>
              <a:off x="5692" y="1842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58" name="Line 34"/>
            <p:cNvSpPr>
              <a:spLocks noChangeShapeType="1"/>
            </p:cNvSpPr>
            <p:nvPr/>
          </p:nvSpPr>
          <p:spPr bwMode="auto">
            <a:xfrm>
              <a:off x="5692" y="1888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59" name="Line 35"/>
            <p:cNvSpPr>
              <a:spLocks noChangeShapeType="1"/>
            </p:cNvSpPr>
            <p:nvPr/>
          </p:nvSpPr>
          <p:spPr bwMode="auto">
            <a:xfrm>
              <a:off x="5692" y="1933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60" name="Line 36"/>
            <p:cNvSpPr>
              <a:spLocks noChangeShapeType="1"/>
            </p:cNvSpPr>
            <p:nvPr/>
          </p:nvSpPr>
          <p:spPr bwMode="auto">
            <a:xfrm>
              <a:off x="5692" y="1978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61" name="Line 37"/>
            <p:cNvSpPr>
              <a:spLocks noChangeShapeType="1"/>
            </p:cNvSpPr>
            <p:nvPr/>
          </p:nvSpPr>
          <p:spPr bwMode="auto">
            <a:xfrm>
              <a:off x="5624" y="2024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62" name="Line 38"/>
            <p:cNvSpPr>
              <a:spLocks noChangeShapeType="1"/>
            </p:cNvSpPr>
            <p:nvPr/>
          </p:nvSpPr>
          <p:spPr bwMode="auto">
            <a:xfrm>
              <a:off x="5692" y="2069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63" name="Line 39"/>
            <p:cNvSpPr>
              <a:spLocks noChangeShapeType="1"/>
            </p:cNvSpPr>
            <p:nvPr/>
          </p:nvSpPr>
          <p:spPr bwMode="auto">
            <a:xfrm>
              <a:off x="5692" y="2115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64" name="Line 40"/>
            <p:cNvSpPr>
              <a:spLocks noChangeShapeType="1"/>
            </p:cNvSpPr>
            <p:nvPr/>
          </p:nvSpPr>
          <p:spPr bwMode="auto">
            <a:xfrm>
              <a:off x="5692" y="2160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65" name="Line 41"/>
            <p:cNvSpPr>
              <a:spLocks noChangeShapeType="1"/>
            </p:cNvSpPr>
            <p:nvPr/>
          </p:nvSpPr>
          <p:spPr bwMode="auto">
            <a:xfrm>
              <a:off x="5692" y="2205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66" name="Line 42"/>
            <p:cNvSpPr>
              <a:spLocks noChangeShapeType="1"/>
            </p:cNvSpPr>
            <p:nvPr/>
          </p:nvSpPr>
          <p:spPr bwMode="auto">
            <a:xfrm>
              <a:off x="5624" y="2251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67" name="Line 43"/>
            <p:cNvSpPr>
              <a:spLocks noChangeShapeType="1"/>
            </p:cNvSpPr>
            <p:nvPr/>
          </p:nvSpPr>
          <p:spPr bwMode="auto">
            <a:xfrm>
              <a:off x="5692" y="2296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68" name="Line 44"/>
            <p:cNvSpPr>
              <a:spLocks noChangeShapeType="1"/>
            </p:cNvSpPr>
            <p:nvPr/>
          </p:nvSpPr>
          <p:spPr bwMode="auto">
            <a:xfrm>
              <a:off x="5692" y="2342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69" name="Line 45"/>
            <p:cNvSpPr>
              <a:spLocks noChangeShapeType="1"/>
            </p:cNvSpPr>
            <p:nvPr/>
          </p:nvSpPr>
          <p:spPr bwMode="auto">
            <a:xfrm>
              <a:off x="5692" y="2387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70" name="Line 46"/>
            <p:cNvSpPr>
              <a:spLocks noChangeShapeType="1"/>
            </p:cNvSpPr>
            <p:nvPr/>
          </p:nvSpPr>
          <p:spPr bwMode="auto">
            <a:xfrm>
              <a:off x="5692" y="2432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71" name="Line 47"/>
            <p:cNvSpPr>
              <a:spLocks noChangeShapeType="1"/>
            </p:cNvSpPr>
            <p:nvPr/>
          </p:nvSpPr>
          <p:spPr bwMode="auto">
            <a:xfrm>
              <a:off x="5624" y="2478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72" name="Line 48"/>
            <p:cNvSpPr>
              <a:spLocks noChangeShapeType="1"/>
            </p:cNvSpPr>
            <p:nvPr/>
          </p:nvSpPr>
          <p:spPr bwMode="auto">
            <a:xfrm>
              <a:off x="5692" y="2522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73" name="Line 49"/>
            <p:cNvSpPr>
              <a:spLocks noChangeShapeType="1"/>
            </p:cNvSpPr>
            <p:nvPr/>
          </p:nvSpPr>
          <p:spPr bwMode="auto">
            <a:xfrm>
              <a:off x="5692" y="2568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74" name="Line 50"/>
            <p:cNvSpPr>
              <a:spLocks noChangeShapeType="1"/>
            </p:cNvSpPr>
            <p:nvPr/>
          </p:nvSpPr>
          <p:spPr bwMode="auto">
            <a:xfrm>
              <a:off x="5692" y="2613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75" name="Line 51"/>
            <p:cNvSpPr>
              <a:spLocks noChangeShapeType="1"/>
            </p:cNvSpPr>
            <p:nvPr/>
          </p:nvSpPr>
          <p:spPr bwMode="auto">
            <a:xfrm>
              <a:off x="5692" y="2658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76" name="Line 52"/>
            <p:cNvSpPr>
              <a:spLocks noChangeShapeType="1"/>
            </p:cNvSpPr>
            <p:nvPr/>
          </p:nvSpPr>
          <p:spPr bwMode="auto">
            <a:xfrm>
              <a:off x="5624" y="2704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77" name="Line 53"/>
            <p:cNvSpPr>
              <a:spLocks noChangeShapeType="1"/>
            </p:cNvSpPr>
            <p:nvPr/>
          </p:nvSpPr>
          <p:spPr bwMode="auto">
            <a:xfrm>
              <a:off x="5692" y="2749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78" name="Line 54"/>
            <p:cNvSpPr>
              <a:spLocks noChangeShapeType="1"/>
            </p:cNvSpPr>
            <p:nvPr/>
          </p:nvSpPr>
          <p:spPr bwMode="auto">
            <a:xfrm>
              <a:off x="5692" y="2795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79" name="Line 55"/>
            <p:cNvSpPr>
              <a:spLocks noChangeShapeType="1"/>
            </p:cNvSpPr>
            <p:nvPr/>
          </p:nvSpPr>
          <p:spPr bwMode="auto">
            <a:xfrm>
              <a:off x="5692" y="2840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80" name="Line 56"/>
            <p:cNvSpPr>
              <a:spLocks noChangeShapeType="1"/>
            </p:cNvSpPr>
            <p:nvPr/>
          </p:nvSpPr>
          <p:spPr bwMode="auto">
            <a:xfrm>
              <a:off x="5692" y="2885"/>
              <a:ext cx="68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  <p:sp>
          <p:nvSpPr>
            <p:cNvPr id="1081" name="Line 57"/>
            <p:cNvSpPr>
              <a:spLocks noChangeShapeType="1"/>
            </p:cNvSpPr>
            <p:nvPr/>
          </p:nvSpPr>
          <p:spPr bwMode="auto">
            <a:xfrm>
              <a:off x="5624" y="2931"/>
              <a:ext cx="136" cy="0"/>
            </a:xfrm>
            <a:prstGeom prst="line">
              <a:avLst/>
            </a:prstGeom>
            <a:noFill/>
            <a:ln w="3492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>
                <a:solidFill>
                  <a:srgbClr val="000000"/>
                </a:solidFill>
              </a:endParaRPr>
            </a:p>
          </p:txBody>
        </p:sp>
      </p:grpSp>
      <p:grpSp>
        <p:nvGrpSpPr>
          <p:cNvPr id="3" name="Groupe 68"/>
          <p:cNvGrpSpPr>
            <a:grpSpLocks/>
          </p:cNvGrpSpPr>
          <p:nvPr userDrawn="1"/>
        </p:nvGrpSpPr>
        <p:grpSpPr bwMode="auto">
          <a:xfrm>
            <a:off x="8072438" y="5929313"/>
            <a:ext cx="1000125" cy="857250"/>
            <a:chOff x="7929586" y="5929330"/>
            <a:chExt cx="1214414" cy="928670"/>
          </a:xfrm>
        </p:grpSpPr>
        <p:grpSp>
          <p:nvGrpSpPr>
            <p:cNvPr id="4" name="Group 11"/>
            <p:cNvGrpSpPr>
              <a:grpSpLocks/>
            </p:cNvGrpSpPr>
            <p:nvPr userDrawn="1"/>
          </p:nvGrpSpPr>
          <p:grpSpPr bwMode="auto">
            <a:xfrm>
              <a:off x="7929586" y="5929330"/>
              <a:ext cx="1214414" cy="928670"/>
              <a:chOff x="3696" y="135"/>
              <a:chExt cx="1049" cy="873"/>
            </a:xfrm>
          </p:grpSpPr>
          <p:sp>
            <p:nvSpPr>
              <p:cNvPr id="63" name="Rectangle 12"/>
              <p:cNvSpPr>
                <a:spLocks noChangeArrowheads="1"/>
              </p:cNvSpPr>
              <p:nvPr/>
            </p:nvSpPr>
            <p:spPr bwMode="auto">
              <a:xfrm>
                <a:off x="3696" y="135"/>
                <a:ext cx="1049" cy="873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r-FR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5" name="Group 13"/>
              <p:cNvGrpSpPr>
                <a:grpSpLocks/>
              </p:cNvGrpSpPr>
              <p:nvPr/>
            </p:nvGrpSpPr>
            <p:grpSpPr bwMode="auto">
              <a:xfrm>
                <a:off x="3741" y="467"/>
                <a:ext cx="981" cy="541"/>
                <a:chOff x="3792" y="1387"/>
                <a:chExt cx="981" cy="541"/>
              </a:xfrm>
            </p:grpSpPr>
            <p:pic>
              <p:nvPicPr>
                <p:cNvPr id="2062" name="Picture 16"/>
                <p:cNvPicPr>
                  <a:picLocks noChangeAspect="1" noChangeArrowheads="1"/>
                </p:cNvPicPr>
                <p:nvPr/>
              </p:nvPicPr>
              <p:blipFill>
                <a:blip r:embed="rId14" cstate="print"/>
                <a:srcRect/>
                <a:stretch>
                  <a:fillRect/>
                </a:stretch>
              </p:blipFill>
              <p:spPr bwMode="auto">
                <a:xfrm>
                  <a:off x="3792" y="1668"/>
                  <a:ext cx="509" cy="2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6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258" y="1668"/>
                  <a:ext cx="493" cy="220"/>
                </a:xfrm>
                <a:prstGeom prst="rect">
                  <a:avLst/>
                </a:prstGeom>
                <a:solidFill>
                  <a:schemeClr val="bg1"/>
                </a:solidFill>
                <a:ln w="762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lang="it-IT" sz="800" b="1" dirty="0">
                      <a:solidFill>
                        <a:srgbClr val="336699"/>
                      </a:solidFill>
                    </a:rPr>
                    <a:t>EPAR</a:t>
                  </a:r>
                </a:p>
              </p:txBody>
            </p:sp>
            <p:pic>
              <p:nvPicPr>
                <p:cNvPr id="2064" name="Picture 14"/>
                <p:cNvPicPr>
                  <a:picLocks noChangeAspect="1" noChangeArrowheads="1"/>
                </p:cNvPicPr>
                <p:nvPr/>
              </p:nvPicPr>
              <p:blipFill>
                <a:blip r:embed="rId15" cstate="print"/>
                <a:srcRect/>
                <a:stretch>
                  <a:fillRect/>
                </a:stretch>
              </p:blipFill>
              <p:spPr bwMode="auto">
                <a:xfrm>
                  <a:off x="3794" y="1387"/>
                  <a:ext cx="979" cy="2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</p:grpSp>
        </p:grpSp>
        <p:pic>
          <p:nvPicPr>
            <p:cNvPr id="2059" name="Picture 2" descr="LogoGenerique"/>
            <p:cNvPicPr>
              <a:picLocks noChangeAspect="1" noChangeArrowheads="1"/>
            </p:cNvPicPr>
            <p:nvPr userDrawn="1"/>
          </p:nvPicPr>
          <p:blipFill>
            <a:blip r:embed="rId16" cstate="print"/>
            <a:srcRect/>
            <a:stretch>
              <a:fillRect/>
            </a:stretch>
          </p:blipFill>
          <p:spPr bwMode="auto">
            <a:xfrm>
              <a:off x="8098331" y="5999088"/>
              <a:ext cx="831387" cy="2874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accent2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 b="1">
          <a:solidFill>
            <a:srgbClr val="FF66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 b="1">
          <a:solidFill>
            <a:schemeClr val="bg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 u="sng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 u="sng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 u="sng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 u="sng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 u="sng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if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tiff"/><Relationship Id="rId5" Type="http://schemas.openxmlformats.org/officeDocument/2006/relationships/image" Target="../media/image17.tiff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5736" y="2852936"/>
            <a:ext cx="6480720" cy="1584325"/>
          </a:xfrm>
        </p:spPr>
        <p:txBody>
          <a:bodyPr/>
          <a:lstStyle/>
          <a:p>
            <a:pPr eaLnBrk="1" hangingPunct="1">
              <a:defRPr/>
            </a:pPr>
            <a:r>
              <a:rPr lang="en-GB" sz="2000" dirty="0"/>
              <a:t>Soutrik BANERJEE</a:t>
            </a:r>
            <a:endParaRPr lang="fr-FR" sz="2000" dirty="0"/>
          </a:p>
          <a:p>
            <a:pPr eaLnBrk="1" hangingPunct="1">
              <a:defRPr/>
            </a:pPr>
            <a:endParaRPr lang="fr-FR" sz="1800" dirty="0"/>
          </a:p>
          <a:p>
            <a:pPr eaLnBrk="1" hangingPunct="1">
              <a:defRPr/>
            </a:pPr>
            <a:r>
              <a:rPr lang="en-GB" sz="2000" dirty="0"/>
              <a:t>27</a:t>
            </a:r>
            <a:r>
              <a:rPr lang="en-GB" sz="2000" baseline="30000" dirty="0"/>
              <a:t>th</a:t>
            </a:r>
            <a:r>
              <a:rPr lang="en-GB" sz="2000" dirty="0"/>
              <a:t> Aug, 2013</a:t>
            </a:r>
          </a:p>
          <a:p>
            <a:pPr eaLnBrk="1" hangingPunct="1">
              <a:defRPr/>
            </a:pPr>
            <a:endParaRPr lang="fr-FR" sz="2000" dirty="0"/>
          </a:p>
          <a:p>
            <a:pPr eaLnBrk="1" hangingPunct="1">
              <a:defRPr/>
            </a:pPr>
            <a:endParaRPr lang="fr-FR" dirty="0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92293" y="1196752"/>
            <a:ext cx="7273925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GB" sz="2800" dirty="0"/>
              <a:t>A medley of medleys</a:t>
            </a:r>
            <a:endParaRPr lang="fr-FR" sz="2800" cap="small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4273739" y="4359642"/>
            <a:ext cx="514285" cy="49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8" descr="UPMC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77" b="25308"/>
          <a:stretch>
            <a:fillRect/>
          </a:stretch>
        </p:blipFill>
        <p:spPr bwMode="auto">
          <a:xfrm rot="10800000" flipH="1" flipV="1">
            <a:off x="1984830" y="4365105"/>
            <a:ext cx="1291026" cy="3441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7350708" y="4437377"/>
            <a:ext cx="1211335" cy="431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5937916" y="4290859"/>
            <a:ext cx="650308" cy="650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Zone de texte 2"/>
          <p:cNvSpPr txBox="1">
            <a:spLocks noChangeArrowheads="1"/>
          </p:cNvSpPr>
          <p:nvPr/>
        </p:nvSpPr>
        <p:spPr bwMode="auto">
          <a:xfrm>
            <a:off x="5796143" y="4293096"/>
            <a:ext cx="36209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0"/>
              </a:spcBef>
            </a:pPr>
            <a:r>
              <a:rPr lang="fr-FR" sz="900" b="1" dirty="0">
                <a:solidFill>
                  <a:srgbClr val="4F81BD"/>
                </a:solidFill>
                <a:latin typeface="Aharoni" pitchFamily="2" charset="-79"/>
                <a:ea typeface="Times New Roman"/>
                <a:cs typeface="Aharoni" pitchFamily="2" charset="-79"/>
              </a:rPr>
              <a:t>E</a:t>
            </a:r>
            <a:endParaRPr lang="fr-FR" sz="1100" dirty="0">
              <a:solidFill>
                <a:srgbClr val="000000"/>
              </a:solidFill>
              <a:latin typeface="Aharoni" pitchFamily="2" charset="-79"/>
              <a:ea typeface="Times New Roman"/>
              <a:cs typeface="Aharoni" pitchFamily="2" charset="-79"/>
            </a:endParaRPr>
          </a:p>
          <a:p>
            <a:pPr fontAlgn="base">
              <a:spcBef>
                <a:spcPct val="0"/>
              </a:spcBef>
            </a:pPr>
            <a:r>
              <a:rPr lang="fr-FR" sz="900" b="1" dirty="0">
                <a:solidFill>
                  <a:srgbClr val="4F81BD"/>
                </a:solidFill>
                <a:latin typeface="Aharoni" pitchFamily="2" charset="-79"/>
                <a:ea typeface="Times New Roman"/>
                <a:cs typeface="Aharoni" pitchFamily="2" charset="-79"/>
              </a:rPr>
              <a:t>P</a:t>
            </a:r>
            <a:endParaRPr lang="fr-FR" sz="1100" dirty="0">
              <a:solidFill>
                <a:srgbClr val="000000"/>
              </a:solidFill>
              <a:latin typeface="Aharoni" pitchFamily="2" charset="-79"/>
              <a:ea typeface="Times New Roman"/>
              <a:cs typeface="Aharoni" pitchFamily="2" charset="-79"/>
            </a:endParaRPr>
          </a:p>
          <a:p>
            <a:pPr fontAlgn="base">
              <a:spcBef>
                <a:spcPct val="0"/>
              </a:spcBef>
            </a:pPr>
            <a:r>
              <a:rPr lang="fr-FR" sz="900" b="1" dirty="0">
                <a:solidFill>
                  <a:srgbClr val="4F81BD"/>
                </a:solidFill>
                <a:latin typeface="Aharoni" pitchFamily="2" charset="-79"/>
                <a:ea typeface="Times New Roman"/>
                <a:cs typeface="Aharoni" pitchFamily="2" charset="-79"/>
              </a:rPr>
              <a:t>A</a:t>
            </a:r>
            <a:endParaRPr lang="fr-FR" sz="1100" dirty="0">
              <a:solidFill>
                <a:srgbClr val="000000"/>
              </a:solidFill>
              <a:latin typeface="Aharoni" pitchFamily="2" charset="-79"/>
              <a:ea typeface="Times New Roman"/>
              <a:cs typeface="Aharoni" pitchFamily="2" charset="-79"/>
            </a:endParaRPr>
          </a:p>
          <a:p>
            <a:pPr fontAlgn="base">
              <a:spcBef>
                <a:spcPct val="0"/>
              </a:spcBef>
            </a:pPr>
            <a:r>
              <a:rPr lang="fr-FR" sz="900" b="1" dirty="0">
                <a:solidFill>
                  <a:srgbClr val="4F81BD"/>
                </a:solidFill>
                <a:latin typeface="Aharoni" pitchFamily="2" charset="-79"/>
                <a:ea typeface="Times New Roman"/>
                <a:cs typeface="Aharoni" pitchFamily="2" charset="-79"/>
              </a:rPr>
              <a:t>R</a:t>
            </a:r>
            <a:endParaRPr lang="fr-FR" sz="1100" dirty="0">
              <a:solidFill>
                <a:srgbClr val="000000"/>
              </a:solidFill>
              <a:latin typeface="Aharoni" pitchFamily="2" charset="-79"/>
              <a:ea typeface="Times New Roman"/>
              <a:cs typeface="Aharoni" pitchFamily="2" charset="-79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70 students (asthmatics (40) or controls (30)) were selected</a:t>
            </a:r>
          </a:p>
          <a:p>
            <a:r>
              <a:rPr lang="en-GB" dirty="0"/>
              <a:t>Outcomes</a:t>
            </a:r>
            <a:r>
              <a:rPr lang="en-GB" baseline="-25000" dirty="0"/>
              <a:t>(binary)</a:t>
            </a:r>
            <a:r>
              <a:rPr lang="en-GB" dirty="0"/>
              <a:t> (reported by parent questionnaire):</a:t>
            </a:r>
          </a:p>
          <a:p>
            <a:pPr lvl="1"/>
            <a:r>
              <a:rPr lang="en-GB" dirty="0"/>
              <a:t>18 recent symptoms (hand itch, face rash, headache, runny nose, ... &lt;3 months)</a:t>
            </a:r>
          </a:p>
          <a:p>
            <a:pPr lvl="1"/>
            <a:r>
              <a:rPr lang="en-GB" dirty="0"/>
              <a:t>15 ISAAC symptoms (ever wheeze, ever itchy rash, ever nasal allergy, ...)</a:t>
            </a:r>
          </a:p>
          <a:p>
            <a:r>
              <a:rPr lang="en-GB" dirty="0"/>
              <a:t>16 Exposures (measured in their houses using pumps or passive sampling for 7 days and averaged):</a:t>
            </a:r>
          </a:p>
          <a:p>
            <a:pPr lvl="1"/>
            <a:r>
              <a:rPr lang="en-GB" dirty="0"/>
              <a:t>VOCs (mainly aromatic, &amp; </a:t>
            </a:r>
            <a:r>
              <a:rPr lang="en-GB" dirty="0" err="1"/>
              <a:t>terpenoids</a:t>
            </a:r>
            <a:r>
              <a:rPr lang="en-GB" dirty="0"/>
              <a:t> &amp; halogenated), aldehydes, total biological count, total fungal count, (&amp; PMs excluded in this analysis due to missing data)</a:t>
            </a:r>
          </a:p>
          <a:p>
            <a:r>
              <a:rPr lang="en-GB" dirty="0"/>
              <a:t>We select a case example – runny or blocked nose (&lt;3 months) vs. exposures (standardised scores)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SINPHONIE.pt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 cstate="print"/>
          <a:srcRect l="1875" t="17969" r="38125" b="42187"/>
          <a:stretch>
            <a:fillRect/>
          </a:stretch>
        </p:blipFill>
        <p:spPr bwMode="auto">
          <a:xfrm>
            <a:off x="0" y="3336131"/>
            <a:ext cx="6629400" cy="3521869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Oval 8"/>
          <p:cNvSpPr/>
          <p:nvPr/>
        </p:nvSpPr>
        <p:spPr>
          <a:xfrm>
            <a:off x="1752600" y="5791200"/>
            <a:ext cx="533400" cy="2286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/>
          <p:cNvSpPr/>
          <p:nvPr/>
        </p:nvSpPr>
        <p:spPr>
          <a:xfrm>
            <a:off x="6172200" y="6629400"/>
            <a:ext cx="533400" cy="228600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9" name="Picture 5" descr="C:\Users\u707-10299\Documents\Previous\Banerjee\Soutrik_archives\SINPHONIE\Nieuwe gegevens\Joana Madureira\Results\BMA_home\runnynose3m_models selected.tif"/>
          <p:cNvPicPr>
            <a:picLocks noChangeAspect="1" noChangeArrowheads="1"/>
          </p:cNvPicPr>
          <p:nvPr/>
        </p:nvPicPr>
        <p:blipFill>
          <a:blip r:embed="rId3" cstate="print"/>
          <a:srcRect t="4422" r="5724" b="3120"/>
          <a:stretch>
            <a:fillRect/>
          </a:stretch>
        </p:blipFill>
        <p:spPr bwMode="auto">
          <a:xfrm>
            <a:off x="0" y="0"/>
            <a:ext cx="3840162" cy="3276600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/>
          <a:srcRect l="1250" t="68750" r="76250" b="14844"/>
          <a:stretch>
            <a:fillRect/>
          </a:stretch>
        </p:blipFill>
        <p:spPr bwMode="auto">
          <a:xfrm>
            <a:off x="3886200" y="0"/>
            <a:ext cx="2743200" cy="1600200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33" name="Picture 9" descr="C:\Users\u707-10299\Documents\Previous\Banerjee\Soutrik_archives\SINPHONIE\Nieuwe gegevens\Joana Madureira\Results\Boosting2_home\runnynose3m_varImp.tif"/>
          <p:cNvPicPr>
            <a:picLocks noChangeAspect="1" noChangeArrowheads="1"/>
          </p:cNvPicPr>
          <p:nvPr/>
        </p:nvPicPr>
        <p:blipFill>
          <a:blip r:embed="rId5" cstate="print"/>
          <a:srcRect l="12235" t="13538" r="4422" b="3120"/>
          <a:stretch>
            <a:fillRect/>
          </a:stretch>
        </p:blipFill>
        <p:spPr bwMode="auto">
          <a:xfrm>
            <a:off x="6705600" y="0"/>
            <a:ext cx="2438400" cy="2438400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/>
          <p:cNvSpPr txBox="1"/>
          <p:nvPr/>
        </p:nvSpPr>
        <p:spPr>
          <a:xfrm>
            <a:off x="6928215" y="1676400"/>
            <a:ext cx="2063385" cy="369332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GB" dirty="0"/>
              <a:t>Tot. fungi = 30%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8229600" y="152400"/>
            <a:ext cx="609600" cy="1524000"/>
          </a:xfrm>
          <a:prstGeom prst="straightConnector1">
            <a:avLst/>
          </a:prstGeom>
          <a:ln w="2540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4" name="Picture 10" descr="C:\Users\u707-10299\Documents\Previous\Banerjee\Soutrik_archives\SINPHONIE\Nieuwe gegevens\Joana Madureira\Results\Random forests_home\runnynose3m_varImp.tif"/>
          <p:cNvPicPr>
            <a:picLocks noChangeAspect="1" noChangeArrowheads="1"/>
          </p:cNvPicPr>
          <p:nvPr/>
        </p:nvPicPr>
        <p:blipFill>
          <a:blip r:embed="rId6" cstate="print"/>
          <a:srcRect l="5724" t="10933" r="5724" b="3120"/>
          <a:stretch>
            <a:fillRect/>
          </a:stretch>
        </p:blipFill>
        <p:spPr bwMode="auto">
          <a:xfrm>
            <a:off x="6160655" y="2514601"/>
            <a:ext cx="2983345" cy="2895600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23" name="Straight Connector 22"/>
          <p:cNvCxnSpPr/>
          <p:nvPr/>
        </p:nvCxnSpPr>
        <p:spPr>
          <a:xfrm>
            <a:off x="6172200" y="4267200"/>
            <a:ext cx="685800" cy="0"/>
          </a:xfrm>
          <a:prstGeom prst="line">
            <a:avLst/>
          </a:prstGeom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0" y="1219200"/>
            <a:ext cx="609600" cy="0"/>
          </a:xfrm>
          <a:prstGeom prst="line">
            <a:avLst/>
          </a:prstGeom>
          <a:ln w="15875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200" dirty="0"/>
              <a:t>Comparison between the performance of some ensemble methods: asthmatic (y/n)</a:t>
            </a:r>
          </a:p>
        </p:txBody>
      </p:sp>
      <p:pic>
        <p:nvPicPr>
          <p:cNvPr id="18434" name="Picture 2" descr="C:\Users\u707-10299\Documents\Previous\Banerjee\Soutrik_archives\SINPHONIE\Nieuwe gegevens\Joana Madureira\Results\ROC curve example_home\Asthmatic.jpeg"/>
          <p:cNvPicPr>
            <a:picLocks noChangeAspect="1" noChangeArrowheads="1"/>
          </p:cNvPicPr>
          <p:nvPr/>
        </p:nvPicPr>
        <p:blipFill>
          <a:blip r:embed="rId2" cstate="print"/>
          <a:srcRect t="7663" r="2500" b="2370"/>
          <a:stretch>
            <a:fillRect/>
          </a:stretch>
        </p:blipFill>
        <p:spPr bwMode="auto">
          <a:xfrm>
            <a:off x="457200" y="1421423"/>
            <a:ext cx="8081682" cy="5284177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SINPHONIE – meta-analysis</a:t>
            </a:r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5730" y="1235564"/>
            <a:ext cx="8892540" cy="5393836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 l="13750" t="10937" r="11875" b="22656"/>
          <a:stretch>
            <a:fillRect/>
          </a:stretch>
        </p:blipFill>
        <p:spPr bwMode="auto">
          <a:xfrm>
            <a:off x="563880" y="990600"/>
            <a:ext cx="7894320" cy="5638800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it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GB" dirty="0"/>
              <a:t>Multilevel analysis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-152400"/>
            <a:ext cx="7498080" cy="1143000"/>
          </a:xfrm>
        </p:spPr>
        <p:txBody>
          <a:bodyPr/>
          <a:lstStyle/>
          <a:p>
            <a:r>
              <a:rPr lang="en-GB" dirty="0"/>
              <a:t>PAISARC+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5257800" y="914400"/>
            <a:ext cx="2743200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990600"/>
            <a:ext cx="266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>
                <a:solidFill>
                  <a:prstClr val="black"/>
                </a:solidFill>
              </a:rPr>
              <a:t>Asthma attacks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219200" y="914400"/>
            <a:ext cx="2209800" cy="6858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16665" y="990600"/>
            <a:ext cx="2036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prstClr val="black"/>
                </a:solidFill>
              </a:rPr>
              <a:t>Air pollution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581400" y="1143000"/>
            <a:ext cx="1600200" cy="304800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3048000" y="3352800"/>
            <a:ext cx="2743200" cy="990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505200" y="3581400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prstClr val="black"/>
                </a:solidFill>
              </a:rPr>
              <a:t>Deprivation</a:t>
            </a:r>
          </a:p>
        </p:txBody>
      </p:sp>
      <p:sp>
        <p:nvSpPr>
          <p:cNvPr id="12" name="Up-Down Arrow 11"/>
          <p:cNvSpPr/>
          <p:nvPr/>
        </p:nvSpPr>
        <p:spPr>
          <a:xfrm rot="19061156">
            <a:off x="2680492" y="1483960"/>
            <a:ext cx="311684" cy="2106646"/>
          </a:xfrm>
          <a:prstGeom prst="up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3" name="Up Arrow 12"/>
          <p:cNvSpPr/>
          <p:nvPr/>
        </p:nvSpPr>
        <p:spPr>
          <a:xfrm>
            <a:off x="4343400" y="1447800"/>
            <a:ext cx="304800" cy="1752600"/>
          </a:xfrm>
          <a:prstGeom prst="upArrow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4" name="Up Arrow 13"/>
          <p:cNvSpPr/>
          <p:nvPr/>
        </p:nvSpPr>
        <p:spPr>
          <a:xfrm rot="1762332">
            <a:off x="5858727" y="1622225"/>
            <a:ext cx="272838" cy="1909398"/>
          </a:xfrm>
          <a:prstGeom prst="up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prstClr val="white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971800" y="1905000"/>
            <a:ext cx="3581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prstClr val="black"/>
                </a:solidFill>
              </a:rPr>
              <a:t>Confounder?           Effect modifier?</a:t>
            </a:r>
          </a:p>
        </p:txBody>
      </p:sp>
      <p:pic>
        <p:nvPicPr>
          <p:cNvPr id="16" name="Image 5"/>
          <p:cNvPicPr/>
          <p:nvPr/>
        </p:nvPicPr>
        <p:blipFill rotWithShape="1">
          <a:blip r:embed="rId2" cstate="print"/>
          <a:srcRect l="29403" t="14848" r="22788" b="18447"/>
          <a:stretch/>
        </p:blipFill>
        <p:spPr bwMode="auto">
          <a:xfrm>
            <a:off x="76200" y="2971800"/>
            <a:ext cx="2895600" cy="3810000"/>
          </a:xfrm>
          <a:prstGeom prst="rect">
            <a:avLst/>
          </a:prstGeom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Picture 2" descr="C:\Users\u707-10299\Documents\Soutrik\Inserm U.707\Projects\PAISARC+\Outputs\Exploratory\Results\Asthma graph Stata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565086"/>
            <a:ext cx="2895600" cy="4216714"/>
          </a:xfrm>
          <a:prstGeom prst="rect">
            <a:avLst/>
          </a:prstGeom>
          <a:noFill/>
          <a:ln>
            <a:solidFill>
              <a:schemeClr val="accent3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ounded Rectangle 23"/>
          <p:cNvSpPr/>
          <p:nvPr/>
        </p:nvSpPr>
        <p:spPr>
          <a:xfrm>
            <a:off x="4114800" y="1447800"/>
            <a:ext cx="1371601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ounded Rectangle 25"/>
          <p:cNvSpPr/>
          <p:nvPr/>
        </p:nvSpPr>
        <p:spPr>
          <a:xfrm>
            <a:off x="6553200" y="3200400"/>
            <a:ext cx="1371601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ounded Rectangle 3"/>
          <p:cNvSpPr/>
          <p:nvPr/>
        </p:nvSpPr>
        <p:spPr>
          <a:xfrm>
            <a:off x="5715000" y="1752600"/>
            <a:ext cx="3276600" cy="6858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/>
          <p:cNvSpPr txBox="1"/>
          <p:nvPr/>
        </p:nvSpPr>
        <p:spPr>
          <a:xfrm>
            <a:off x="5791200" y="1828800"/>
            <a:ext cx="3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dirty="0"/>
              <a:t>Asthma attack ‘calls’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676400" y="1752600"/>
            <a:ext cx="2209800" cy="68580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1773865" y="1828800"/>
            <a:ext cx="20361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Air pollution</a:t>
            </a:r>
          </a:p>
        </p:txBody>
      </p:sp>
      <p:sp>
        <p:nvSpPr>
          <p:cNvPr id="8" name="Right Arrow 7"/>
          <p:cNvSpPr/>
          <p:nvPr/>
        </p:nvSpPr>
        <p:spPr>
          <a:xfrm>
            <a:off x="4038600" y="2057400"/>
            <a:ext cx="1600200" cy="97795"/>
          </a:xfrm>
          <a:prstGeom prst="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/>
          <p:cNvSpPr/>
          <p:nvPr/>
        </p:nvSpPr>
        <p:spPr>
          <a:xfrm>
            <a:off x="3505200" y="4191000"/>
            <a:ext cx="2743200" cy="990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/>
          <p:cNvSpPr txBox="1"/>
          <p:nvPr/>
        </p:nvSpPr>
        <p:spPr>
          <a:xfrm>
            <a:off x="3962400" y="4419600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Deprivation</a:t>
            </a:r>
          </a:p>
        </p:txBody>
      </p:sp>
      <p:sp>
        <p:nvSpPr>
          <p:cNvPr id="11" name="Up-Down Arrow 10"/>
          <p:cNvSpPr/>
          <p:nvPr/>
        </p:nvSpPr>
        <p:spPr>
          <a:xfrm rot="19061156">
            <a:off x="3137692" y="2322160"/>
            <a:ext cx="311684" cy="2106646"/>
          </a:xfrm>
          <a:prstGeom prst="upDownArrow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Up Arrow 11"/>
          <p:cNvSpPr/>
          <p:nvPr/>
        </p:nvSpPr>
        <p:spPr>
          <a:xfrm>
            <a:off x="4724400" y="2286000"/>
            <a:ext cx="304800" cy="1752600"/>
          </a:xfrm>
          <a:prstGeom prst="upArrow">
            <a:avLst/>
          </a:prstGeom>
          <a:solidFill>
            <a:schemeClr val="bg1">
              <a:lumMod val="95000"/>
            </a:schemeClr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Up Arrow 12"/>
          <p:cNvSpPr/>
          <p:nvPr/>
        </p:nvSpPr>
        <p:spPr>
          <a:xfrm rot="1762332">
            <a:off x="6054451" y="2391896"/>
            <a:ext cx="552276" cy="1909398"/>
          </a:xfrm>
          <a:prstGeom prst="up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Oval 14"/>
          <p:cNvSpPr/>
          <p:nvPr/>
        </p:nvSpPr>
        <p:spPr>
          <a:xfrm>
            <a:off x="2193746" y="914400"/>
            <a:ext cx="1082854" cy="8382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/>
          <p:cNvSpPr txBox="1"/>
          <p:nvPr/>
        </p:nvSpPr>
        <p:spPr>
          <a:xfrm>
            <a:off x="2227057" y="1154668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I</a:t>
            </a:r>
            <a:r>
              <a:rPr lang="en-GB" b="1" dirty="0"/>
              <a:t> </a:t>
            </a:r>
            <a:r>
              <a:rPr lang="en-GB" b="1" dirty="0">
                <a:latin typeface="Calibri"/>
                <a:cs typeface="Calibri"/>
              </a:rPr>
              <a:t>≈</a:t>
            </a:r>
            <a:r>
              <a:rPr lang="en-GB" b="1" dirty="0"/>
              <a:t> 0.70</a:t>
            </a:r>
          </a:p>
        </p:txBody>
      </p:sp>
      <p:sp>
        <p:nvSpPr>
          <p:cNvPr id="17" name="Oval 16"/>
          <p:cNvSpPr/>
          <p:nvPr/>
        </p:nvSpPr>
        <p:spPr>
          <a:xfrm>
            <a:off x="6460946" y="914400"/>
            <a:ext cx="1082854" cy="8382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6477000" y="1143000"/>
            <a:ext cx="986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I</a:t>
            </a:r>
            <a:r>
              <a:rPr lang="en-GB" b="1" dirty="0"/>
              <a:t> = 0.21</a:t>
            </a:r>
          </a:p>
        </p:txBody>
      </p:sp>
      <p:sp>
        <p:nvSpPr>
          <p:cNvPr id="19" name="Oval 18"/>
          <p:cNvSpPr/>
          <p:nvPr/>
        </p:nvSpPr>
        <p:spPr>
          <a:xfrm>
            <a:off x="4403546" y="5181600"/>
            <a:ext cx="1082854" cy="8382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itle 1"/>
          <p:cNvSpPr>
            <a:spLocks noGrp="1"/>
          </p:cNvSpPr>
          <p:nvPr>
            <p:ph type="title"/>
          </p:nvPr>
        </p:nvSpPr>
        <p:spPr>
          <a:xfrm>
            <a:off x="1435608" y="0"/>
            <a:ext cx="7498080" cy="533400"/>
          </a:xfrm>
        </p:spPr>
        <p:txBody>
          <a:bodyPr>
            <a:normAutofit fontScale="90000"/>
          </a:bodyPr>
          <a:lstStyle/>
          <a:p>
            <a:r>
              <a:rPr lang="en-GB" sz="3200" dirty="0"/>
              <a:t>Let’s plug-in our estimates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424033" y="5421868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I</a:t>
            </a:r>
            <a:r>
              <a:rPr lang="en-GB" b="1" dirty="0"/>
              <a:t> </a:t>
            </a:r>
            <a:r>
              <a:rPr lang="en-GB" b="1" dirty="0">
                <a:latin typeface="Calibri"/>
                <a:cs typeface="Calibri"/>
              </a:rPr>
              <a:t>≈</a:t>
            </a:r>
            <a:r>
              <a:rPr lang="en-GB" b="1" dirty="0"/>
              <a:t> 0.30*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180376" y="1524000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RR = 1.31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553200" y="3276600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RR = 1.47</a:t>
            </a:r>
            <a:endParaRPr lang="en-GB" b="1" baseline="30000" dirty="0"/>
          </a:p>
        </p:txBody>
      </p:sp>
      <p:sp>
        <p:nvSpPr>
          <p:cNvPr id="27" name="Rounded Rectangle 26"/>
          <p:cNvSpPr/>
          <p:nvPr/>
        </p:nvSpPr>
        <p:spPr>
          <a:xfrm>
            <a:off x="4191001" y="2514600"/>
            <a:ext cx="1219199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4191000" y="2526268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RR = 0.92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1828799" y="3200400"/>
            <a:ext cx="1219201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TextBox 29"/>
          <p:cNvSpPr txBox="1"/>
          <p:nvPr/>
        </p:nvSpPr>
        <p:spPr>
          <a:xfrm>
            <a:off x="1905000" y="3212068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i="1" dirty="0"/>
              <a:t>p</a:t>
            </a:r>
            <a:r>
              <a:rPr lang="en-GB" b="1" dirty="0"/>
              <a:t> &lt; 0.01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0" y="6211669"/>
            <a:ext cx="9144000" cy="646331"/>
          </a:xfrm>
          <a:prstGeom prst="rect">
            <a:avLst/>
          </a:prstGeom>
          <a:solidFill>
            <a:srgbClr val="CCFFCC"/>
          </a:solidFill>
          <a:ln w="19050">
            <a:solidFill>
              <a:schemeClr val="tx1"/>
            </a:solidFill>
            <a:prstDash val="sysDot"/>
          </a:ln>
        </p:spPr>
        <p:txBody>
          <a:bodyPr wrap="square" rtlCol="0">
            <a:spAutoFit/>
          </a:bodyPr>
          <a:lstStyle/>
          <a:p>
            <a:pPr marL="457200" indent="-457200"/>
            <a:r>
              <a:rPr lang="en-GB" dirty="0"/>
              <a:t>The interaction model explained 40% of total variability (mainly spatial), but still 60% variability (mainly unstructured) was not explained </a:t>
            </a:r>
            <a:r>
              <a:rPr lang="en-GB" dirty="0">
                <a:sym typeface="Wingdings" pitchFamily="2" charset="2"/>
              </a:rPr>
              <a:t> standard errors of the estimates</a:t>
            </a:r>
            <a:endParaRPr lang="en-GB" dirty="0"/>
          </a:p>
        </p:txBody>
      </p:sp>
      <p:sp>
        <p:nvSpPr>
          <p:cNvPr id="34" name="Right Arrow 33"/>
          <p:cNvSpPr/>
          <p:nvPr/>
        </p:nvSpPr>
        <p:spPr>
          <a:xfrm rot="1622260">
            <a:off x="388664" y="1676400"/>
            <a:ext cx="457200" cy="76200"/>
          </a:xfrm>
          <a:prstGeom prst="rightArrow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ight Arrow 34"/>
          <p:cNvSpPr/>
          <p:nvPr/>
        </p:nvSpPr>
        <p:spPr>
          <a:xfrm rot="1039949">
            <a:off x="380029" y="1914826"/>
            <a:ext cx="457200" cy="76200"/>
          </a:xfrm>
          <a:prstGeom prst="rightArrow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ight Arrow 35"/>
          <p:cNvSpPr/>
          <p:nvPr/>
        </p:nvSpPr>
        <p:spPr>
          <a:xfrm rot="21322871">
            <a:off x="378674" y="2186247"/>
            <a:ext cx="457200" cy="76200"/>
          </a:xfrm>
          <a:prstGeom prst="rightArrow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ight Arrow 36"/>
          <p:cNvSpPr/>
          <p:nvPr/>
        </p:nvSpPr>
        <p:spPr>
          <a:xfrm rot="20641817">
            <a:off x="381000" y="2423625"/>
            <a:ext cx="457200" cy="76200"/>
          </a:xfrm>
          <a:prstGeom prst="rightArrow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50576" y="1371600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NO</a:t>
            </a:r>
            <a:r>
              <a:rPr lang="en-GB" sz="1200" baseline="-25000" dirty="0"/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6892" y="1704201"/>
            <a:ext cx="4203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CO</a:t>
            </a:r>
            <a:endParaRPr lang="en-GB" sz="12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73762" y="2085201"/>
            <a:ext cx="3834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PM</a:t>
            </a:r>
            <a:endParaRPr lang="en-GB" sz="1200" baseline="-25000" dirty="0"/>
          </a:p>
        </p:txBody>
      </p:sp>
      <p:sp>
        <p:nvSpPr>
          <p:cNvPr id="42" name="TextBox 41"/>
          <p:cNvSpPr txBox="1"/>
          <p:nvPr/>
        </p:nvSpPr>
        <p:spPr>
          <a:xfrm>
            <a:off x="-24651" y="2438400"/>
            <a:ext cx="7104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Benzene</a:t>
            </a:r>
            <a:endParaRPr lang="en-GB" sz="1200" baseline="-25000" dirty="0"/>
          </a:p>
        </p:txBody>
      </p:sp>
      <p:sp>
        <p:nvSpPr>
          <p:cNvPr id="43" name="Right Arrow 42"/>
          <p:cNvSpPr/>
          <p:nvPr/>
        </p:nvSpPr>
        <p:spPr>
          <a:xfrm rot="16200000">
            <a:off x="6911132" y="4067315"/>
            <a:ext cx="756353" cy="100617"/>
          </a:xfrm>
          <a:prstGeom prst="rightArrow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/>
          <p:cNvSpPr txBox="1"/>
          <p:nvPr/>
        </p:nvSpPr>
        <p:spPr>
          <a:xfrm>
            <a:off x="6798312" y="4447401"/>
            <a:ext cx="1912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Latent factors mediated</a:t>
            </a:r>
          </a:p>
        </p:txBody>
      </p:sp>
      <p:sp>
        <p:nvSpPr>
          <p:cNvPr id="46" name="Right Arrow 45"/>
          <p:cNvSpPr/>
          <p:nvPr/>
        </p:nvSpPr>
        <p:spPr>
          <a:xfrm rot="20843313">
            <a:off x="6305353" y="4625081"/>
            <a:ext cx="546435" cy="117279"/>
          </a:xfrm>
          <a:prstGeom prst="rightArrow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ight Arrow 46"/>
          <p:cNvSpPr/>
          <p:nvPr/>
        </p:nvSpPr>
        <p:spPr>
          <a:xfrm rot="18758244">
            <a:off x="655327" y="2594279"/>
            <a:ext cx="457200" cy="76200"/>
          </a:xfrm>
          <a:prstGeom prst="rightArrow">
            <a:avLst/>
          </a:prstGeom>
          <a:solidFill>
            <a:srgbClr val="FFFF00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278762" y="2743200"/>
            <a:ext cx="11690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Unknown agent</a:t>
            </a:r>
            <a:endParaRPr lang="en-GB" sz="1200" baseline="-25000" dirty="0"/>
          </a:p>
        </p:txBody>
      </p:sp>
      <p:pic>
        <p:nvPicPr>
          <p:cNvPr id="83970" name="Picture 2" descr="C:\Users\u707-10299\AppData\Local\Microsoft\Windows\Temporary Internet Files\Content.IE5\L4CCEM84\MC900030201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1017" y="1752600"/>
            <a:ext cx="709183" cy="681533"/>
          </a:xfrm>
          <a:prstGeom prst="rect">
            <a:avLst/>
          </a:prstGeom>
          <a:noFill/>
        </p:spPr>
      </p:pic>
      <p:pic>
        <p:nvPicPr>
          <p:cNvPr id="83972" name="Picture 4" descr="C:\Users\u707-10299\AppData\Local\Microsoft\Windows\Temporary Internet Files\Content.IE5\L4CCEM84\MP900442907[1]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934200" y="4724400"/>
            <a:ext cx="1676400" cy="11156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7565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76200"/>
            <a:ext cx="7498080" cy="1143000"/>
          </a:xfrm>
        </p:spPr>
        <p:txBody>
          <a:bodyPr/>
          <a:lstStyle/>
          <a:p>
            <a:r>
              <a:rPr lang="en-GB" dirty="0"/>
              <a:t>BAPHE – time-series analysis</a:t>
            </a:r>
          </a:p>
        </p:txBody>
      </p:sp>
      <p:pic>
        <p:nvPicPr>
          <p:cNvPr id="3" name="Picture 2"/>
          <p:cNvPicPr/>
          <p:nvPr/>
        </p:nvPicPr>
        <p:blipFill>
          <a:blip r:embed="rId2" cstate="print"/>
          <a:srcRect r="2700" b="8072"/>
          <a:stretch>
            <a:fillRect/>
          </a:stretch>
        </p:blipFill>
        <p:spPr bwMode="auto">
          <a:xfrm>
            <a:off x="228600" y="1219200"/>
            <a:ext cx="8617488" cy="5112275"/>
          </a:xfrm>
          <a:prstGeom prst="rect">
            <a:avLst/>
          </a:prstGeom>
          <a:noFill/>
          <a:ln w="9525">
            <a:solidFill>
              <a:schemeClr val="accent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ASC">
  <a:themeElements>
    <a:clrScheme name="AS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S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S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C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C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C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C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SC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C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C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C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C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C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SC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96</TotalTime>
  <Words>265</Words>
  <Application>Microsoft Office PowerPoint</Application>
  <PresentationFormat>অন-স্ক্রীণ শো (4:3)</PresentationFormat>
  <Paragraphs>46</Paragraphs>
  <Slides>9</Slides>
  <Notes>2</Notes>
  <HiddenSlides>0</HiddenSlides>
  <MMClips>0</MMClips>
  <ScaleCrop>false</ScaleCrop>
  <HeadingPairs>
    <vt:vector size="6" baseType="variant">
      <vt:variant>
        <vt:lpstr>ব্যবহৃত হরফ</vt:lpstr>
      </vt:variant>
      <vt:variant>
        <vt:i4>10</vt:i4>
      </vt:variant>
      <vt:variant>
        <vt:lpstr>থীম</vt:lpstr>
      </vt:variant>
      <vt:variant>
        <vt:i4>3</vt:i4>
      </vt:variant>
      <vt:variant>
        <vt:lpstr>স্লাইডের আকার</vt:lpstr>
      </vt:variant>
      <vt:variant>
        <vt:i4>9</vt:i4>
      </vt:variant>
    </vt:vector>
  </HeadingPairs>
  <TitlesOfParts>
    <vt:vector size="22" baseType="lpstr">
      <vt:lpstr>Aharoni</vt:lpstr>
      <vt:lpstr>Arial</vt:lpstr>
      <vt:lpstr>Calibri</vt:lpstr>
      <vt:lpstr>Gill Sans MT</vt:lpstr>
      <vt:lpstr>Lucida Sans Unicode</vt:lpstr>
      <vt:lpstr>Times New Roman</vt:lpstr>
      <vt:lpstr>Verdana</vt:lpstr>
      <vt:lpstr>Wingdings</vt:lpstr>
      <vt:lpstr>Wingdings 2</vt:lpstr>
      <vt:lpstr>Wingdings 3</vt:lpstr>
      <vt:lpstr>Concourse</vt:lpstr>
      <vt:lpstr>Solstice</vt:lpstr>
      <vt:lpstr>ASC</vt:lpstr>
      <vt:lpstr>A medley of medleys</vt:lpstr>
      <vt:lpstr>SINPHONIE.pt</vt:lpstr>
      <vt:lpstr>PowerPoint উপস্থাপনা</vt:lpstr>
      <vt:lpstr>Comparison between the performance of some ensemble methods: asthmatic (y/n)</vt:lpstr>
      <vt:lpstr>SINPHONIE – meta-analysis</vt:lpstr>
      <vt:lpstr>Multilevel analysis</vt:lpstr>
      <vt:lpstr>PAISARC+</vt:lpstr>
      <vt:lpstr>Let’s plug-in our estimates</vt:lpstr>
      <vt:lpstr>BAPHE – time-series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medley of projects</dc:title>
  <dc:creator>u707-10299</dc:creator>
  <cp:lastModifiedBy>সৌত্রিক বন্দ্যোপাধ্যায় এম এস সি., এম ডি-পি এইচ ডি</cp:lastModifiedBy>
  <cp:revision>18</cp:revision>
  <dcterms:created xsi:type="dcterms:W3CDTF">2006-08-16T00:00:00Z</dcterms:created>
  <dcterms:modified xsi:type="dcterms:W3CDTF">2017-05-23T08:51:07Z</dcterms:modified>
</cp:coreProperties>
</file>