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7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2B13-1E34-4806-818B-F7166709763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6DD26-F712-4058-97CE-3327A16E0A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meli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err="1">
                <a:latin typeface="Garamond" pitchFamily="18" charset="0"/>
              </a:rPr>
              <a:t>MedHiss</a:t>
            </a:r>
            <a:r>
              <a:rPr lang="en-GB" dirty="0">
                <a:latin typeface="Garamond" pitchFamily="18" charset="0"/>
              </a:rPr>
              <a:t>: kick-off (WP)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GB" dirty="0">
                <a:solidFill>
                  <a:schemeClr val="tx1"/>
                </a:solidFill>
                <a:latin typeface="Garamond" pitchFamily="18" charset="0"/>
              </a:rPr>
              <a:t>Soutrik Banerjee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11430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Short-term or long-term?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160" t="13086" r="2751" b="33020"/>
          <a:stretch>
            <a:fillRect/>
          </a:stretch>
        </p:blipFill>
        <p:spPr bwMode="auto">
          <a:xfrm>
            <a:off x="107504" y="1556792"/>
            <a:ext cx="8928992" cy="404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4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Health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150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Claims</a:t>
            </a:r>
            <a:r>
              <a:rPr lang="en-GB" dirty="0">
                <a:latin typeface="Garamond" pitchFamily="18" charset="0"/>
              </a:rPr>
              <a:t> data regarding diagnoses, consultations, hospitalisations, ER visits, investigations, mortality, ...</a:t>
            </a:r>
          </a:p>
          <a:p>
            <a:r>
              <a:rPr lang="en-GB" b="1" dirty="0" err="1">
                <a:solidFill>
                  <a:srgbClr val="0000FF"/>
                </a:solidFill>
                <a:latin typeface="Garamond" pitchFamily="18" charset="0"/>
              </a:rPr>
              <a:t>Sniir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-AM</a:t>
            </a:r>
            <a:r>
              <a:rPr lang="en-GB" dirty="0">
                <a:latin typeface="Garamond" pitchFamily="18" charset="0"/>
              </a:rPr>
              <a:t> (CNAMTS) claims data</a:t>
            </a:r>
          </a:p>
          <a:p>
            <a:pPr lvl="1"/>
            <a:r>
              <a:rPr lang="en-GB" dirty="0">
                <a:latin typeface="Garamond" pitchFamily="18" charset="0"/>
              </a:rPr>
              <a:t>Entire population having any claim are present</a:t>
            </a:r>
          </a:p>
          <a:p>
            <a:pPr lvl="1"/>
            <a:r>
              <a:rPr lang="en-GB" dirty="0">
                <a:latin typeface="Garamond" pitchFamily="18" charset="0"/>
              </a:rPr>
              <a:t>Available for the last </a:t>
            </a:r>
            <a:r>
              <a:rPr lang="en-GB" b="1" dirty="0">
                <a:latin typeface="Garamond" pitchFamily="18" charset="0"/>
              </a:rPr>
              <a:t>2 years</a:t>
            </a:r>
            <a:r>
              <a:rPr lang="en-GB" dirty="0">
                <a:latin typeface="Garamond" pitchFamily="18" charset="0"/>
              </a:rPr>
              <a:t> only !</a:t>
            </a:r>
          </a:p>
          <a:p>
            <a:pPr lvl="1"/>
            <a:r>
              <a:rPr lang="en-GB" dirty="0">
                <a:latin typeface="Garamond" pitchFamily="18" charset="0"/>
              </a:rPr>
              <a:t>Covers almost all insurance schemes</a:t>
            </a:r>
          </a:p>
          <a:p>
            <a:pPr lvl="1"/>
            <a:r>
              <a:rPr lang="en-GB" dirty="0">
                <a:latin typeface="Garamond" pitchFamily="18" charset="0"/>
              </a:rPr>
              <a:t>Certain </a:t>
            </a:r>
            <a:r>
              <a:rPr lang="en-GB" b="1" dirty="0">
                <a:latin typeface="Garamond" pitchFamily="18" charset="0"/>
              </a:rPr>
              <a:t>restrictions</a:t>
            </a:r>
            <a:r>
              <a:rPr lang="en-GB" dirty="0">
                <a:latin typeface="Garamond" pitchFamily="18" charset="0"/>
              </a:rPr>
              <a:t> regarding search/query apply for </a:t>
            </a:r>
            <a:r>
              <a:rPr lang="en-GB" b="1" dirty="0">
                <a:latin typeface="Garamond" pitchFamily="18" charset="0"/>
              </a:rPr>
              <a:t>confidentiality</a:t>
            </a:r>
            <a:r>
              <a:rPr lang="en-GB" dirty="0">
                <a:latin typeface="Garamond" pitchFamily="18" charset="0"/>
              </a:rPr>
              <a:t> issues</a:t>
            </a:r>
          </a:p>
          <a:p>
            <a:pPr lvl="2"/>
            <a:r>
              <a:rPr lang="en-GB" dirty="0">
                <a:latin typeface="Garamond" pitchFamily="18" charset="0"/>
              </a:rPr>
              <a:t>Search/query at the French </a:t>
            </a:r>
            <a:r>
              <a:rPr lang="en-GB" u="sng" dirty="0">
                <a:latin typeface="Garamond" pitchFamily="18" charset="0"/>
              </a:rPr>
              <a:t>county</a:t>
            </a:r>
            <a:r>
              <a:rPr lang="en-GB" dirty="0">
                <a:latin typeface="Garamond" pitchFamily="18" charset="0"/>
              </a:rPr>
              <a:t> level is allowed, especially for diseases, which are highly prevalent like cardio-respiratory illnesses</a:t>
            </a:r>
          </a:p>
          <a:p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EGB</a:t>
            </a:r>
            <a:r>
              <a:rPr lang="en-GB" dirty="0">
                <a:latin typeface="Garamond" pitchFamily="18" charset="0"/>
              </a:rPr>
              <a:t> (</a:t>
            </a:r>
            <a:r>
              <a:rPr lang="en-GB" dirty="0" err="1">
                <a:latin typeface="Garamond" pitchFamily="18" charset="0"/>
              </a:rPr>
              <a:t>Échantillon</a:t>
            </a:r>
            <a:r>
              <a:rPr lang="en-GB" dirty="0">
                <a:latin typeface="Garamond" pitchFamily="18" charset="0"/>
              </a:rPr>
              <a:t> </a:t>
            </a:r>
            <a:r>
              <a:rPr lang="en-GB" dirty="0" err="1">
                <a:latin typeface="Garamond" pitchFamily="18" charset="0"/>
              </a:rPr>
              <a:t>Généraliste</a:t>
            </a:r>
            <a:r>
              <a:rPr lang="en-GB" dirty="0">
                <a:latin typeface="Garamond" pitchFamily="18" charset="0"/>
              </a:rPr>
              <a:t> des </a:t>
            </a:r>
            <a:r>
              <a:rPr lang="en-GB" dirty="0" err="1">
                <a:latin typeface="Garamond" pitchFamily="18" charset="0"/>
              </a:rPr>
              <a:t>Bénéficiares</a:t>
            </a:r>
            <a:r>
              <a:rPr lang="en-GB" dirty="0">
                <a:latin typeface="Garamond" pitchFamily="18" charset="0"/>
              </a:rPr>
              <a:t>) </a:t>
            </a:r>
            <a:r>
              <a:rPr lang="en-GB" b="1" dirty="0">
                <a:latin typeface="Garamond" pitchFamily="18" charset="0"/>
              </a:rPr>
              <a:t>Cohort</a:t>
            </a:r>
            <a:r>
              <a:rPr lang="en-GB" dirty="0">
                <a:latin typeface="Garamond" pitchFamily="18" charset="0"/>
              </a:rPr>
              <a:t> created from the French medical insurance (CNAMTS) claims data for the wage earner</a:t>
            </a:r>
          </a:p>
          <a:p>
            <a:pPr lvl="1"/>
            <a:r>
              <a:rPr lang="en-GB" b="1" dirty="0">
                <a:latin typeface="Garamond" pitchFamily="18" charset="0"/>
              </a:rPr>
              <a:t>Representative</a:t>
            </a:r>
            <a:r>
              <a:rPr lang="en-GB" dirty="0">
                <a:latin typeface="Garamond" pitchFamily="18" charset="0"/>
              </a:rPr>
              <a:t> of the French working population (or their families)</a:t>
            </a:r>
          </a:p>
          <a:p>
            <a:pPr lvl="1"/>
            <a:r>
              <a:rPr lang="en-GB" b="1" dirty="0">
                <a:latin typeface="Garamond" pitchFamily="18" charset="0"/>
              </a:rPr>
              <a:t>Randomly sampled</a:t>
            </a:r>
            <a:r>
              <a:rPr lang="en-GB" dirty="0">
                <a:latin typeface="Garamond" pitchFamily="18" charset="0"/>
              </a:rPr>
              <a:t> from 1 out of 97 registered</a:t>
            </a:r>
          </a:p>
          <a:p>
            <a:pPr lvl="1"/>
            <a:r>
              <a:rPr lang="en-GB" dirty="0">
                <a:latin typeface="Garamond" pitchFamily="18" charset="0"/>
              </a:rPr>
              <a:t>Enrolees will be followed up for </a:t>
            </a:r>
            <a:r>
              <a:rPr lang="en-GB" b="1" dirty="0">
                <a:latin typeface="Garamond" pitchFamily="18" charset="0"/>
              </a:rPr>
              <a:t>20 years</a:t>
            </a:r>
            <a:r>
              <a:rPr lang="en-GB" dirty="0">
                <a:latin typeface="Garamond" pitchFamily="18" charset="0"/>
              </a:rPr>
              <a:t> (starting from 2003)</a:t>
            </a:r>
          </a:p>
          <a:p>
            <a:pPr lvl="1"/>
            <a:r>
              <a:rPr lang="en-GB" dirty="0">
                <a:latin typeface="Garamond" pitchFamily="18" charset="0"/>
              </a:rPr>
              <a:t>Covers 80% of insurance schemes (more to be added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err="1">
                <a:latin typeface="Garamond" pitchFamily="18" charset="0"/>
              </a:rPr>
              <a:t>Sniir</a:t>
            </a:r>
            <a:r>
              <a:rPr lang="en-GB" dirty="0">
                <a:latin typeface="Garamond" pitchFamily="18" charset="0"/>
              </a:rPr>
              <a:t>-AM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Garamond" pitchFamily="18" charset="0"/>
              </a:rPr>
              <a:t>Diagnoses (ICD-10 code)</a:t>
            </a:r>
          </a:p>
          <a:p>
            <a:r>
              <a:rPr lang="en-GB" dirty="0">
                <a:latin typeface="Garamond" pitchFamily="18" charset="0"/>
              </a:rPr>
              <a:t>Socio-demographic data – age, gender, insurance type, county (“</a:t>
            </a:r>
            <a:r>
              <a:rPr lang="en-GB" dirty="0" err="1">
                <a:latin typeface="Garamond" pitchFamily="18" charset="0"/>
              </a:rPr>
              <a:t>département</a:t>
            </a:r>
            <a:r>
              <a:rPr lang="en-GB" dirty="0">
                <a:latin typeface="Garamond" pitchFamily="18" charset="0"/>
              </a:rPr>
              <a:t>”), </a:t>
            </a:r>
            <a:r>
              <a:rPr lang="en-GB" dirty="0">
                <a:solidFill>
                  <a:srgbClr val="FF0000"/>
                </a:solidFill>
                <a:latin typeface="Garamond" pitchFamily="18" charset="0"/>
              </a:rPr>
              <a:t>commune, admission date, discharge date</a:t>
            </a:r>
          </a:p>
          <a:p>
            <a:r>
              <a:rPr lang="en-GB" dirty="0">
                <a:latin typeface="Garamond" pitchFamily="18" charset="0"/>
              </a:rPr>
              <a:t>Health care professional and health care institution data</a:t>
            </a:r>
          </a:p>
          <a:p>
            <a:r>
              <a:rPr lang="en-GB" dirty="0">
                <a:latin typeface="Garamond" pitchFamily="18" charset="0"/>
              </a:rPr>
              <a:t>Investigations, procedures, medical device</a:t>
            </a:r>
          </a:p>
          <a:p>
            <a:r>
              <a:rPr lang="en-GB" dirty="0">
                <a:latin typeface="Garamond" pitchFamily="18" charset="0"/>
              </a:rPr>
              <a:t>Pharmaceutical claims</a:t>
            </a:r>
          </a:p>
          <a:p>
            <a:r>
              <a:rPr lang="en-GB" dirty="0">
                <a:latin typeface="Garamond" pitchFamily="18" charset="0"/>
              </a:rPr>
              <a:t>Cost data</a:t>
            </a:r>
          </a:p>
          <a:p>
            <a:r>
              <a:rPr lang="en-GB" dirty="0">
                <a:latin typeface="Garamond" pitchFamily="18" charset="0"/>
              </a:rPr>
              <a:t>For more information, visit </a:t>
            </a:r>
            <a:r>
              <a:rPr lang="en-GB" dirty="0">
                <a:latin typeface="Garamond" pitchFamily="18" charset="0"/>
                <a:hlinkClick r:id="rId2"/>
              </a:rPr>
              <a:t>http://www.ameli.fr</a:t>
            </a:r>
            <a:endParaRPr lang="en-GB" dirty="0">
              <a:latin typeface="Garamond" pitchFamily="18" charset="0"/>
            </a:endParaRPr>
          </a:p>
        </p:txBody>
      </p:sp>
      <p:pic>
        <p:nvPicPr>
          <p:cNvPr id="1026" name="Picture 2" descr="C:\Users\u707-10299\AppData\Local\Microsoft\Windows\Temporary Internet Files\Content.IE5\19QN60W8\MC90043152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7432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EGB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Garamond" pitchFamily="18" charset="0"/>
              </a:rPr>
              <a:t>Diagnoses (ICD-10 code)</a:t>
            </a:r>
          </a:p>
          <a:p>
            <a:r>
              <a:rPr lang="en-GB" dirty="0">
                <a:latin typeface="Garamond" pitchFamily="18" charset="0"/>
              </a:rPr>
              <a:t>Socio-demographic data – age, gender, insurance type, county (“</a:t>
            </a:r>
            <a:r>
              <a:rPr lang="en-GB" dirty="0" err="1">
                <a:latin typeface="Garamond" pitchFamily="18" charset="0"/>
              </a:rPr>
              <a:t>département</a:t>
            </a:r>
            <a:r>
              <a:rPr lang="en-GB" dirty="0">
                <a:latin typeface="Garamond" pitchFamily="18" charset="0"/>
              </a:rPr>
              <a:t>”), </a:t>
            </a:r>
            <a:r>
              <a:rPr lang="en-GB" dirty="0">
                <a:solidFill>
                  <a:srgbClr val="FF0000"/>
                </a:solidFill>
                <a:latin typeface="Garamond" pitchFamily="18" charset="0"/>
              </a:rPr>
              <a:t>commune, admission date, discharge date</a:t>
            </a:r>
          </a:p>
          <a:p>
            <a:r>
              <a:rPr lang="en-GB" dirty="0">
                <a:latin typeface="Garamond" pitchFamily="18" charset="0"/>
              </a:rPr>
              <a:t>Health care professional and health care institution data</a:t>
            </a:r>
          </a:p>
          <a:p>
            <a:r>
              <a:rPr lang="en-GB" dirty="0">
                <a:latin typeface="Garamond" pitchFamily="18" charset="0"/>
              </a:rPr>
              <a:t>Investigations, procedures, medical device</a:t>
            </a:r>
          </a:p>
          <a:p>
            <a:r>
              <a:rPr lang="en-GB" dirty="0">
                <a:latin typeface="Garamond" pitchFamily="18" charset="0"/>
              </a:rPr>
              <a:t>Pharmaceutical claims</a:t>
            </a:r>
          </a:p>
          <a:p>
            <a:r>
              <a:rPr lang="en-GB" dirty="0">
                <a:latin typeface="Garamond" pitchFamily="18" charset="0"/>
              </a:rPr>
              <a:t>Cost data</a:t>
            </a:r>
          </a:p>
        </p:txBody>
      </p:sp>
      <p:pic>
        <p:nvPicPr>
          <p:cNvPr id="4" name="Picture 2" descr="C:\Users\u707-10299\AppData\Local\Microsoft\Windows\Temporary Internet Files\Content.IE5\19QN60W8\MC9004315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9718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EGB: limitations &amp; 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812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>
                <a:latin typeface="Garamond" pitchFamily="18" charset="0"/>
              </a:rPr>
              <a:t>Limitations</a:t>
            </a:r>
          </a:p>
          <a:p>
            <a:r>
              <a:rPr lang="en-GB" dirty="0">
                <a:latin typeface="Garamond" pitchFamily="18" charset="0"/>
              </a:rPr>
              <a:t>Cause of death is not included (till date)</a:t>
            </a:r>
          </a:p>
          <a:p>
            <a:r>
              <a:rPr lang="en-GB" dirty="0">
                <a:latin typeface="Garamond" pitchFamily="18" charset="0"/>
              </a:rPr>
              <a:t>Overseas deaths are not recorded</a:t>
            </a:r>
          </a:p>
          <a:p>
            <a:r>
              <a:rPr lang="en-GB" dirty="0">
                <a:latin typeface="Garamond" pitchFamily="18" charset="0"/>
              </a:rPr>
              <a:t>Date of death stored for 27 months</a:t>
            </a:r>
          </a:p>
          <a:p>
            <a:r>
              <a:rPr lang="en-GB" dirty="0">
                <a:latin typeface="Garamond" pitchFamily="18" charset="0"/>
              </a:rPr>
              <a:t>No information on socio-economic status or behaviour (</a:t>
            </a:r>
            <a:r>
              <a:rPr lang="en-GB" i="1" dirty="0">
                <a:latin typeface="Garamond" pitchFamily="18" charset="0"/>
              </a:rPr>
              <a:t>e.g.</a:t>
            </a:r>
            <a:r>
              <a:rPr lang="en-GB" dirty="0">
                <a:latin typeface="Garamond" pitchFamily="18" charset="0"/>
              </a:rPr>
              <a:t>, smoking)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81400"/>
            <a:ext cx="8229600" cy="297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Caution on sensitive data (list not exhaustive)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Commune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noProof="0" dirty="0">
                <a:solidFill>
                  <a:srgbClr val="FF0000"/>
                </a:solidFill>
                <a:latin typeface="Garamond" pitchFamily="18" charset="0"/>
              </a:rPr>
              <a:t>Day or month of birth</a:t>
            </a:r>
            <a:r>
              <a:rPr lang="en-GB" sz="3200" noProof="0" dirty="0">
                <a:latin typeface="Garamond" pitchFamily="18" charset="0"/>
              </a:rPr>
              <a:t> (not year)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Day</a:t>
            </a:r>
            <a:r>
              <a:rPr kumimoji="0" lang="en-GB" sz="3200" b="0" i="0" u="none" strike="noStrike" kern="1200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of any healthcare claim</a:t>
            </a:r>
            <a:r>
              <a:rPr kumimoji="0" lang="en-GB" sz="32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(not month or year)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baseline="0" noProof="0" dirty="0">
                <a:solidFill>
                  <a:srgbClr val="FF0000"/>
                </a:solidFill>
                <a:latin typeface="Garamond" pitchFamily="18" charset="0"/>
              </a:rPr>
              <a:t>Day</a:t>
            </a:r>
            <a:r>
              <a:rPr lang="en-GB" sz="3200" noProof="0" dirty="0">
                <a:solidFill>
                  <a:srgbClr val="FF0000"/>
                </a:solidFill>
                <a:latin typeface="Garamond" pitchFamily="18" charset="0"/>
              </a:rPr>
              <a:t> of death</a:t>
            </a:r>
            <a:r>
              <a:rPr lang="en-GB" sz="3200" noProof="0" dirty="0">
                <a:latin typeface="Garamond" pitchFamily="18" charset="0"/>
              </a:rPr>
              <a:t> (not month or year)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FF0000"/>
                </a:solidFill>
                <a:latin typeface="Garamond" pitchFamily="18" charset="0"/>
              </a:rPr>
              <a:t>Hospital admission or discharge day</a:t>
            </a:r>
            <a:r>
              <a:rPr lang="en-GB" sz="3200" dirty="0">
                <a:latin typeface="Garamond" pitchFamily="18" charset="0"/>
              </a:rPr>
              <a:t> (? month or year)</a:t>
            </a:r>
            <a:endParaRPr lang="en-GB" sz="3200" noProof="0" dirty="0">
              <a:latin typeface="Garamond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Note:</a:t>
            </a:r>
            <a:r>
              <a:rPr kumimoji="0" lang="en-GB" sz="32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This information cannot be matched one against another to obtain more refined data (</a:t>
            </a:r>
            <a:r>
              <a:rPr kumimoji="0" lang="en-GB" sz="3200" b="0" i="1" u="none" strike="noStrike" kern="1200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e.g.</a:t>
            </a:r>
            <a:r>
              <a:rPr kumimoji="0" lang="en-GB" sz="3200" b="0" i="0" u="none" strike="noStrike" kern="1200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matching the commune with birth month)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pic>
        <p:nvPicPr>
          <p:cNvPr id="7" name="Picture 2" descr="C:\Users\u707-10299\AppData\Local\Microsoft\Windows\Temporary Internet Files\Content.IE5\19QN60W8\MC9004315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581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The present context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52936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Garamond" pitchFamily="18" charset="0"/>
              </a:rPr>
              <a:t>Measurement of health effects due to exposure to environmental hazards pose major challenges</a:t>
            </a:r>
          </a:p>
          <a:p>
            <a:r>
              <a:rPr lang="en-GB" dirty="0">
                <a:latin typeface="Garamond" pitchFamily="18" charset="0"/>
              </a:rPr>
              <a:t>Effects could be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short-term</a:t>
            </a:r>
            <a:r>
              <a:rPr lang="en-GB" dirty="0">
                <a:latin typeface="Garamond" pitchFamily="18" charset="0"/>
              </a:rPr>
              <a:t> (in days, weeks) or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long-term</a:t>
            </a:r>
            <a:r>
              <a:rPr lang="en-GB" dirty="0">
                <a:latin typeface="Garamond" pitchFamily="18" charset="0"/>
              </a:rPr>
              <a:t> or cumulative (in months, years,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lifetime</a:t>
            </a:r>
            <a:r>
              <a:rPr lang="en-GB" dirty="0">
                <a:latin typeface="Garamond" pitchFamily="18" charset="0"/>
              </a:rPr>
              <a:t>) [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the latter more of interest in </a:t>
            </a:r>
            <a:r>
              <a:rPr lang="en-GB" b="1" dirty="0" err="1">
                <a:solidFill>
                  <a:srgbClr val="0000FF"/>
                </a:solidFill>
                <a:latin typeface="Garamond" pitchFamily="18" charset="0"/>
              </a:rPr>
              <a:t>MedHis</a:t>
            </a:r>
            <a:r>
              <a:rPr lang="en-GB" dirty="0">
                <a:latin typeface="Garamond" pitchFamily="18" charset="0"/>
              </a:rPr>
              <a:t>]</a:t>
            </a:r>
          </a:p>
          <a:p>
            <a:r>
              <a:rPr lang="en-GB" dirty="0" err="1">
                <a:latin typeface="Garamond" pitchFamily="18" charset="0"/>
              </a:rPr>
              <a:t>Künzli</a:t>
            </a:r>
            <a:r>
              <a:rPr lang="en-GB" dirty="0">
                <a:latin typeface="Garamond" pitchFamily="18" charset="0"/>
              </a:rPr>
              <a:t> (2001) suggested 4 different plausible mechanisms in which air pollution could ultimately lead to ‘death’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1914" t="27410" r="8284" b="49490"/>
          <a:stretch>
            <a:fillRect/>
          </a:stretch>
        </p:blipFill>
        <p:spPr bwMode="auto">
          <a:xfrm>
            <a:off x="2079416" y="4221088"/>
            <a:ext cx="4652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48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>
                <a:latin typeface="Garamond" pitchFamily="18" charset="0"/>
              </a:rPr>
              <a:t>Major challenges: </a:t>
            </a:r>
            <a:br>
              <a:rPr lang="en-GB" sz="3600" dirty="0">
                <a:latin typeface="Garamond" pitchFamily="18" charset="0"/>
              </a:rPr>
            </a:br>
            <a:r>
              <a:rPr lang="en-GB" sz="3600" dirty="0">
                <a:latin typeface="Garamond" pitchFamily="18" charset="0"/>
              </a:rPr>
              <a:t>Examples from air pollution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824536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Short-term effects:</a:t>
            </a:r>
          </a:p>
          <a:p>
            <a:pPr lvl="1"/>
            <a:r>
              <a:rPr lang="en-GB" dirty="0">
                <a:latin typeface="Garamond" pitchFamily="18" charset="0"/>
              </a:rPr>
              <a:t>Typical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exposures</a:t>
            </a:r>
            <a:r>
              <a:rPr lang="en-GB" dirty="0">
                <a:latin typeface="Garamond" pitchFamily="18" charset="0"/>
              </a:rPr>
              <a:t> chosen are </a:t>
            </a:r>
            <a:r>
              <a:rPr lang="en-GB" b="1" dirty="0">
                <a:latin typeface="Garamond" pitchFamily="18" charset="0"/>
              </a:rPr>
              <a:t>PM, Ozone, </a:t>
            </a:r>
            <a:r>
              <a:rPr lang="en-GB" b="1" dirty="0" err="1">
                <a:latin typeface="Garamond" pitchFamily="18" charset="0"/>
              </a:rPr>
              <a:t>NO</a:t>
            </a:r>
            <a:r>
              <a:rPr lang="en-GB" b="1" baseline="-25000" dirty="0" err="1">
                <a:latin typeface="Garamond" pitchFamily="18" charset="0"/>
              </a:rPr>
              <a:t>x</a:t>
            </a:r>
            <a:r>
              <a:rPr lang="en-GB" dirty="0">
                <a:latin typeface="Garamond" pitchFamily="18" charset="0"/>
              </a:rPr>
              <a:t> that are provided by the meteorological stations in urban locations</a:t>
            </a:r>
            <a:endParaRPr lang="en-GB" baseline="-25000" dirty="0">
              <a:latin typeface="Garamond" pitchFamily="18" charset="0"/>
            </a:endParaRPr>
          </a:p>
          <a:p>
            <a:pPr lvl="1"/>
            <a:r>
              <a:rPr lang="en-GB" dirty="0">
                <a:latin typeface="Garamond" pitchFamily="18" charset="0"/>
              </a:rPr>
              <a:t>Which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lag</a:t>
            </a:r>
            <a:r>
              <a:rPr lang="en-GB" dirty="0">
                <a:latin typeface="Garamond" pitchFamily="18" charset="0"/>
              </a:rPr>
              <a:t> period to be selected? </a:t>
            </a:r>
            <a:r>
              <a:rPr lang="en-GB" dirty="0" err="1">
                <a:latin typeface="Garamond" pitchFamily="18" charset="0"/>
              </a:rPr>
              <a:t>Gasparrini</a:t>
            </a:r>
            <a:r>
              <a:rPr lang="en-GB" dirty="0">
                <a:latin typeface="Garamond" pitchFamily="18" charset="0"/>
              </a:rPr>
              <a:t> et al., </a:t>
            </a:r>
            <a:r>
              <a:rPr lang="en-GB" dirty="0" err="1">
                <a:latin typeface="Garamond" pitchFamily="18" charset="0"/>
              </a:rPr>
              <a:t>Peng</a:t>
            </a:r>
            <a:r>
              <a:rPr lang="en-GB" dirty="0">
                <a:latin typeface="Garamond" pitchFamily="18" charset="0"/>
              </a:rPr>
              <a:t> &amp; </a:t>
            </a:r>
            <a:r>
              <a:rPr lang="en-GB" dirty="0" err="1">
                <a:latin typeface="Garamond" pitchFamily="18" charset="0"/>
              </a:rPr>
              <a:t>Dominici</a:t>
            </a:r>
            <a:r>
              <a:rPr lang="en-GB" dirty="0">
                <a:latin typeface="Garamond" pitchFamily="18" charset="0"/>
              </a:rPr>
              <a:t> suggest using Distributed Lag Model (</a:t>
            </a:r>
            <a:r>
              <a:rPr lang="en-GB" b="1" dirty="0">
                <a:latin typeface="Garamond" pitchFamily="18" charset="0"/>
              </a:rPr>
              <a:t>DLM</a:t>
            </a:r>
            <a:r>
              <a:rPr lang="en-GB" dirty="0">
                <a:latin typeface="Garamond" pitchFamily="18" charset="0"/>
              </a:rPr>
              <a:t>)</a:t>
            </a:r>
          </a:p>
          <a:p>
            <a:pPr lvl="1"/>
            <a:r>
              <a:rPr lang="en-GB" dirty="0">
                <a:latin typeface="Garamond" pitchFamily="18" charset="0"/>
              </a:rPr>
              <a:t>Which type of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method</a:t>
            </a:r>
            <a:r>
              <a:rPr lang="en-GB" dirty="0">
                <a:latin typeface="Garamond" pitchFamily="18" charset="0"/>
              </a:rPr>
              <a:t> to be used? Parametric or </a:t>
            </a:r>
            <a:r>
              <a:rPr lang="en-GB" b="1" dirty="0">
                <a:latin typeface="Garamond" pitchFamily="18" charset="0"/>
              </a:rPr>
              <a:t>non-parametric</a:t>
            </a:r>
            <a:r>
              <a:rPr lang="en-GB" dirty="0">
                <a:latin typeface="Garamond" pitchFamily="18" charset="0"/>
              </a:rPr>
              <a:t> (</a:t>
            </a:r>
            <a:r>
              <a:rPr lang="en-GB" i="1" dirty="0">
                <a:latin typeface="Garamond" pitchFamily="18" charset="0"/>
              </a:rPr>
              <a:t>e.g.</a:t>
            </a:r>
            <a:r>
              <a:rPr lang="en-GB" dirty="0">
                <a:latin typeface="Garamond" pitchFamily="18" charset="0"/>
              </a:rPr>
              <a:t>, </a:t>
            </a:r>
            <a:r>
              <a:rPr lang="en-GB" dirty="0" err="1">
                <a:latin typeface="Garamond" pitchFamily="18" charset="0"/>
              </a:rPr>
              <a:t>splines</a:t>
            </a:r>
            <a:r>
              <a:rPr lang="en-GB" dirty="0">
                <a:latin typeface="Garamond" pitchFamily="18" charset="0"/>
              </a:rPr>
              <a:t>)?</a:t>
            </a:r>
          </a:p>
          <a:p>
            <a:pPr lvl="1"/>
            <a:r>
              <a:rPr lang="en-GB" dirty="0">
                <a:latin typeface="Garamond" pitchFamily="18" charset="0"/>
              </a:rPr>
              <a:t>Which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model</a:t>
            </a:r>
            <a:r>
              <a:rPr lang="en-GB" dirty="0">
                <a:latin typeface="Garamond" pitchFamily="18" charset="0"/>
              </a:rPr>
              <a:t> framework to be used? </a:t>
            </a:r>
            <a:r>
              <a:rPr lang="en-GB" b="1" dirty="0">
                <a:latin typeface="Garamond" pitchFamily="18" charset="0"/>
              </a:rPr>
              <a:t>GLM</a:t>
            </a:r>
            <a:r>
              <a:rPr lang="en-GB" dirty="0">
                <a:latin typeface="Garamond" pitchFamily="18" charset="0"/>
              </a:rPr>
              <a:t> or GAM?</a:t>
            </a:r>
          </a:p>
          <a:p>
            <a:pPr lvl="1"/>
            <a:r>
              <a:rPr lang="en-GB" dirty="0">
                <a:latin typeface="Garamond" pitchFamily="18" charset="0"/>
              </a:rPr>
              <a:t>Which </a:t>
            </a:r>
            <a:r>
              <a:rPr lang="en-GB" b="1" dirty="0" err="1">
                <a:solidFill>
                  <a:srgbClr val="0000FF"/>
                </a:solidFill>
                <a:latin typeface="Garamond" pitchFamily="18" charset="0"/>
              </a:rPr>
              <a:t>splines</a:t>
            </a:r>
            <a:r>
              <a:rPr lang="en-GB" dirty="0">
                <a:latin typeface="Garamond" pitchFamily="18" charset="0"/>
              </a:rPr>
              <a:t> to be used? Natural (cubic) or penalised B-</a:t>
            </a:r>
            <a:r>
              <a:rPr lang="en-GB" dirty="0" err="1">
                <a:latin typeface="Garamond" pitchFamily="18" charset="0"/>
              </a:rPr>
              <a:t>splines</a:t>
            </a:r>
            <a:r>
              <a:rPr lang="en-GB" dirty="0">
                <a:latin typeface="Garamond" pitchFamily="18" charset="0"/>
              </a:rPr>
              <a:t>?</a:t>
            </a:r>
          </a:p>
          <a:p>
            <a:pPr lvl="1"/>
            <a:r>
              <a:rPr lang="en-GB" dirty="0">
                <a:latin typeface="Garamond" pitchFamily="18" charset="0"/>
              </a:rPr>
              <a:t>How many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degrees of freedom</a:t>
            </a:r>
            <a:r>
              <a:rPr lang="en-GB" dirty="0">
                <a:latin typeface="Garamond" pitchFamily="18" charset="0"/>
              </a:rPr>
              <a:t> (</a:t>
            </a:r>
            <a:r>
              <a:rPr lang="en-GB" i="1" dirty="0">
                <a:latin typeface="Garamond" pitchFamily="18" charset="0"/>
              </a:rPr>
              <a:t>i.e.</a:t>
            </a:r>
            <a:r>
              <a:rPr lang="en-GB" dirty="0">
                <a:latin typeface="Garamond" pitchFamily="18" charset="0"/>
              </a:rPr>
              <a:t>, smoothing parameter) to be chosen? A trade off between </a:t>
            </a:r>
            <a:r>
              <a:rPr lang="en-GB" dirty="0" err="1">
                <a:latin typeface="Garamond" pitchFamily="18" charset="0"/>
              </a:rPr>
              <a:t>oversmoothing</a:t>
            </a:r>
            <a:r>
              <a:rPr lang="en-GB" dirty="0">
                <a:latin typeface="Garamond" pitchFamily="18" charset="0"/>
              </a:rPr>
              <a:t> (bias) and </a:t>
            </a:r>
            <a:r>
              <a:rPr lang="en-GB" dirty="0" err="1">
                <a:latin typeface="Garamond" pitchFamily="18" charset="0"/>
              </a:rPr>
              <a:t>undersmoothing</a:t>
            </a:r>
            <a:r>
              <a:rPr lang="en-GB" dirty="0">
                <a:latin typeface="Garamond" pitchFamily="18" charset="0"/>
              </a:rPr>
              <a:t> (precision) is crucial</a:t>
            </a:r>
          </a:p>
          <a:p>
            <a:pPr lvl="1"/>
            <a:r>
              <a:rPr lang="en-GB" dirty="0">
                <a:latin typeface="Garamond" pitchFamily="18" charset="0"/>
              </a:rPr>
              <a:t>Should we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aggregate</a:t>
            </a:r>
            <a:r>
              <a:rPr lang="en-GB" dirty="0">
                <a:latin typeface="Garamond" pitchFamily="18" charset="0"/>
              </a:rPr>
              <a:t> the findings?</a:t>
            </a:r>
          </a:p>
          <a:p>
            <a:pPr lvl="1"/>
            <a:r>
              <a:rPr lang="en-GB" dirty="0">
                <a:latin typeface="Garamond" pitchFamily="18" charset="0"/>
              </a:rPr>
              <a:t>Finally, should we base our analysis on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time-series analysis</a:t>
            </a:r>
            <a:r>
              <a:rPr lang="en-GB" dirty="0">
                <a:latin typeface="Garamond" pitchFamily="18" charset="0"/>
              </a:rPr>
              <a:t> or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case-crossover studies</a:t>
            </a:r>
            <a:r>
              <a:rPr lang="en-GB" dirty="0">
                <a:latin typeface="Garamond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448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Major challenges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Long-term effects:</a:t>
            </a:r>
          </a:p>
          <a:p>
            <a:pPr lvl="1"/>
            <a:r>
              <a:rPr lang="en-GB" dirty="0">
                <a:latin typeface="Garamond" pitchFamily="18" charset="0"/>
              </a:rPr>
              <a:t>Which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agents</a:t>
            </a:r>
            <a:r>
              <a:rPr lang="en-GB" dirty="0">
                <a:latin typeface="Garamond" pitchFamily="18" charset="0"/>
              </a:rPr>
              <a:t> are causally associated to which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outcomes</a:t>
            </a:r>
            <a:r>
              <a:rPr lang="en-GB" dirty="0">
                <a:latin typeface="Garamond" pitchFamily="18" charset="0"/>
              </a:rPr>
              <a:t>?</a:t>
            </a:r>
          </a:p>
          <a:p>
            <a:pPr lvl="2"/>
            <a:r>
              <a:rPr lang="en-GB" dirty="0">
                <a:latin typeface="Garamond" pitchFamily="18" charset="0"/>
              </a:rPr>
              <a:t>How the agents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interact</a:t>
            </a:r>
            <a:r>
              <a:rPr lang="en-GB" dirty="0">
                <a:latin typeface="Garamond" pitchFamily="18" charset="0"/>
              </a:rPr>
              <a:t> to cause a health effect?</a:t>
            </a:r>
          </a:p>
          <a:p>
            <a:pPr lvl="1"/>
            <a:r>
              <a:rPr lang="en-GB" dirty="0">
                <a:latin typeface="Garamond" pitchFamily="18" charset="0"/>
              </a:rPr>
              <a:t>How cumulative exposure could be measured in the light of exposure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misclassification</a:t>
            </a:r>
            <a:r>
              <a:rPr lang="en-GB" dirty="0">
                <a:latin typeface="Garamond" pitchFamily="18" charset="0"/>
              </a:rPr>
              <a:t>?</a:t>
            </a:r>
          </a:p>
          <a:p>
            <a:pPr lvl="2"/>
            <a:r>
              <a:rPr lang="en-GB" dirty="0">
                <a:latin typeface="Garamond" pitchFamily="18" charset="0"/>
              </a:rPr>
              <a:t>Novel methods like marginal structural models (MLM), ... are suggested for lifetime risk assessment</a:t>
            </a:r>
          </a:p>
          <a:p>
            <a:pPr lvl="1"/>
            <a:r>
              <a:rPr lang="en-GB" dirty="0">
                <a:latin typeface="Garamond" pitchFamily="18" charset="0"/>
              </a:rPr>
              <a:t>Can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traditional methods</a:t>
            </a:r>
            <a:r>
              <a:rPr lang="en-GB" dirty="0">
                <a:latin typeface="Garamond" pitchFamily="18" charset="0"/>
              </a:rPr>
              <a:t>: 1 exposure </a:t>
            </a:r>
            <a:r>
              <a:rPr lang="en-GB" dirty="0">
                <a:latin typeface="Garamond" pitchFamily="18" charset="0"/>
                <a:sym typeface="Wingdings" pitchFamily="2" charset="2"/>
              </a:rPr>
              <a:t> 1 outcome address the issue? – yes, but only partially</a:t>
            </a:r>
          </a:p>
          <a:p>
            <a:pPr lvl="1"/>
            <a:r>
              <a:rPr lang="en-GB" b="1" dirty="0">
                <a:solidFill>
                  <a:srgbClr val="0000FF"/>
                </a:solidFill>
                <a:latin typeface="Garamond" pitchFamily="18" charset="0"/>
                <a:sym typeface="Wingdings" pitchFamily="2" charset="2"/>
              </a:rPr>
              <a:t>Exposures</a:t>
            </a:r>
            <a:r>
              <a:rPr lang="en-GB" dirty="0">
                <a:latin typeface="Garamond" pitchFamily="18" charset="0"/>
                <a:sym typeface="Wingdings" pitchFamily="2" charset="2"/>
              </a:rPr>
              <a:t> – which ones to measure? And what about unmeasured exposures?</a:t>
            </a:r>
          </a:p>
        </p:txBody>
      </p:sp>
    </p:spTree>
    <p:extLst>
      <p:ext uri="{BB962C8B-B14F-4D97-AF65-F5344CB8AC3E}">
        <p14:creationId xmlns:p14="http://schemas.microsoft.com/office/powerpoint/2010/main" val="31244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>
                <a:latin typeface="Garamond" pitchFamily="18" charset="0"/>
              </a:rPr>
              <a:t>Major challenges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32859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Long-term effects:</a:t>
            </a:r>
          </a:p>
          <a:p>
            <a:pPr lvl="1"/>
            <a:r>
              <a:rPr lang="en-GB" dirty="0">
                <a:latin typeface="Garamond" pitchFamily="18" charset="0"/>
                <a:sym typeface="Wingdings" pitchFamily="2" charset="2"/>
              </a:rPr>
              <a:t>In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  <a:sym typeface="Wingdings" pitchFamily="2" charset="2"/>
              </a:rPr>
              <a:t>what way</a:t>
            </a:r>
            <a:r>
              <a:rPr lang="en-GB" dirty="0">
                <a:latin typeface="Garamond" pitchFamily="18" charset="0"/>
                <a:sym typeface="Wingdings" pitchFamily="2" charset="2"/>
              </a:rPr>
              <a:t> should we measure </a:t>
            </a:r>
            <a:r>
              <a:rPr lang="en-GB" u="sng" dirty="0">
                <a:latin typeface="Garamond" pitchFamily="18" charset="0"/>
                <a:sym typeface="Wingdings" pitchFamily="2" charset="2"/>
              </a:rPr>
              <a:t>chemical</a:t>
            </a:r>
            <a:r>
              <a:rPr lang="en-GB" dirty="0">
                <a:latin typeface="Garamond" pitchFamily="18" charset="0"/>
                <a:sym typeface="Wingdings" pitchFamily="2" charset="2"/>
              </a:rPr>
              <a:t> exposures – direct method, indirectly through regression models, satellite images, portable sensors, cell phone applications, ...?</a:t>
            </a:r>
            <a:endParaRPr lang="en-GB" dirty="0">
              <a:latin typeface="Garamond" pitchFamily="18" charset="0"/>
            </a:endParaRPr>
          </a:p>
          <a:p>
            <a:pPr lvl="1"/>
            <a:r>
              <a:rPr lang="en-GB" dirty="0">
                <a:latin typeface="Garamond" pitchFamily="18" charset="0"/>
              </a:rPr>
              <a:t>Exposures measured </a:t>
            </a:r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where</a:t>
            </a:r>
            <a:r>
              <a:rPr lang="en-GB" dirty="0">
                <a:latin typeface="Garamond" pitchFamily="18" charset="0"/>
              </a:rPr>
              <a:t>? Outdoors or Indoors? Home, schools/offices, street?</a:t>
            </a:r>
          </a:p>
          <a:p>
            <a:pPr lvl="1"/>
            <a:r>
              <a:rPr lang="en-GB" b="1" dirty="0">
                <a:solidFill>
                  <a:srgbClr val="0000FF"/>
                </a:solidFill>
                <a:latin typeface="Garamond" pitchFamily="18" charset="0"/>
              </a:rPr>
              <a:t>Which</a:t>
            </a:r>
            <a:r>
              <a:rPr lang="en-GB" dirty="0">
                <a:latin typeface="Garamond" pitchFamily="18" charset="0"/>
              </a:rPr>
              <a:t> exposures? PM, Ozone, Benzene, Toluene, </a:t>
            </a:r>
            <a:r>
              <a:rPr lang="en-GB" dirty="0" err="1">
                <a:latin typeface="Garamond" pitchFamily="18" charset="0"/>
              </a:rPr>
              <a:t>Xylene</a:t>
            </a:r>
            <a:r>
              <a:rPr lang="en-GB" dirty="0">
                <a:latin typeface="Garamond" pitchFamily="18" charset="0"/>
              </a:rPr>
              <a:t>, Formaldehyde, Acetaldehyde, Acrolein, CO, VOCs, </a:t>
            </a:r>
            <a:r>
              <a:rPr lang="en-GB" dirty="0" err="1">
                <a:latin typeface="Garamond" pitchFamily="18" charset="0"/>
              </a:rPr>
              <a:t>NO</a:t>
            </a:r>
            <a:r>
              <a:rPr lang="en-GB" baseline="-25000" dirty="0" err="1">
                <a:latin typeface="Garamond" pitchFamily="18" charset="0"/>
              </a:rPr>
              <a:t>x</a:t>
            </a:r>
            <a:r>
              <a:rPr lang="en-GB" dirty="0">
                <a:latin typeface="Garamond" pitchFamily="18" charset="0"/>
              </a:rPr>
              <a:t> ...?</a:t>
            </a:r>
          </a:p>
        </p:txBody>
      </p:sp>
    </p:spTree>
    <p:extLst>
      <p:ext uri="{BB962C8B-B14F-4D97-AF65-F5344CB8AC3E}">
        <p14:creationId xmlns:p14="http://schemas.microsoft.com/office/powerpoint/2010/main" val="31244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745</Words>
  <Application>Microsoft Office PowerPoint</Application>
  <PresentationFormat>অন-স্ক্রীণ শো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4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Office Theme</vt:lpstr>
      <vt:lpstr>MedHiss: kick-off (WP)</vt:lpstr>
      <vt:lpstr>Health data</vt:lpstr>
      <vt:lpstr>Sniir-AM</vt:lpstr>
      <vt:lpstr>EGB</vt:lpstr>
      <vt:lpstr>EGB: limitations &amp; caution</vt:lpstr>
      <vt:lpstr>The present context</vt:lpstr>
      <vt:lpstr>Major challenges:  Examples from air pollution</vt:lpstr>
      <vt:lpstr>Major challenges</vt:lpstr>
      <vt:lpstr>Major challenges</vt:lpstr>
      <vt:lpstr>Short-term or long-term?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MedHis</dc:title>
  <dc:creator>u707-10299</dc:creator>
  <cp:lastModifiedBy>সৌত্রিক বন্দ্যোপাধ্যায় এম এস সি., এম ডি-পি এইচ ডি</cp:lastModifiedBy>
  <cp:revision>35</cp:revision>
  <dcterms:created xsi:type="dcterms:W3CDTF">2006-08-16T00:00:00Z</dcterms:created>
  <dcterms:modified xsi:type="dcterms:W3CDTF">2017-09-29T13:03:57Z</dcterms:modified>
</cp:coreProperties>
</file>