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7"/>
  </p:notesMasterIdLst>
  <p:handoutMasterIdLst>
    <p:handoutMasterId r:id="rId28"/>
  </p:handoutMasterIdLst>
  <p:sldIdLst>
    <p:sldId id="289" r:id="rId2"/>
    <p:sldId id="265" r:id="rId3"/>
    <p:sldId id="287" r:id="rId4"/>
    <p:sldId id="272" r:id="rId5"/>
    <p:sldId id="275" r:id="rId6"/>
    <p:sldId id="286" r:id="rId7"/>
    <p:sldId id="266" r:id="rId8"/>
    <p:sldId id="268" r:id="rId9"/>
    <p:sldId id="269" r:id="rId10"/>
    <p:sldId id="282" r:id="rId11"/>
    <p:sldId id="271" r:id="rId12"/>
    <p:sldId id="273" r:id="rId13"/>
    <p:sldId id="274" r:id="rId14"/>
    <p:sldId id="270" r:id="rId15"/>
    <p:sldId id="281" r:id="rId16"/>
    <p:sldId id="284" r:id="rId17"/>
    <p:sldId id="283" r:id="rId18"/>
    <p:sldId id="291" r:id="rId19"/>
    <p:sldId id="276" r:id="rId20"/>
    <p:sldId id="277" r:id="rId21"/>
    <p:sldId id="279" r:id="rId22"/>
    <p:sldId id="280" r:id="rId23"/>
    <p:sldId id="278" r:id="rId24"/>
    <p:sldId id="285" r:id="rId25"/>
    <p:sldId id="29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0090"/>
    <a:srgbClr val="0066FF"/>
    <a:srgbClr val="FF0000"/>
    <a:srgbClr val="EAB200"/>
    <a:srgbClr val="CCFFFF"/>
    <a:srgbClr val="FF00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7" autoAdjust="0"/>
    <p:restoredTop sz="87966" autoAdjust="0"/>
  </p:normalViewPr>
  <p:slideViewPr>
    <p:cSldViewPr>
      <p:cViewPr varScale="1">
        <p:scale>
          <a:sx n="76" d="100"/>
          <a:sy n="76" d="100"/>
        </p:scale>
        <p:origin x="15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62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2376D-A1BA-468D-9BC6-4B3D8D4BCC20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22F36AB-85F4-43F5-B896-FF5274BEB25F}">
      <dgm:prSet phldrT="[Text]"/>
      <dgm:spPr/>
      <dgm:t>
        <a:bodyPr/>
        <a:lstStyle/>
        <a:p>
          <a:r>
            <a:rPr lang="en-GB" dirty="0"/>
            <a:t>Comfort parameters</a:t>
          </a:r>
        </a:p>
      </dgm:t>
    </dgm:pt>
    <dgm:pt modelId="{02352307-0A38-47FC-BD0F-A233210C19BF}" type="parTrans" cxnId="{0963661A-6BD2-43FA-9113-A4F8830909A4}">
      <dgm:prSet/>
      <dgm:spPr/>
      <dgm:t>
        <a:bodyPr/>
        <a:lstStyle/>
        <a:p>
          <a:endParaRPr lang="en-GB"/>
        </a:p>
      </dgm:t>
    </dgm:pt>
    <dgm:pt modelId="{3CC077A4-2066-4056-8098-BF13F0351324}" type="sibTrans" cxnId="{0963661A-6BD2-43FA-9113-A4F8830909A4}">
      <dgm:prSet/>
      <dgm:spPr/>
      <dgm:t>
        <a:bodyPr/>
        <a:lstStyle/>
        <a:p>
          <a:endParaRPr lang="en-GB"/>
        </a:p>
      </dgm:t>
    </dgm:pt>
    <dgm:pt modelId="{34C1E1A0-F3AE-4A4F-9776-622E1B44B5B3}">
      <dgm:prSet phldrT="[Text]"/>
      <dgm:spPr/>
      <dgm:t>
        <a:bodyPr/>
        <a:lstStyle/>
        <a:p>
          <a:r>
            <a:rPr lang="en-GB" dirty="0"/>
            <a:t>Year of construction</a:t>
          </a:r>
        </a:p>
      </dgm:t>
    </dgm:pt>
    <dgm:pt modelId="{046C6041-503D-44C3-9EC0-31CBD1CBFC3F}" type="parTrans" cxnId="{7F72E9D2-2F50-40E2-AD9D-27A670F6CAC4}">
      <dgm:prSet/>
      <dgm:spPr/>
      <dgm:t>
        <a:bodyPr/>
        <a:lstStyle/>
        <a:p>
          <a:endParaRPr lang="en-GB"/>
        </a:p>
      </dgm:t>
    </dgm:pt>
    <dgm:pt modelId="{89564DC5-9D70-4D4E-95B1-E2CE84595B69}" type="sibTrans" cxnId="{7F72E9D2-2F50-40E2-AD9D-27A670F6CAC4}">
      <dgm:prSet/>
      <dgm:spPr/>
      <dgm:t>
        <a:bodyPr/>
        <a:lstStyle/>
        <a:p>
          <a:endParaRPr lang="en-GB"/>
        </a:p>
      </dgm:t>
    </dgm:pt>
    <dgm:pt modelId="{BB9D9097-A3E8-49FD-8E7C-D6901014C7C9}">
      <dgm:prSet phldrT="[Text]"/>
      <dgm:spPr/>
      <dgm:t>
        <a:bodyPr/>
        <a:lstStyle/>
        <a:p>
          <a:r>
            <a:rPr lang="en-GB" dirty="0"/>
            <a:t>Classroom cleaning </a:t>
          </a:r>
          <a:r>
            <a:rPr lang="en-GB" dirty="0" err="1"/>
            <a:t>habbits</a:t>
          </a:r>
          <a:endParaRPr lang="en-GB" dirty="0"/>
        </a:p>
      </dgm:t>
    </dgm:pt>
    <dgm:pt modelId="{6301C96D-C70F-44C2-AD4F-DBB8907C43E6}" type="parTrans" cxnId="{47DD902E-D215-4225-B8C7-3F04F04768BA}">
      <dgm:prSet/>
      <dgm:spPr/>
      <dgm:t>
        <a:bodyPr/>
        <a:lstStyle/>
        <a:p>
          <a:endParaRPr lang="en-GB"/>
        </a:p>
      </dgm:t>
    </dgm:pt>
    <dgm:pt modelId="{32105F84-9758-4DEA-9AB4-47C32803E251}" type="sibTrans" cxnId="{47DD902E-D215-4225-B8C7-3F04F04768BA}">
      <dgm:prSet/>
      <dgm:spPr/>
      <dgm:t>
        <a:bodyPr/>
        <a:lstStyle/>
        <a:p>
          <a:endParaRPr lang="en-GB"/>
        </a:p>
      </dgm:t>
    </dgm:pt>
    <dgm:pt modelId="{B48CC3DF-E53D-445A-B745-03C92CBC49D3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0066FF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2000" dirty="0"/>
            <a:t>Pollutant (</a:t>
          </a:r>
          <a:r>
            <a:rPr lang="en-GB" sz="2000" i="1" dirty="0"/>
            <a:t>e.g.</a:t>
          </a:r>
          <a:r>
            <a:rPr lang="en-GB" sz="2000" dirty="0"/>
            <a:t>, Formaldehyde) [n = 500]</a:t>
          </a:r>
        </a:p>
      </dgm:t>
    </dgm:pt>
    <dgm:pt modelId="{6068E613-9E9C-439C-A98E-75B064C82096}" type="parTrans" cxnId="{11F8681C-0518-4664-AA7C-B6A620A5448C}">
      <dgm:prSet/>
      <dgm:spPr/>
      <dgm:t>
        <a:bodyPr/>
        <a:lstStyle/>
        <a:p>
          <a:endParaRPr lang="en-GB"/>
        </a:p>
      </dgm:t>
    </dgm:pt>
    <dgm:pt modelId="{DED3ABB9-C66D-4FF3-AE27-B23A0B1360C3}" type="sibTrans" cxnId="{11F8681C-0518-4664-AA7C-B6A620A5448C}">
      <dgm:prSet/>
      <dgm:spPr/>
      <dgm:t>
        <a:bodyPr/>
        <a:lstStyle/>
        <a:p>
          <a:endParaRPr lang="en-GB"/>
        </a:p>
      </dgm:t>
    </dgm:pt>
    <dgm:pt modelId="{4A7D7876-96B5-4978-9B52-10A8A4329CC3}" type="pres">
      <dgm:prSet presAssocID="{82F2376D-A1BA-468D-9BC6-4B3D8D4BCC20}" presName="Name0" presStyleCnt="0">
        <dgm:presLayoutVars>
          <dgm:chMax val="4"/>
          <dgm:resizeHandles val="exact"/>
        </dgm:presLayoutVars>
      </dgm:prSet>
      <dgm:spPr/>
    </dgm:pt>
    <dgm:pt modelId="{07054D45-CC1E-4008-B059-892DF780D3E2}" type="pres">
      <dgm:prSet presAssocID="{82F2376D-A1BA-468D-9BC6-4B3D8D4BCC20}" presName="ellipse" presStyleLbl="trBgShp" presStyleIdx="0" presStyleCnt="1"/>
      <dgm:spPr/>
    </dgm:pt>
    <dgm:pt modelId="{4DF0D730-6DD9-4DA7-9B13-C84DDE8BE0EF}" type="pres">
      <dgm:prSet presAssocID="{82F2376D-A1BA-468D-9BC6-4B3D8D4BCC20}" presName="arrow1" presStyleLbl="fgShp" presStyleIdx="0" presStyleCnt="1" custScaleX="57971" custScaleY="103037"/>
      <dgm:spPr>
        <a:ln>
          <a:solidFill>
            <a:schemeClr val="accent6"/>
          </a:solidFill>
        </a:ln>
      </dgm:spPr>
    </dgm:pt>
    <dgm:pt modelId="{7F01785E-6A1C-49D4-BA41-BD25959F855F}" type="pres">
      <dgm:prSet presAssocID="{82F2376D-A1BA-468D-9BC6-4B3D8D4BCC20}" presName="rectangle" presStyleLbl="revTx" presStyleIdx="0" presStyleCnt="1" custScaleX="126437" custScaleY="77011" custLinFactNeighborY="3333">
        <dgm:presLayoutVars>
          <dgm:bulletEnabled val="1"/>
        </dgm:presLayoutVars>
      </dgm:prSet>
      <dgm:spPr/>
    </dgm:pt>
    <dgm:pt modelId="{6EF24A6D-B87E-4A5A-B84C-5F6B605ABBF7}" type="pres">
      <dgm:prSet presAssocID="{34C1E1A0-F3AE-4A4F-9776-622E1B44B5B3}" presName="item1" presStyleLbl="node1" presStyleIdx="0" presStyleCnt="3">
        <dgm:presLayoutVars>
          <dgm:bulletEnabled val="1"/>
        </dgm:presLayoutVars>
      </dgm:prSet>
      <dgm:spPr/>
    </dgm:pt>
    <dgm:pt modelId="{0C1B1297-48D2-42D9-9F6B-EE9AB21D7FCA}" type="pres">
      <dgm:prSet presAssocID="{BB9D9097-A3E8-49FD-8E7C-D6901014C7C9}" presName="item2" presStyleLbl="node1" presStyleIdx="1" presStyleCnt="3">
        <dgm:presLayoutVars>
          <dgm:bulletEnabled val="1"/>
        </dgm:presLayoutVars>
      </dgm:prSet>
      <dgm:spPr/>
    </dgm:pt>
    <dgm:pt modelId="{E2F44676-9C5B-4EC9-88AB-E3E4967D22CD}" type="pres">
      <dgm:prSet presAssocID="{B48CC3DF-E53D-445A-B745-03C92CBC49D3}" presName="item3" presStyleLbl="node1" presStyleIdx="2" presStyleCnt="3">
        <dgm:presLayoutVars>
          <dgm:bulletEnabled val="1"/>
        </dgm:presLayoutVars>
      </dgm:prSet>
      <dgm:spPr/>
    </dgm:pt>
    <dgm:pt modelId="{6648D52D-0A9F-47BB-97CE-4F01E6F1EF25}" type="pres">
      <dgm:prSet presAssocID="{82F2376D-A1BA-468D-9BC6-4B3D8D4BCC20}" presName="funnel" presStyleLbl="trAlignAcc1" presStyleIdx="0" presStyleCnt="1"/>
      <dgm:spPr/>
    </dgm:pt>
  </dgm:ptLst>
  <dgm:cxnLst>
    <dgm:cxn modelId="{57DD91F7-A34B-4F5D-9285-B625622CD235}" type="presOf" srcId="{A22F36AB-85F4-43F5-B896-FF5274BEB25F}" destId="{E2F44676-9C5B-4EC9-88AB-E3E4967D22CD}" srcOrd="0" destOrd="0" presId="urn:microsoft.com/office/officeart/2005/8/layout/funnel1"/>
    <dgm:cxn modelId="{D6D83A08-ED37-4DBC-81A8-0D7B14C03829}" type="presOf" srcId="{82F2376D-A1BA-468D-9BC6-4B3D8D4BCC20}" destId="{4A7D7876-96B5-4978-9B52-10A8A4329CC3}" srcOrd="0" destOrd="0" presId="urn:microsoft.com/office/officeart/2005/8/layout/funnel1"/>
    <dgm:cxn modelId="{47DD902E-D215-4225-B8C7-3F04F04768BA}" srcId="{82F2376D-A1BA-468D-9BC6-4B3D8D4BCC20}" destId="{BB9D9097-A3E8-49FD-8E7C-D6901014C7C9}" srcOrd="2" destOrd="0" parTransId="{6301C96D-C70F-44C2-AD4F-DBB8907C43E6}" sibTransId="{32105F84-9758-4DEA-9AB4-47C32803E251}"/>
    <dgm:cxn modelId="{9F0B8C9A-002E-4252-ABA2-CE6DA5AAF783}" type="presOf" srcId="{BB9D9097-A3E8-49FD-8E7C-D6901014C7C9}" destId="{6EF24A6D-B87E-4A5A-B84C-5F6B605ABBF7}" srcOrd="0" destOrd="0" presId="urn:microsoft.com/office/officeart/2005/8/layout/funnel1"/>
    <dgm:cxn modelId="{9EC2FA24-2531-4E89-8FC5-B3DD213E5556}" type="presOf" srcId="{B48CC3DF-E53D-445A-B745-03C92CBC49D3}" destId="{7F01785E-6A1C-49D4-BA41-BD25959F855F}" srcOrd="0" destOrd="0" presId="urn:microsoft.com/office/officeart/2005/8/layout/funnel1"/>
    <dgm:cxn modelId="{11F8681C-0518-4664-AA7C-B6A620A5448C}" srcId="{82F2376D-A1BA-468D-9BC6-4B3D8D4BCC20}" destId="{B48CC3DF-E53D-445A-B745-03C92CBC49D3}" srcOrd="3" destOrd="0" parTransId="{6068E613-9E9C-439C-A98E-75B064C82096}" sibTransId="{DED3ABB9-C66D-4FF3-AE27-B23A0B1360C3}"/>
    <dgm:cxn modelId="{A13D3E6E-BEE5-4465-AFDA-D6CF6C5AB0DE}" type="presOf" srcId="{34C1E1A0-F3AE-4A4F-9776-622E1B44B5B3}" destId="{0C1B1297-48D2-42D9-9F6B-EE9AB21D7FCA}" srcOrd="0" destOrd="0" presId="urn:microsoft.com/office/officeart/2005/8/layout/funnel1"/>
    <dgm:cxn modelId="{0963661A-6BD2-43FA-9113-A4F8830909A4}" srcId="{82F2376D-A1BA-468D-9BC6-4B3D8D4BCC20}" destId="{A22F36AB-85F4-43F5-B896-FF5274BEB25F}" srcOrd="0" destOrd="0" parTransId="{02352307-0A38-47FC-BD0F-A233210C19BF}" sibTransId="{3CC077A4-2066-4056-8098-BF13F0351324}"/>
    <dgm:cxn modelId="{7F72E9D2-2F50-40E2-AD9D-27A670F6CAC4}" srcId="{82F2376D-A1BA-468D-9BC6-4B3D8D4BCC20}" destId="{34C1E1A0-F3AE-4A4F-9776-622E1B44B5B3}" srcOrd="1" destOrd="0" parTransId="{046C6041-503D-44C3-9EC0-31CBD1CBFC3F}" sibTransId="{89564DC5-9D70-4D4E-95B1-E2CE84595B69}"/>
    <dgm:cxn modelId="{42A0ED34-6722-464F-B96E-39F7DB919DFE}" type="presParOf" srcId="{4A7D7876-96B5-4978-9B52-10A8A4329CC3}" destId="{07054D45-CC1E-4008-B059-892DF780D3E2}" srcOrd="0" destOrd="0" presId="urn:microsoft.com/office/officeart/2005/8/layout/funnel1"/>
    <dgm:cxn modelId="{C21A0BCA-D747-448C-8672-B3F8F2EA8D65}" type="presParOf" srcId="{4A7D7876-96B5-4978-9B52-10A8A4329CC3}" destId="{4DF0D730-6DD9-4DA7-9B13-C84DDE8BE0EF}" srcOrd="1" destOrd="0" presId="urn:microsoft.com/office/officeart/2005/8/layout/funnel1"/>
    <dgm:cxn modelId="{B2449B47-8300-45DB-B207-792B01952E20}" type="presParOf" srcId="{4A7D7876-96B5-4978-9B52-10A8A4329CC3}" destId="{7F01785E-6A1C-49D4-BA41-BD25959F855F}" srcOrd="2" destOrd="0" presId="urn:microsoft.com/office/officeart/2005/8/layout/funnel1"/>
    <dgm:cxn modelId="{039EB188-5A57-4F3B-B73E-9484EEEB97E9}" type="presParOf" srcId="{4A7D7876-96B5-4978-9B52-10A8A4329CC3}" destId="{6EF24A6D-B87E-4A5A-B84C-5F6B605ABBF7}" srcOrd="3" destOrd="0" presId="urn:microsoft.com/office/officeart/2005/8/layout/funnel1"/>
    <dgm:cxn modelId="{BC66B865-9A99-40A2-A4B5-8B97870DA69A}" type="presParOf" srcId="{4A7D7876-96B5-4978-9B52-10A8A4329CC3}" destId="{0C1B1297-48D2-42D9-9F6B-EE9AB21D7FCA}" srcOrd="4" destOrd="0" presId="urn:microsoft.com/office/officeart/2005/8/layout/funnel1"/>
    <dgm:cxn modelId="{4814799D-462E-4C1B-BA1B-2DEE60AF4BFE}" type="presParOf" srcId="{4A7D7876-96B5-4978-9B52-10A8A4329CC3}" destId="{E2F44676-9C5B-4EC9-88AB-E3E4967D22CD}" srcOrd="5" destOrd="0" presId="urn:microsoft.com/office/officeart/2005/8/layout/funnel1"/>
    <dgm:cxn modelId="{C822DD14-43FE-4374-A0FC-2707B78277C6}" type="presParOf" srcId="{4A7D7876-96B5-4978-9B52-10A8A4329CC3}" destId="{6648D52D-0A9F-47BB-97CE-4F01E6F1EF2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F13A82-0912-4FE2-96D5-B7480EB01F2F}" type="doc">
      <dgm:prSet loTypeId="urn:microsoft.com/office/officeart/2005/8/layout/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8F80DCBF-FE3F-48AD-897E-5CA9406AABC4}">
      <dgm:prSet phldrT="[Text]"/>
      <dgm:spPr/>
      <dgm:t>
        <a:bodyPr/>
        <a:lstStyle/>
        <a:p>
          <a:r>
            <a:rPr lang="en-GB" dirty="0"/>
            <a:t>Asthma attacks (&lt;12 months)</a:t>
          </a:r>
        </a:p>
      </dgm:t>
    </dgm:pt>
    <dgm:pt modelId="{8904F6C7-1361-4D57-A7E3-45742DBAD00F}" type="parTrans" cxnId="{F145E833-CCF5-493C-9CE8-FCB7E8916E14}">
      <dgm:prSet/>
      <dgm:spPr/>
      <dgm:t>
        <a:bodyPr/>
        <a:lstStyle/>
        <a:p>
          <a:endParaRPr lang="en-GB"/>
        </a:p>
      </dgm:t>
    </dgm:pt>
    <dgm:pt modelId="{11F44D37-DBAA-4CDB-B4D6-075AF9754054}" type="sibTrans" cxnId="{F145E833-CCF5-493C-9CE8-FCB7E8916E14}">
      <dgm:prSet/>
      <dgm:spPr/>
      <dgm:t>
        <a:bodyPr/>
        <a:lstStyle/>
        <a:p>
          <a:endParaRPr lang="en-GB"/>
        </a:p>
      </dgm:t>
    </dgm:pt>
    <dgm:pt modelId="{23D4B81A-075D-4569-906D-7786248E5220}">
      <dgm:prSet phldrT="[Text]"/>
      <dgm:spPr/>
      <dgm:t>
        <a:bodyPr/>
        <a:lstStyle/>
        <a:p>
          <a:r>
            <a:rPr lang="en-GB" dirty="0"/>
            <a:t>Itchy rash (&lt;6 months)</a:t>
          </a:r>
        </a:p>
      </dgm:t>
    </dgm:pt>
    <dgm:pt modelId="{6DF2638A-969D-4026-938D-33AB089E5B2C}" type="parTrans" cxnId="{40A1A0F1-7B53-4DDA-BD34-5D155073E618}">
      <dgm:prSet/>
      <dgm:spPr/>
      <dgm:t>
        <a:bodyPr/>
        <a:lstStyle/>
        <a:p>
          <a:endParaRPr lang="en-GB"/>
        </a:p>
      </dgm:t>
    </dgm:pt>
    <dgm:pt modelId="{DB74CE4D-9913-4CC9-9EE7-D1DBD3209481}" type="sibTrans" cxnId="{40A1A0F1-7B53-4DDA-BD34-5D155073E618}">
      <dgm:prSet/>
      <dgm:spPr/>
      <dgm:t>
        <a:bodyPr/>
        <a:lstStyle/>
        <a:p>
          <a:endParaRPr lang="en-GB"/>
        </a:p>
      </dgm:t>
    </dgm:pt>
    <dgm:pt modelId="{8960735E-9342-465D-810D-AC333EBE936A}">
      <dgm:prSet phldrT="[Text]"/>
      <dgm:spPr/>
      <dgm:t>
        <a:bodyPr/>
        <a:lstStyle/>
        <a:p>
          <a:r>
            <a:rPr lang="en-GB" dirty="0"/>
            <a:t>Wheeze (&lt;12 months)</a:t>
          </a:r>
        </a:p>
      </dgm:t>
    </dgm:pt>
    <dgm:pt modelId="{898DF6E6-2E1E-46EE-B2B8-502CDD108AD4}" type="parTrans" cxnId="{342BE3AC-5238-411A-AF14-484170E7B426}">
      <dgm:prSet/>
      <dgm:spPr/>
      <dgm:t>
        <a:bodyPr/>
        <a:lstStyle/>
        <a:p>
          <a:endParaRPr lang="en-GB"/>
        </a:p>
      </dgm:t>
    </dgm:pt>
    <dgm:pt modelId="{8720ECFA-ED5F-4A23-A8DA-F392F3744650}" type="sibTrans" cxnId="{342BE3AC-5238-411A-AF14-484170E7B426}">
      <dgm:prSet/>
      <dgm:spPr/>
      <dgm:t>
        <a:bodyPr/>
        <a:lstStyle/>
        <a:p>
          <a:endParaRPr lang="en-GB"/>
        </a:p>
      </dgm:t>
    </dgm:pt>
    <dgm:pt modelId="{9843FC73-BE6C-44D2-9ABD-E34DEED65F92}">
      <dgm:prSet phldrT="[Text]"/>
      <dgm:spPr/>
      <dgm:t>
        <a:bodyPr/>
        <a:lstStyle/>
        <a:p>
          <a:r>
            <a:rPr lang="en-GB" dirty="0"/>
            <a:t>Allergic rhinitis</a:t>
          </a:r>
        </a:p>
      </dgm:t>
    </dgm:pt>
    <dgm:pt modelId="{56995D4B-C4D4-447D-8547-89168E8EA4E0}" type="parTrans" cxnId="{1BC55F31-CD2C-4E0E-903B-C18D04B08B0B}">
      <dgm:prSet/>
      <dgm:spPr/>
      <dgm:t>
        <a:bodyPr/>
        <a:lstStyle/>
        <a:p>
          <a:endParaRPr lang="en-GB"/>
        </a:p>
      </dgm:t>
    </dgm:pt>
    <dgm:pt modelId="{B447AE6E-0DB3-4448-9715-8CF88C1A6C02}" type="sibTrans" cxnId="{1BC55F31-CD2C-4E0E-903B-C18D04B08B0B}">
      <dgm:prSet/>
      <dgm:spPr/>
      <dgm:t>
        <a:bodyPr/>
        <a:lstStyle/>
        <a:p>
          <a:endParaRPr lang="en-GB"/>
        </a:p>
      </dgm:t>
    </dgm:pt>
    <dgm:pt modelId="{8B9B5A9B-6268-4824-8C60-F8490781D127}">
      <dgm:prSet phldrT="[Text]"/>
      <dgm:spPr/>
      <dgm:t>
        <a:bodyPr/>
        <a:lstStyle/>
        <a:p>
          <a:r>
            <a:rPr lang="en-GB" dirty="0"/>
            <a:t>n = 5,000</a:t>
          </a:r>
        </a:p>
      </dgm:t>
    </dgm:pt>
    <dgm:pt modelId="{F82A7A83-FDB7-4545-9DED-D3EB571FF213}" type="parTrans" cxnId="{E9FC602D-A8F0-4128-BDF5-10C7584A4F76}">
      <dgm:prSet/>
      <dgm:spPr/>
    </dgm:pt>
    <dgm:pt modelId="{5C21A1EC-438F-499F-9844-43B0D3EFED3D}" type="sibTrans" cxnId="{E9FC602D-A8F0-4128-BDF5-10C7584A4F76}">
      <dgm:prSet/>
      <dgm:spPr/>
    </dgm:pt>
    <dgm:pt modelId="{FFB2628A-0A88-4650-814E-44660270D2BB}" type="pres">
      <dgm:prSet presAssocID="{F2F13A82-0912-4FE2-96D5-B7480EB01F2F}" presName="linear" presStyleCnt="0">
        <dgm:presLayoutVars>
          <dgm:dir/>
          <dgm:animLvl val="lvl"/>
          <dgm:resizeHandles val="exact"/>
        </dgm:presLayoutVars>
      </dgm:prSet>
      <dgm:spPr/>
    </dgm:pt>
    <dgm:pt modelId="{FB7903B7-8BFE-4240-A09A-3AC4D3AD8235}" type="pres">
      <dgm:prSet presAssocID="{8B9B5A9B-6268-4824-8C60-F8490781D127}" presName="parentLin" presStyleCnt="0"/>
      <dgm:spPr/>
    </dgm:pt>
    <dgm:pt modelId="{44E4C51D-405D-4E19-847D-D9F9D0EF61DF}" type="pres">
      <dgm:prSet presAssocID="{8B9B5A9B-6268-4824-8C60-F8490781D127}" presName="parentLeftMargin" presStyleLbl="node1" presStyleIdx="0" presStyleCnt="5"/>
      <dgm:spPr/>
    </dgm:pt>
    <dgm:pt modelId="{5995A9DA-DD96-4971-B6B0-05F024F1C3C4}" type="pres">
      <dgm:prSet presAssocID="{8B9B5A9B-6268-4824-8C60-F8490781D12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CED754-C007-4C27-AB43-7D9DD52AF867}" type="pres">
      <dgm:prSet presAssocID="{8B9B5A9B-6268-4824-8C60-F8490781D127}" presName="negativeSpace" presStyleCnt="0"/>
      <dgm:spPr/>
    </dgm:pt>
    <dgm:pt modelId="{ED1CF9AB-7EB6-4CA3-9B86-6C48F09443E4}" type="pres">
      <dgm:prSet presAssocID="{8B9B5A9B-6268-4824-8C60-F8490781D127}" presName="childText" presStyleLbl="conFgAcc1" presStyleIdx="0" presStyleCnt="5">
        <dgm:presLayoutVars>
          <dgm:bulletEnabled val="1"/>
        </dgm:presLayoutVars>
      </dgm:prSet>
      <dgm:spPr/>
    </dgm:pt>
    <dgm:pt modelId="{86D26B94-4F4B-4306-A7D0-269D08D2C80E}" type="pres">
      <dgm:prSet presAssocID="{5C21A1EC-438F-499F-9844-43B0D3EFED3D}" presName="spaceBetweenRectangles" presStyleCnt="0"/>
      <dgm:spPr/>
    </dgm:pt>
    <dgm:pt modelId="{D626C45E-18E0-4ECE-8DDE-C394C2A3238D}" type="pres">
      <dgm:prSet presAssocID="{8F80DCBF-FE3F-48AD-897E-5CA9406AABC4}" presName="parentLin" presStyleCnt="0"/>
      <dgm:spPr/>
    </dgm:pt>
    <dgm:pt modelId="{41DFFFF4-CCC5-4C8A-AE25-748B9AD19504}" type="pres">
      <dgm:prSet presAssocID="{8F80DCBF-FE3F-48AD-897E-5CA9406AABC4}" presName="parentLeftMargin" presStyleLbl="node1" presStyleIdx="0" presStyleCnt="5"/>
      <dgm:spPr/>
    </dgm:pt>
    <dgm:pt modelId="{1201BD14-B7C8-4AE8-A4FC-2928C495BF80}" type="pres">
      <dgm:prSet presAssocID="{8F80DCBF-FE3F-48AD-897E-5CA9406AAB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BB02BD-5265-4EFC-A1C7-50E793757902}" type="pres">
      <dgm:prSet presAssocID="{8F80DCBF-FE3F-48AD-897E-5CA9406AABC4}" presName="negativeSpace" presStyleCnt="0"/>
      <dgm:spPr/>
    </dgm:pt>
    <dgm:pt modelId="{195D6A1E-806E-44F9-8072-ABB827CBF49D}" type="pres">
      <dgm:prSet presAssocID="{8F80DCBF-FE3F-48AD-897E-5CA9406AABC4}" presName="childText" presStyleLbl="conFgAcc1" presStyleIdx="1" presStyleCnt="5">
        <dgm:presLayoutVars>
          <dgm:bulletEnabled val="1"/>
        </dgm:presLayoutVars>
      </dgm:prSet>
      <dgm:spPr/>
    </dgm:pt>
    <dgm:pt modelId="{1E05A6AE-6575-4B78-80A5-29FF47013BFE}" type="pres">
      <dgm:prSet presAssocID="{11F44D37-DBAA-4CDB-B4D6-075AF9754054}" presName="spaceBetweenRectangles" presStyleCnt="0"/>
      <dgm:spPr/>
    </dgm:pt>
    <dgm:pt modelId="{7CE1E22C-566D-4104-8463-17CE7FBA2F37}" type="pres">
      <dgm:prSet presAssocID="{23D4B81A-075D-4569-906D-7786248E5220}" presName="parentLin" presStyleCnt="0"/>
      <dgm:spPr/>
    </dgm:pt>
    <dgm:pt modelId="{EC66EA76-9355-460D-A3D1-F1A631CDC5EF}" type="pres">
      <dgm:prSet presAssocID="{23D4B81A-075D-4569-906D-7786248E5220}" presName="parentLeftMargin" presStyleLbl="node1" presStyleIdx="1" presStyleCnt="5"/>
      <dgm:spPr/>
    </dgm:pt>
    <dgm:pt modelId="{5FE91406-5EA2-40EA-BCCB-3FD8DFB85286}" type="pres">
      <dgm:prSet presAssocID="{23D4B81A-075D-4569-906D-7786248E52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531A72-D5A8-4DC1-835E-33F8A853720E}" type="pres">
      <dgm:prSet presAssocID="{23D4B81A-075D-4569-906D-7786248E5220}" presName="negativeSpace" presStyleCnt="0"/>
      <dgm:spPr/>
    </dgm:pt>
    <dgm:pt modelId="{431EE079-863C-445B-9D55-C32B04F88087}" type="pres">
      <dgm:prSet presAssocID="{23D4B81A-075D-4569-906D-7786248E5220}" presName="childText" presStyleLbl="conFgAcc1" presStyleIdx="2" presStyleCnt="5">
        <dgm:presLayoutVars>
          <dgm:bulletEnabled val="1"/>
        </dgm:presLayoutVars>
      </dgm:prSet>
      <dgm:spPr/>
    </dgm:pt>
    <dgm:pt modelId="{9E1190EF-CCA0-4FEE-BF5B-0F9B192FBC74}" type="pres">
      <dgm:prSet presAssocID="{DB74CE4D-9913-4CC9-9EE7-D1DBD3209481}" presName="spaceBetweenRectangles" presStyleCnt="0"/>
      <dgm:spPr/>
    </dgm:pt>
    <dgm:pt modelId="{C8A0C738-7B01-4854-8A9D-503080DB9366}" type="pres">
      <dgm:prSet presAssocID="{8960735E-9342-465D-810D-AC333EBE936A}" presName="parentLin" presStyleCnt="0"/>
      <dgm:spPr/>
    </dgm:pt>
    <dgm:pt modelId="{30E8EAEB-8BBA-42C7-9630-15E0303532D2}" type="pres">
      <dgm:prSet presAssocID="{8960735E-9342-465D-810D-AC333EBE936A}" presName="parentLeftMargin" presStyleLbl="node1" presStyleIdx="2" presStyleCnt="5"/>
      <dgm:spPr/>
    </dgm:pt>
    <dgm:pt modelId="{26E9CCAF-F04D-4B4A-8551-AD2F8A6C9913}" type="pres">
      <dgm:prSet presAssocID="{8960735E-9342-465D-810D-AC333EBE93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8B0F31B-D18A-46F3-83B5-CF40FA7A6434}" type="pres">
      <dgm:prSet presAssocID="{8960735E-9342-465D-810D-AC333EBE936A}" presName="negativeSpace" presStyleCnt="0"/>
      <dgm:spPr/>
    </dgm:pt>
    <dgm:pt modelId="{D89F52DB-6C5A-4D6E-85FE-106B71A2E746}" type="pres">
      <dgm:prSet presAssocID="{8960735E-9342-465D-810D-AC333EBE936A}" presName="childText" presStyleLbl="conFgAcc1" presStyleIdx="3" presStyleCnt="5">
        <dgm:presLayoutVars>
          <dgm:bulletEnabled val="1"/>
        </dgm:presLayoutVars>
      </dgm:prSet>
      <dgm:spPr/>
    </dgm:pt>
    <dgm:pt modelId="{9624BEE0-ECD5-4405-8A6A-B8CCADEB2565}" type="pres">
      <dgm:prSet presAssocID="{8720ECFA-ED5F-4A23-A8DA-F392F3744650}" presName="spaceBetweenRectangles" presStyleCnt="0"/>
      <dgm:spPr/>
    </dgm:pt>
    <dgm:pt modelId="{F226C97B-660C-47F9-B9F0-17277DBA80B6}" type="pres">
      <dgm:prSet presAssocID="{9843FC73-BE6C-44D2-9ABD-E34DEED65F92}" presName="parentLin" presStyleCnt="0"/>
      <dgm:spPr/>
    </dgm:pt>
    <dgm:pt modelId="{9DBDAD79-92D2-418E-A762-B08907074828}" type="pres">
      <dgm:prSet presAssocID="{9843FC73-BE6C-44D2-9ABD-E34DEED65F92}" presName="parentLeftMargin" presStyleLbl="node1" presStyleIdx="3" presStyleCnt="5"/>
      <dgm:spPr/>
    </dgm:pt>
    <dgm:pt modelId="{DFFEFBCF-1CF4-4F20-9BBC-7A75C53D7F81}" type="pres">
      <dgm:prSet presAssocID="{9843FC73-BE6C-44D2-9ABD-E34DEED65F9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B0D3F43-0BF3-43F4-80DB-F782E5A52D52}" type="pres">
      <dgm:prSet presAssocID="{9843FC73-BE6C-44D2-9ABD-E34DEED65F92}" presName="negativeSpace" presStyleCnt="0"/>
      <dgm:spPr/>
    </dgm:pt>
    <dgm:pt modelId="{5DD5EDC1-4D8D-49B7-9920-798E6883930B}" type="pres">
      <dgm:prSet presAssocID="{9843FC73-BE6C-44D2-9ABD-E34DEED65F9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8ECB922-3B02-471A-AECB-4B5EDC20BF7A}" type="presOf" srcId="{8960735E-9342-465D-810D-AC333EBE936A}" destId="{30E8EAEB-8BBA-42C7-9630-15E0303532D2}" srcOrd="0" destOrd="0" presId="urn:microsoft.com/office/officeart/2005/8/layout/list1"/>
    <dgm:cxn modelId="{628B7021-85C6-419F-941B-25CF16D27B29}" type="presOf" srcId="{8B9B5A9B-6268-4824-8C60-F8490781D127}" destId="{5995A9DA-DD96-4971-B6B0-05F024F1C3C4}" srcOrd="1" destOrd="0" presId="urn:microsoft.com/office/officeart/2005/8/layout/list1"/>
    <dgm:cxn modelId="{F145E833-CCF5-493C-9CE8-FCB7E8916E14}" srcId="{F2F13A82-0912-4FE2-96D5-B7480EB01F2F}" destId="{8F80DCBF-FE3F-48AD-897E-5CA9406AABC4}" srcOrd="1" destOrd="0" parTransId="{8904F6C7-1361-4D57-A7E3-45742DBAD00F}" sibTransId="{11F44D37-DBAA-4CDB-B4D6-075AF9754054}"/>
    <dgm:cxn modelId="{40A1A0F1-7B53-4DDA-BD34-5D155073E618}" srcId="{F2F13A82-0912-4FE2-96D5-B7480EB01F2F}" destId="{23D4B81A-075D-4569-906D-7786248E5220}" srcOrd="2" destOrd="0" parTransId="{6DF2638A-969D-4026-938D-33AB089E5B2C}" sibTransId="{DB74CE4D-9913-4CC9-9EE7-D1DBD3209481}"/>
    <dgm:cxn modelId="{E57698EC-3BEB-4D8E-878F-2F10EE278175}" type="presOf" srcId="{8F80DCBF-FE3F-48AD-897E-5CA9406AABC4}" destId="{1201BD14-B7C8-4AE8-A4FC-2928C495BF80}" srcOrd="1" destOrd="0" presId="urn:microsoft.com/office/officeart/2005/8/layout/list1"/>
    <dgm:cxn modelId="{342BE3AC-5238-411A-AF14-484170E7B426}" srcId="{F2F13A82-0912-4FE2-96D5-B7480EB01F2F}" destId="{8960735E-9342-465D-810D-AC333EBE936A}" srcOrd="3" destOrd="0" parTransId="{898DF6E6-2E1E-46EE-B2B8-502CDD108AD4}" sibTransId="{8720ECFA-ED5F-4A23-A8DA-F392F3744650}"/>
    <dgm:cxn modelId="{EC3F5691-6BF6-4607-83C1-4BF35D2AD05A}" type="presOf" srcId="{8F80DCBF-FE3F-48AD-897E-5CA9406AABC4}" destId="{41DFFFF4-CCC5-4C8A-AE25-748B9AD19504}" srcOrd="0" destOrd="0" presId="urn:microsoft.com/office/officeart/2005/8/layout/list1"/>
    <dgm:cxn modelId="{75706F48-6E4C-47B2-BDFA-BA0048E26EFD}" type="presOf" srcId="{8B9B5A9B-6268-4824-8C60-F8490781D127}" destId="{44E4C51D-405D-4E19-847D-D9F9D0EF61DF}" srcOrd="0" destOrd="0" presId="urn:microsoft.com/office/officeart/2005/8/layout/list1"/>
    <dgm:cxn modelId="{56EB54EC-F389-4CBF-AECF-EF02EF28A041}" type="presOf" srcId="{9843FC73-BE6C-44D2-9ABD-E34DEED65F92}" destId="{9DBDAD79-92D2-418E-A762-B08907074828}" srcOrd="0" destOrd="0" presId="urn:microsoft.com/office/officeart/2005/8/layout/list1"/>
    <dgm:cxn modelId="{1D3C277A-2253-4DB8-98ED-A9431C4D67C5}" type="presOf" srcId="{8960735E-9342-465D-810D-AC333EBE936A}" destId="{26E9CCAF-F04D-4B4A-8551-AD2F8A6C9913}" srcOrd="1" destOrd="0" presId="urn:microsoft.com/office/officeart/2005/8/layout/list1"/>
    <dgm:cxn modelId="{1BC55F31-CD2C-4E0E-903B-C18D04B08B0B}" srcId="{F2F13A82-0912-4FE2-96D5-B7480EB01F2F}" destId="{9843FC73-BE6C-44D2-9ABD-E34DEED65F92}" srcOrd="4" destOrd="0" parTransId="{56995D4B-C4D4-447D-8547-89168E8EA4E0}" sibTransId="{B447AE6E-0DB3-4448-9715-8CF88C1A6C02}"/>
    <dgm:cxn modelId="{D888726F-73BB-4EFA-A38B-60E059182900}" type="presOf" srcId="{9843FC73-BE6C-44D2-9ABD-E34DEED65F92}" destId="{DFFEFBCF-1CF4-4F20-9BBC-7A75C53D7F81}" srcOrd="1" destOrd="0" presId="urn:microsoft.com/office/officeart/2005/8/layout/list1"/>
    <dgm:cxn modelId="{A800591F-7AFF-492B-9BEC-4D40A6781B70}" type="presOf" srcId="{23D4B81A-075D-4569-906D-7786248E5220}" destId="{5FE91406-5EA2-40EA-BCCB-3FD8DFB85286}" srcOrd="1" destOrd="0" presId="urn:microsoft.com/office/officeart/2005/8/layout/list1"/>
    <dgm:cxn modelId="{C8C8147F-99C4-48B2-8DCC-EC046F62A10F}" type="presOf" srcId="{23D4B81A-075D-4569-906D-7786248E5220}" destId="{EC66EA76-9355-460D-A3D1-F1A631CDC5EF}" srcOrd="0" destOrd="0" presId="urn:microsoft.com/office/officeart/2005/8/layout/list1"/>
    <dgm:cxn modelId="{E9FC602D-A8F0-4128-BDF5-10C7584A4F76}" srcId="{F2F13A82-0912-4FE2-96D5-B7480EB01F2F}" destId="{8B9B5A9B-6268-4824-8C60-F8490781D127}" srcOrd="0" destOrd="0" parTransId="{F82A7A83-FDB7-4545-9DED-D3EB571FF213}" sibTransId="{5C21A1EC-438F-499F-9844-43B0D3EFED3D}"/>
    <dgm:cxn modelId="{B63F8B1C-7E62-475C-82D3-F639DE459130}" type="presOf" srcId="{F2F13A82-0912-4FE2-96D5-B7480EB01F2F}" destId="{FFB2628A-0A88-4650-814E-44660270D2BB}" srcOrd="0" destOrd="0" presId="urn:microsoft.com/office/officeart/2005/8/layout/list1"/>
    <dgm:cxn modelId="{A9F4F8A9-1A51-427C-97E8-182BC000DEE2}" type="presParOf" srcId="{FFB2628A-0A88-4650-814E-44660270D2BB}" destId="{FB7903B7-8BFE-4240-A09A-3AC4D3AD8235}" srcOrd="0" destOrd="0" presId="urn:microsoft.com/office/officeart/2005/8/layout/list1"/>
    <dgm:cxn modelId="{43AACF97-C40B-44D6-9FCA-DF5DD7149DCC}" type="presParOf" srcId="{FB7903B7-8BFE-4240-A09A-3AC4D3AD8235}" destId="{44E4C51D-405D-4E19-847D-D9F9D0EF61DF}" srcOrd="0" destOrd="0" presId="urn:microsoft.com/office/officeart/2005/8/layout/list1"/>
    <dgm:cxn modelId="{B81C75A1-A4BC-4C82-AB8E-C884E6CCD264}" type="presParOf" srcId="{FB7903B7-8BFE-4240-A09A-3AC4D3AD8235}" destId="{5995A9DA-DD96-4971-B6B0-05F024F1C3C4}" srcOrd="1" destOrd="0" presId="urn:microsoft.com/office/officeart/2005/8/layout/list1"/>
    <dgm:cxn modelId="{BBD7D083-0627-4973-A41F-8A10FD8823DF}" type="presParOf" srcId="{FFB2628A-0A88-4650-814E-44660270D2BB}" destId="{43CED754-C007-4C27-AB43-7D9DD52AF867}" srcOrd="1" destOrd="0" presId="urn:microsoft.com/office/officeart/2005/8/layout/list1"/>
    <dgm:cxn modelId="{6EDBECC6-D9FC-42D4-BF38-82B6B11C6DBC}" type="presParOf" srcId="{FFB2628A-0A88-4650-814E-44660270D2BB}" destId="{ED1CF9AB-7EB6-4CA3-9B86-6C48F09443E4}" srcOrd="2" destOrd="0" presId="urn:microsoft.com/office/officeart/2005/8/layout/list1"/>
    <dgm:cxn modelId="{E422078B-6E63-43A6-A09B-BC141DD6A726}" type="presParOf" srcId="{FFB2628A-0A88-4650-814E-44660270D2BB}" destId="{86D26B94-4F4B-4306-A7D0-269D08D2C80E}" srcOrd="3" destOrd="0" presId="urn:microsoft.com/office/officeart/2005/8/layout/list1"/>
    <dgm:cxn modelId="{AEF54627-2A7C-4C5D-85DA-2E356943E15E}" type="presParOf" srcId="{FFB2628A-0A88-4650-814E-44660270D2BB}" destId="{D626C45E-18E0-4ECE-8DDE-C394C2A3238D}" srcOrd="4" destOrd="0" presId="urn:microsoft.com/office/officeart/2005/8/layout/list1"/>
    <dgm:cxn modelId="{CB185088-EFCF-4CD0-9041-C866750044F1}" type="presParOf" srcId="{D626C45E-18E0-4ECE-8DDE-C394C2A3238D}" destId="{41DFFFF4-CCC5-4C8A-AE25-748B9AD19504}" srcOrd="0" destOrd="0" presId="urn:microsoft.com/office/officeart/2005/8/layout/list1"/>
    <dgm:cxn modelId="{3210532A-DE50-4FD0-B1F7-3833AA3BA96E}" type="presParOf" srcId="{D626C45E-18E0-4ECE-8DDE-C394C2A3238D}" destId="{1201BD14-B7C8-4AE8-A4FC-2928C495BF80}" srcOrd="1" destOrd="0" presId="urn:microsoft.com/office/officeart/2005/8/layout/list1"/>
    <dgm:cxn modelId="{BB183369-7882-4E05-BFBA-F308474DB828}" type="presParOf" srcId="{FFB2628A-0A88-4650-814E-44660270D2BB}" destId="{F5BB02BD-5265-4EFC-A1C7-50E793757902}" srcOrd="5" destOrd="0" presId="urn:microsoft.com/office/officeart/2005/8/layout/list1"/>
    <dgm:cxn modelId="{C19D6703-112C-4A5F-93EF-564DCBDC245F}" type="presParOf" srcId="{FFB2628A-0A88-4650-814E-44660270D2BB}" destId="{195D6A1E-806E-44F9-8072-ABB827CBF49D}" srcOrd="6" destOrd="0" presId="urn:microsoft.com/office/officeart/2005/8/layout/list1"/>
    <dgm:cxn modelId="{F6B86D32-2767-4F1E-953E-D7BE8BB78706}" type="presParOf" srcId="{FFB2628A-0A88-4650-814E-44660270D2BB}" destId="{1E05A6AE-6575-4B78-80A5-29FF47013BFE}" srcOrd="7" destOrd="0" presId="urn:microsoft.com/office/officeart/2005/8/layout/list1"/>
    <dgm:cxn modelId="{84C80051-EAC5-49DD-927C-9D94CD9825A3}" type="presParOf" srcId="{FFB2628A-0A88-4650-814E-44660270D2BB}" destId="{7CE1E22C-566D-4104-8463-17CE7FBA2F37}" srcOrd="8" destOrd="0" presId="urn:microsoft.com/office/officeart/2005/8/layout/list1"/>
    <dgm:cxn modelId="{3AC45E9B-ECB0-49D0-881A-B4873FCE27A4}" type="presParOf" srcId="{7CE1E22C-566D-4104-8463-17CE7FBA2F37}" destId="{EC66EA76-9355-460D-A3D1-F1A631CDC5EF}" srcOrd="0" destOrd="0" presId="urn:microsoft.com/office/officeart/2005/8/layout/list1"/>
    <dgm:cxn modelId="{65099F10-7DCD-4127-8FE3-18F85D8C218B}" type="presParOf" srcId="{7CE1E22C-566D-4104-8463-17CE7FBA2F37}" destId="{5FE91406-5EA2-40EA-BCCB-3FD8DFB85286}" srcOrd="1" destOrd="0" presId="urn:microsoft.com/office/officeart/2005/8/layout/list1"/>
    <dgm:cxn modelId="{FB252D84-7665-4F02-A166-BF0CB832538A}" type="presParOf" srcId="{FFB2628A-0A88-4650-814E-44660270D2BB}" destId="{10531A72-D5A8-4DC1-835E-33F8A853720E}" srcOrd="9" destOrd="0" presId="urn:microsoft.com/office/officeart/2005/8/layout/list1"/>
    <dgm:cxn modelId="{BB2EC096-3D32-4B9F-8B76-A0F65FDC2AB0}" type="presParOf" srcId="{FFB2628A-0A88-4650-814E-44660270D2BB}" destId="{431EE079-863C-445B-9D55-C32B04F88087}" srcOrd="10" destOrd="0" presId="urn:microsoft.com/office/officeart/2005/8/layout/list1"/>
    <dgm:cxn modelId="{0CC462CC-7D28-4F75-8EBE-E1A2417D2D4F}" type="presParOf" srcId="{FFB2628A-0A88-4650-814E-44660270D2BB}" destId="{9E1190EF-CCA0-4FEE-BF5B-0F9B192FBC74}" srcOrd="11" destOrd="0" presId="urn:microsoft.com/office/officeart/2005/8/layout/list1"/>
    <dgm:cxn modelId="{79CD0CD9-7E12-4687-AABE-82ED6085D9EC}" type="presParOf" srcId="{FFB2628A-0A88-4650-814E-44660270D2BB}" destId="{C8A0C738-7B01-4854-8A9D-503080DB9366}" srcOrd="12" destOrd="0" presId="urn:microsoft.com/office/officeart/2005/8/layout/list1"/>
    <dgm:cxn modelId="{3AFD5816-8571-4EA8-8CD4-58DC7C684A52}" type="presParOf" srcId="{C8A0C738-7B01-4854-8A9D-503080DB9366}" destId="{30E8EAEB-8BBA-42C7-9630-15E0303532D2}" srcOrd="0" destOrd="0" presId="urn:microsoft.com/office/officeart/2005/8/layout/list1"/>
    <dgm:cxn modelId="{C073514C-E09F-45E7-9C5E-78F6361CF250}" type="presParOf" srcId="{C8A0C738-7B01-4854-8A9D-503080DB9366}" destId="{26E9CCAF-F04D-4B4A-8551-AD2F8A6C9913}" srcOrd="1" destOrd="0" presId="urn:microsoft.com/office/officeart/2005/8/layout/list1"/>
    <dgm:cxn modelId="{156F74AB-6CD1-4A8A-8F81-166C81E53D89}" type="presParOf" srcId="{FFB2628A-0A88-4650-814E-44660270D2BB}" destId="{08B0F31B-D18A-46F3-83B5-CF40FA7A6434}" srcOrd="13" destOrd="0" presId="urn:microsoft.com/office/officeart/2005/8/layout/list1"/>
    <dgm:cxn modelId="{C1EBFC32-189E-41D2-BF7D-408EB9A2F90C}" type="presParOf" srcId="{FFB2628A-0A88-4650-814E-44660270D2BB}" destId="{D89F52DB-6C5A-4D6E-85FE-106B71A2E746}" srcOrd="14" destOrd="0" presId="urn:microsoft.com/office/officeart/2005/8/layout/list1"/>
    <dgm:cxn modelId="{F1263915-39B1-423E-AA52-1501260DDF36}" type="presParOf" srcId="{FFB2628A-0A88-4650-814E-44660270D2BB}" destId="{9624BEE0-ECD5-4405-8A6A-B8CCADEB2565}" srcOrd="15" destOrd="0" presId="urn:microsoft.com/office/officeart/2005/8/layout/list1"/>
    <dgm:cxn modelId="{2743927D-F191-40AB-89FD-BC3A35AAD13C}" type="presParOf" srcId="{FFB2628A-0A88-4650-814E-44660270D2BB}" destId="{F226C97B-660C-47F9-B9F0-17277DBA80B6}" srcOrd="16" destOrd="0" presId="urn:microsoft.com/office/officeart/2005/8/layout/list1"/>
    <dgm:cxn modelId="{C4103217-8C75-400B-8415-7A693348BF87}" type="presParOf" srcId="{F226C97B-660C-47F9-B9F0-17277DBA80B6}" destId="{9DBDAD79-92D2-418E-A762-B08907074828}" srcOrd="0" destOrd="0" presId="urn:microsoft.com/office/officeart/2005/8/layout/list1"/>
    <dgm:cxn modelId="{55C25666-ED9E-4BC4-9323-02399BFA192A}" type="presParOf" srcId="{F226C97B-660C-47F9-B9F0-17277DBA80B6}" destId="{DFFEFBCF-1CF4-4F20-9BBC-7A75C53D7F81}" srcOrd="1" destOrd="0" presId="urn:microsoft.com/office/officeart/2005/8/layout/list1"/>
    <dgm:cxn modelId="{0731F7F7-C9AB-4F22-AB3C-EE667EED2BA4}" type="presParOf" srcId="{FFB2628A-0A88-4650-814E-44660270D2BB}" destId="{3B0D3F43-0BF3-43F4-80DB-F782E5A52D52}" srcOrd="17" destOrd="0" presId="urn:microsoft.com/office/officeart/2005/8/layout/list1"/>
    <dgm:cxn modelId="{A1353293-3804-408F-8B37-3135C075CBA2}" type="presParOf" srcId="{FFB2628A-0A88-4650-814E-44660270D2BB}" destId="{5DD5EDC1-4D8D-49B7-9920-798E6883930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54D45-CC1E-4008-B059-892DF780D3E2}">
      <dsp:nvSpPr>
        <dsp:cNvPr id="0" name=""/>
        <dsp:cNvSpPr/>
      </dsp:nvSpPr>
      <dsp:spPr>
        <a:xfrm>
          <a:off x="928001" y="513385"/>
          <a:ext cx="3391281" cy="1177747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0D730-6DD9-4DA7-9B13-C84DDE8BE0EF}">
      <dsp:nvSpPr>
        <dsp:cNvPr id="0" name=""/>
        <dsp:cNvSpPr/>
      </dsp:nvSpPr>
      <dsp:spPr>
        <a:xfrm>
          <a:off x="2438400" y="3390901"/>
          <a:ext cx="380999" cy="433398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1785E-6A1C-49D4-BA41-BD25959F855F}">
      <dsp:nvSpPr>
        <dsp:cNvPr id="0" name=""/>
        <dsp:cNvSpPr/>
      </dsp:nvSpPr>
      <dsp:spPr>
        <a:xfrm>
          <a:off x="634558" y="3850727"/>
          <a:ext cx="3988682" cy="607362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ln>
          <a:solidFill>
            <a:srgbClr val="0066FF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Pollutant (</a:t>
          </a:r>
          <a:r>
            <a:rPr lang="en-GB" sz="2000" i="1" kern="1200" dirty="0"/>
            <a:t>e.g.</a:t>
          </a:r>
          <a:r>
            <a:rPr lang="en-GB" sz="2000" kern="1200" dirty="0"/>
            <a:t>, Formaldehyde) [n = 500]</a:t>
          </a:r>
        </a:p>
      </dsp:txBody>
      <dsp:txXfrm>
        <a:off x="634558" y="3850727"/>
        <a:ext cx="3988682" cy="607362"/>
      </dsp:txXfrm>
    </dsp:sp>
    <dsp:sp modelId="{6EF24A6D-B87E-4A5A-B84C-5F6B605ABBF7}">
      <dsp:nvSpPr>
        <dsp:cNvPr id="0" name=""/>
        <dsp:cNvSpPr/>
      </dsp:nvSpPr>
      <dsp:spPr>
        <a:xfrm>
          <a:off x="2160955" y="1782092"/>
          <a:ext cx="1183005" cy="11830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Classroom cleaning </a:t>
          </a:r>
          <a:r>
            <a:rPr lang="en-GB" sz="1200" kern="1200" dirty="0" err="1"/>
            <a:t>habbits</a:t>
          </a:r>
          <a:endParaRPr lang="en-GB" sz="1200" kern="1200" dirty="0"/>
        </a:p>
      </dsp:txBody>
      <dsp:txXfrm>
        <a:off x="2334202" y="1955339"/>
        <a:ext cx="836511" cy="836511"/>
      </dsp:txXfrm>
    </dsp:sp>
    <dsp:sp modelId="{0C1B1297-48D2-42D9-9F6B-EE9AB21D7FCA}">
      <dsp:nvSpPr>
        <dsp:cNvPr id="0" name=""/>
        <dsp:cNvSpPr/>
      </dsp:nvSpPr>
      <dsp:spPr>
        <a:xfrm>
          <a:off x="1314449" y="894575"/>
          <a:ext cx="1183005" cy="1183005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Year of construction</a:t>
          </a:r>
        </a:p>
      </dsp:txBody>
      <dsp:txXfrm>
        <a:off x="1487696" y="1067822"/>
        <a:ext cx="836511" cy="836511"/>
      </dsp:txXfrm>
    </dsp:sp>
    <dsp:sp modelId="{E2F44676-9C5B-4EC9-88AB-E3E4967D22CD}">
      <dsp:nvSpPr>
        <dsp:cNvPr id="0" name=""/>
        <dsp:cNvSpPr/>
      </dsp:nvSpPr>
      <dsp:spPr>
        <a:xfrm>
          <a:off x="2523744" y="608551"/>
          <a:ext cx="1183005" cy="1183005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Comfort parameters</a:t>
          </a:r>
        </a:p>
      </dsp:txBody>
      <dsp:txXfrm>
        <a:off x="2696991" y="781798"/>
        <a:ext cx="836511" cy="836511"/>
      </dsp:txXfrm>
    </dsp:sp>
    <dsp:sp modelId="{6648D52D-0A9F-47BB-97CE-4F01E6F1EF25}">
      <dsp:nvSpPr>
        <dsp:cNvPr id="0" name=""/>
        <dsp:cNvSpPr/>
      </dsp:nvSpPr>
      <dsp:spPr>
        <a:xfrm>
          <a:off x="788669" y="368795"/>
          <a:ext cx="3680460" cy="29443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CF9AB-7EB6-4CA3-9B86-6C48F09443E4}">
      <dsp:nvSpPr>
        <dsp:cNvPr id="0" name=""/>
        <dsp:cNvSpPr/>
      </dsp:nvSpPr>
      <dsp:spPr>
        <a:xfrm>
          <a:off x="0" y="351599"/>
          <a:ext cx="3733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5A9DA-DD96-4971-B6B0-05F024F1C3C4}">
      <dsp:nvSpPr>
        <dsp:cNvPr id="0" name=""/>
        <dsp:cNvSpPr/>
      </dsp:nvSpPr>
      <dsp:spPr>
        <a:xfrm>
          <a:off x="186690" y="130199"/>
          <a:ext cx="261366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n = 5,000</a:t>
          </a:r>
        </a:p>
      </dsp:txBody>
      <dsp:txXfrm>
        <a:off x="208306" y="151815"/>
        <a:ext cx="2570428" cy="399568"/>
      </dsp:txXfrm>
    </dsp:sp>
    <dsp:sp modelId="{195D6A1E-806E-44F9-8072-ABB827CBF49D}">
      <dsp:nvSpPr>
        <dsp:cNvPr id="0" name=""/>
        <dsp:cNvSpPr/>
      </dsp:nvSpPr>
      <dsp:spPr>
        <a:xfrm>
          <a:off x="0" y="1032000"/>
          <a:ext cx="3733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1BD14-B7C8-4AE8-A4FC-2928C495BF80}">
      <dsp:nvSpPr>
        <dsp:cNvPr id="0" name=""/>
        <dsp:cNvSpPr/>
      </dsp:nvSpPr>
      <dsp:spPr>
        <a:xfrm>
          <a:off x="186690" y="810599"/>
          <a:ext cx="261366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Asthma attacks (&lt;12 months)</a:t>
          </a:r>
        </a:p>
      </dsp:txBody>
      <dsp:txXfrm>
        <a:off x="208306" y="832215"/>
        <a:ext cx="2570428" cy="399568"/>
      </dsp:txXfrm>
    </dsp:sp>
    <dsp:sp modelId="{431EE079-863C-445B-9D55-C32B04F88087}">
      <dsp:nvSpPr>
        <dsp:cNvPr id="0" name=""/>
        <dsp:cNvSpPr/>
      </dsp:nvSpPr>
      <dsp:spPr>
        <a:xfrm>
          <a:off x="0" y="1712400"/>
          <a:ext cx="3733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91406-5EA2-40EA-BCCB-3FD8DFB85286}">
      <dsp:nvSpPr>
        <dsp:cNvPr id="0" name=""/>
        <dsp:cNvSpPr/>
      </dsp:nvSpPr>
      <dsp:spPr>
        <a:xfrm>
          <a:off x="186690" y="1491000"/>
          <a:ext cx="261366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Itchy rash (&lt;6 months)</a:t>
          </a:r>
        </a:p>
      </dsp:txBody>
      <dsp:txXfrm>
        <a:off x="208306" y="1512616"/>
        <a:ext cx="2570428" cy="399568"/>
      </dsp:txXfrm>
    </dsp:sp>
    <dsp:sp modelId="{D89F52DB-6C5A-4D6E-85FE-106B71A2E746}">
      <dsp:nvSpPr>
        <dsp:cNvPr id="0" name=""/>
        <dsp:cNvSpPr/>
      </dsp:nvSpPr>
      <dsp:spPr>
        <a:xfrm>
          <a:off x="0" y="2392800"/>
          <a:ext cx="3733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9CCAF-F04D-4B4A-8551-AD2F8A6C9913}">
      <dsp:nvSpPr>
        <dsp:cNvPr id="0" name=""/>
        <dsp:cNvSpPr/>
      </dsp:nvSpPr>
      <dsp:spPr>
        <a:xfrm>
          <a:off x="186690" y="2171400"/>
          <a:ext cx="261366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Wheeze (&lt;12 months)</a:t>
          </a:r>
        </a:p>
      </dsp:txBody>
      <dsp:txXfrm>
        <a:off x="208306" y="2193016"/>
        <a:ext cx="2570428" cy="399568"/>
      </dsp:txXfrm>
    </dsp:sp>
    <dsp:sp modelId="{5DD5EDC1-4D8D-49B7-9920-798E6883930B}">
      <dsp:nvSpPr>
        <dsp:cNvPr id="0" name=""/>
        <dsp:cNvSpPr/>
      </dsp:nvSpPr>
      <dsp:spPr>
        <a:xfrm>
          <a:off x="0" y="3073200"/>
          <a:ext cx="3733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EFBCF-1CF4-4F20-9BBC-7A75C53D7F81}">
      <dsp:nvSpPr>
        <dsp:cNvPr id="0" name=""/>
        <dsp:cNvSpPr/>
      </dsp:nvSpPr>
      <dsp:spPr>
        <a:xfrm>
          <a:off x="186690" y="2851800"/>
          <a:ext cx="2613660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Allergic rhinitis</a:t>
          </a:r>
        </a:p>
      </dsp:txBody>
      <dsp:txXfrm>
        <a:off x="208306" y="2873416"/>
        <a:ext cx="257042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74C9E-1524-4D2B-B657-EDD6A1AF8330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91C7-084C-488F-841D-3931113C48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0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EF1E1-5D48-4600-8BAB-8058EFF7B8CD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900D-A6BD-4021-BEB6-A726ACA63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 test </a:t>
            </a:r>
            <a:r>
              <a:rPr lang="en-GB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</a:t>
            </a:r>
            <a:r>
              <a:rPr lang="en-GB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refers to the average test </a:t>
            </a:r>
            <a:r>
              <a:rPr lang="en-GB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</a:t>
            </a:r>
            <a:r>
              <a:rPr lang="en-GB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we would obtain if we repeatedly estimated </a:t>
            </a:r>
            <a:r>
              <a:rPr lang="en-GB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GB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a large number of training data, and tested at given </a:t>
            </a:r>
            <a:r>
              <a:rPr lang="en-GB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GB" sz="1200" i="1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GB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Since the training data are used to fit the statistical learning method, different training data will result in a different </a:t>
            </a:r>
            <a:r>
              <a:rPr lang="en-GB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GB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But ideally the estimate for </a:t>
            </a:r>
            <a:r>
              <a:rPr lang="en-GB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GB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not vary too much between training sets.  </a:t>
            </a:r>
            <a:r>
              <a: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if a method has high variance then small changes in the training data can result in large changes in </a:t>
            </a:r>
            <a:r>
              <a:rPr lang="en-GB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  <a:r>
              <a:rPr lang="en-GB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</a:t>
            </a:r>
            <a:r>
              <a:rPr lang="en-GB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flexible statistical methods have higher variance</a:t>
            </a:r>
            <a:r>
              <a:rPr lang="en-GB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Bias refers to the error that is introduced by approximating a real-life problem.  </a:t>
            </a:r>
            <a:r>
              <a:rPr lang="en-GB" sz="1200" baseline="0" dirty="0">
                <a:latin typeface="CMR10"/>
              </a:rPr>
              <a:t>Generally, </a:t>
            </a:r>
            <a:r>
              <a:rPr lang="en-GB" sz="1200" b="1" baseline="0" dirty="0">
                <a:latin typeface="CMR10"/>
              </a:rPr>
              <a:t>more flexible methods result in less bias</a:t>
            </a:r>
            <a:r>
              <a:rPr lang="en-GB" sz="1200" baseline="0" dirty="0">
                <a:latin typeface="CMR10"/>
              </a:rPr>
              <a:t>.  As a general rule, as we use more flexible methods, </a:t>
            </a:r>
            <a:r>
              <a:rPr lang="en-GB" sz="1200" b="1" baseline="0" dirty="0">
                <a:solidFill>
                  <a:srgbClr val="00B050"/>
                </a:solidFill>
                <a:latin typeface="CMR10"/>
              </a:rPr>
              <a:t>the variance will increase and the bias will decrease</a:t>
            </a:r>
            <a:r>
              <a:rPr lang="en-GB" sz="1200" baseline="0" dirty="0">
                <a:latin typeface="CMR10"/>
              </a:rPr>
              <a:t>.  As we increase the flexibility, the bias tends to initially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latin typeface="CMR10"/>
              </a:rPr>
              <a:t>decrease a lot faster than the increase in variance.  Consequently, the expected test MSE declines until a point.  However, at some point increasing flexibility has little impact on bias, but it starts to significantly increase the variance.  When this happens, the test MSE starts increasing once again.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>
              <a:latin typeface="CMR1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</a:t>
            </a:r>
            <a:r>
              <a:rPr lang="en-GB" dirty="0">
                <a:solidFill>
                  <a:srgbClr val="FF0000"/>
                </a:solidFill>
              </a:rPr>
              <a:t>L</a:t>
            </a:r>
            <a:r>
              <a:rPr lang="en-GB" dirty="0"/>
              <a:t>WAS study helped to preselect</a:t>
            </a:r>
            <a:r>
              <a:rPr lang="en-GB" baseline="0" dirty="0"/>
              <a:t> significant variables, which were later used in a multiple logistic regression model to test the additive effects of each of these significant variables when entered jointly in the model.</a:t>
            </a:r>
          </a:p>
          <a:p>
            <a:endParaRPr lang="en-GB" baseline="0" dirty="0"/>
          </a:p>
          <a:p>
            <a:r>
              <a:rPr lang="en-GB" baseline="0" dirty="0"/>
              <a:t>Remark: -log</a:t>
            </a:r>
            <a:r>
              <a:rPr lang="en-GB" baseline="-25000" dirty="0"/>
              <a:t>10</a:t>
            </a:r>
            <a:r>
              <a:rPr lang="en-GB" baseline="0" dirty="0"/>
              <a:t> 0.05 = 1.30.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Remark: 8 out of 14 significant association</a:t>
            </a:r>
            <a:r>
              <a:rPr lang="en-GB" baseline="0" dirty="0"/>
              <a:t> were chosen for the final model owing to </a:t>
            </a:r>
            <a:r>
              <a:rPr lang="en-GB" baseline="0" dirty="0" err="1"/>
              <a:t>multicollinearity</a:t>
            </a:r>
            <a:r>
              <a:rPr lang="en-GB" baseline="0" dirty="0"/>
              <a:t> between those predictors.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7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* </a:t>
            </a:r>
            <a:r>
              <a: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proteomics, </a:t>
            </a:r>
            <a:r>
              <a:rPr lang="en-GB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metabolomics</a:t>
            </a:r>
            <a:r>
              <a: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transcriptomics</a:t>
            </a:r>
            <a:r>
              <a: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microbial genomics, ... or new gene-sequencing.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astrophysics, universe’s dark matter = 23%, dark energy = 73%, known matter = 4%.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* Serum-based</a:t>
            </a:r>
            <a:r>
              <a:rPr lang="en-GB" baseline="0" dirty="0"/>
              <a:t> environmental factors.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90700" y="0"/>
            <a:ext cx="4762500" cy="83820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GB" dirty="0"/>
          </a:p>
        </p:txBody>
      </p:sp>
      <p:sp>
        <p:nvSpPr>
          <p:cNvPr id="2" name="CasellaDiTesto 1"/>
          <p:cNvSpPr txBox="1"/>
          <p:nvPr userDrawn="1"/>
        </p:nvSpPr>
        <p:spPr>
          <a:xfrm>
            <a:off x="533400" y="638169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0090"/>
                </a:solidFill>
              </a:rPr>
              <a:t>www.heals-eu.eu</a:t>
            </a:r>
          </a:p>
        </p:txBody>
      </p:sp>
    </p:spTree>
    <p:extLst>
      <p:ext uri="{BB962C8B-B14F-4D97-AF65-F5344CB8AC3E}">
        <p14:creationId xmlns:p14="http://schemas.microsoft.com/office/powerpoint/2010/main" val="260192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638169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0090"/>
                </a:solidFill>
              </a:rPr>
              <a:t>www.heals-eu.eu</a:t>
            </a:r>
          </a:p>
        </p:txBody>
      </p:sp>
    </p:spTree>
    <p:extLst>
      <p:ext uri="{BB962C8B-B14F-4D97-AF65-F5344CB8AC3E}">
        <p14:creationId xmlns:p14="http://schemas.microsoft.com/office/powerpoint/2010/main" val="820478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533400" y="638169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0090"/>
                </a:solidFill>
              </a:rPr>
              <a:t>www.heals-eu.eu</a:t>
            </a:r>
          </a:p>
        </p:txBody>
      </p:sp>
    </p:spTree>
    <p:extLst>
      <p:ext uri="{BB962C8B-B14F-4D97-AF65-F5344CB8AC3E}">
        <p14:creationId xmlns:p14="http://schemas.microsoft.com/office/powerpoint/2010/main" val="126783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800"/>
            <a:ext cx="609600" cy="801387"/>
          </a:xfrm>
          <a:prstGeom prst="rect">
            <a:avLst/>
          </a:prstGeom>
        </p:spPr>
      </p:pic>
      <p:pic>
        <p:nvPicPr>
          <p:cNvPr id="8" name="Image 7"/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5000"/>
            <a:ext cx="1761182" cy="657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11423"/>
            <a:ext cx="9144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HEALS CONCEPTS &amp; METHOLOGY WORKSHOP                                                                                      THESSALONIKI 16-20.III.2014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6172200" cy="1362075"/>
          </a:xfrm>
        </p:spPr>
        <p:txBody>
          <a:bodyPr>
            <a:normAutofit/>
          </a:bodyPr>
          <a:lstStyle/>
          <a:p>
            <a:r>
              <a:rPr lang="fr-FR" dirty="0" err="1"/>
              <a:t>Biostatistical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5412105"/>
            <a:ext cx="6911975" cy="144589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838200" cy="89154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8077200" y="5943600"/>
            <a:ext cx="304800" cy="86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4F81BD"/>
                </a:solidFill>
                <a:effectLst/>
                <a:latin typeface="Eurostile"/>
                <a:ea typeface="Times"/>
                <a:cs typeface="Aharoni"/>
              </a:rPr>
              <a:t>E</a:t>
            </a:r>
            <a:endParaRPr lang="fr-FR" sz="1100" dirty="0">
              <a:effectLst/>
              <a:latin typeface="Arial"/>
              <a:ea typeface="Times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4F81BD"/>
                </a:solidFill>
                <a:effectLst/>
                <a:latin typeface="Eurostile"/>
                <a:ea typeface="Times"/>
                <a:cs typeface="Aharoni"/>
              </a:rPr>
              <a:t>P</a:t>
            </a:r>
            <a:endParaRPr lang="fr-FR" sz="1100" dirty="0">
              <a:effectLst/>
              <a:latin typeface="Arial"/>
              <a:ea typeface="Times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4F81BD"/>
                </a:solidFill>
                <a:effectLst/>
                <a:latin typeface="Eurostile"/>
                <a:ea typeface="Times"/>
                <a:cs typeface="Aharoni"/>
              </a:rPr>
              <a:t>A</a:t>
            </a:r>
            <a:endParaRPr lang="fr-FR" sz="1100" dirty="0">
              <a:effectLst/>
              <a:latin typeface="Arial"/>
              <a:ea typeface="Times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4F81BD"/>
                </a:solidFill>
                <a:effectLst/>
                <a:latin typeface="Eurostile"/>
                <a:ea typeface="Times"/>
                <a:cs typeface="Aharoni"/>
              </a:rPr>
              <a:t>R</a:t>
            </a:r>
            <a:endParaRPr lang="fr-FR" sz="1100" dirty="0">
              <a:effectLst/>
              <a:latin typeface="Arial"/>
              <a:ea typeface="Times"/>
              <a:cs typeface="Times New Roman"/>
            </a:endParaRPr>
          </a:p>
        </p:txBody>
      </p:sp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90600" cy="74676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6400800" y="1295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www.heals-eu.eu</a:t>
            </a:r>
          </a:p>
        </p:txBody>
      </p:sp>
      <p:sp>
        <p:nvSpPr>
          <p:cNvPr id="5" name="পাঠ স্থানধারক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example</a:t>
            </a:r>
          </a:p>
        </p:txBody>
      </p:sp>
      <p:pic>
        <p:nvPicPr>
          <p:cNvPr id="2050" name="Picture 2" descr="../../_images/plot_separating_hyperplane_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2" t="7750" r="8001" b="5250"/>
          <a:stretch/>
        </p:blipFill>
        <p:spPr bwMode="auto">
          <a:xfrm>
            <a:off x="1219200" y="1143000"/>
            <a:ext cx="6705600" cy="5291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44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On many occasions, simple models like logistic or linear regression fit better than sophisticated techniques like ensemble methods or SVM</a:t>
            </a:r>
          </a:p>
          <a:p>
            <a:r>
              <a:rPr lang="en-GB" sz="3200" dirty="0"/>
              <a:t>It is counterintuitive that more flexible models does not necessarily guarantee a better prediction</a:t>
            </a:r>
          </a:p>
          <a:p>
            <a:r>
              <a:rPr lang="en-GB" sz="3200" dirty="0"/>
              <a:t>This has often to do with the ‘overfitting’ problem with more flexible models, where the ‘</a:t>
            </a:r>
            <a:r>
              <a:rPr lang="en-GB" sz="3200" b="1" dirty="0"/>
              <a:t>noise</a:t>
            </a:r>
            <a:r>
              <a:rPr lang="en-GB" sz="3200" dirty="0"/>
              <a:t>’ in the data fits ‘very well’ in the training data, but yields a poor prediction in the test (or validation)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4638"/>
            <a:ext cx="7848600" cy="1143000"/>
          </a:xfrm>
        </p:spPr>
        <p:txBody>
          <a:bodyPr/>
          <a:lstStyle/>
          <a:p>
            <a:r>
              <a:rPr lang="en-GB" dirty="0"/>
              <a:t>Challenges (1): overfitting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3200" dirty="0"/>
              <a:t>Which method is the best?  Which model is the best?</a:t>
            </a:r>
          </a:p>
          <a:p>
            <a:pPr lvl="1"/>
            <a:r>
              <a:rPr lang="en-GB" sz="2800" dirty="0"/>
              <a:t>Data </a:t>
            </a:r>
            <a:r>
              <a:rPr lang="en-GB" sz="2800" dirty="0">
                <a:sym typeface="Wingdings" panose="05000000000000000000" pitchFamily="2" charset="2"/>
              </a:rPr>
              <a:t> t</a:t>
            </a:r>
            <a:r>
              <a:rPr lang="en-GB" sz="2800" dirty="0"/>
              <a:t>raining and test datasets (or </a:t>
            </a:r>
            <a:r>
              <a:rPr lang="en-GB" sz="2800" i="1" dirty="0"/>
              <a:t>k</a:t>
            </a:r>
            <a:r>
              <a:rPr lang="en-GB" sz="2800" dirty="0"/>
              <a:t>-fold CV)</a:t>
            </a:r>
          </a:p>
          <a:p>
            <a:pPr lvl="1"/>
            <a:r>
              <a:rPr lang="en-GB" sz="2800" dirty="0"/>
              <a:t>Error of the model is often measured by a quantity called Mean Squared Error (</a:t>
            </a:r>
            <a:r>
              <a:rPr lang="en-GB" sz="2800" i="1" dirty="0"/>
              <a:t>MSE</a:t>
            </a:r>
            <a:r>
              <a:rPr lang="en-GB" sz="2800" dirty="0"/>
              <a:t>)</a:t>
            </a:r>
          </a:p>
          <a:p>
            <a:pPr lvl="1"/>
            <a:endParaRPr lang="en-GB" sz="2800" dirty="0"/>
          </a:p>
          <a:p>
            <a:pPr lvl="1"/>
            <a:endParaRPr lang="en-GB" sz="2800" dirty="0"/>
          </a:p>
          <a:p>
            <a:pPr lvl="1"/>
            <a:r>
              <a:rPr lang="en-GB" sz="2800" b="1" dirty="0">
                <a:solidFill>
                  <a:srgbClr val="000090"/>
                </a:solidFill>
              </a:rPr>
              <a:t>Cross-validation</a:t>
            </a:r>
            <a:r>
              <a:rPr lang="en-GB" sz="2800" dirty="0"/>
              <a:t> (CV): method of estimating </a:t>
            </a:r>
            <a:r>
              <a:rPr lang="en-GB" sz="2800" b="1" dirty="0"/>
              <a:t>test</a:t>
            </a:r>
            <a:r>
              <a:rPr lang="en-GB" sz="2800" dirty="0"/>
              <a:t> </a:t>
            </a:r>
            <a:r>
              <a:rPr lang="en-GB" sz="2800" i="1" dirty="0"/>
              <a:t>MSE</a:t>
            </a:r>
            <a:r>
              <a:rPr lang="en-GB" sz="2800" dirty="0"/>
              <a:t> using training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r>
              <a:rPr lang="en-GB" dirty="0"/>
              <a:t>Challenges (2): no free lunch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3700" y="4191000"/>
            <a:ext cx="32385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dirty="0"/>
              <a:t>For a given value </a:t>
            </a:r>
            <a:r>
              <a:rPr lang="en-GB" i="1" dirty="0"/>
              <a:t>x</a:t>
            </a:r>
            <a:r>
              <a:rPr lang="en-GB" i="1" baseline="-25000" dirty="0"/>
              <a:t>0</a:t>
            </a:r>
            <a:r>
              <a:rPr lang="en-GB" dirty="0"/>
              <a:t> in the test data:</a:t>
            </a:r>
          </a:p>
          <a:p>
            <a:endParaRPr lang="en-GB" dirty="0"/>
          </a:p>
          <a:p>
            <a:endParaRPr lang="en-GB" i="1" dirty="0"/>
          </a:p>
          <a:p>
            <a:r>
              <a:rPr lang="en-GB" dirty="0"/>
              <a:t>                   = Expected test </a:t>
            </a:r>
            <a:r>
              <a:rPr lang="en-GB" i="1" dirty="0"/>
              <a:t>MSE</a:t>
            </a:r>
          </a:p>
          <a:p>
            <a:r>
              <a:rPr lang="en-GB" dirty="0"/>
              <a:t>We need low estimator variance and bias [= first two terms]</a:t>
            </a:r>
          </a:p>
          <a:p>
            <a:pPr lvl="1"/>
            <a:r>
              <a:rPr lang="en-GB" dirty="0"/>
              <a:t>Variance refers to the amount by which </a:t>
            </a:r>
            <a:r>
              <a:rPr lang="en-GB" i="1" dirty="0"/>
              <a:t>f</a:t>
            </a:r>
            <a:r>
              <a:rPr lang="en-GB" dirty="0"/>
              <a:t> would change if we estimated it using a different training data set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Challenges (3): bias-variance trade-off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6362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743200"/>
            <a:ext cx="1905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1054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GB" sz="2000" dirty="0"/>
              <a:t>Supervised learning:</a:t>
            </a:r>
          </a:p>
          <a:p>
            <a:pPr lvl="1"/>
            <a:r>
              <a:rPr lang="en-GB" sz="2000" dirty="0"/>
              <a:t>Linear, LARS, LASSO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(or logistic)</a:t>
            </a:r>
            <a:r>
              <a:rPr lang="en-GB" sz="2000" dirty="0"/>
              <a:t> regression, LDA/QDA</a:t>
            </a:r>
          </a:p>
          <a:p>
            <a:pPr lvl="1"/>
            <a:r>
              <a:rPr lang="en-GB" sz="2000" dirty="0"/>
              <a:t>GAM</a:t>
            </a:r>
          </a:p>
          <a:p>
            <a:pPr lvl="1"/>
            <a:r>
              <a:rPr lang="en-GB" sz="2000" dirty="0"/>
              <a:t>Boosting, bagging, random forests, decision trees (ensemble)</a:t>
            </a:r>
          </a:p>
          <a:p>
            <a:pPr lvl="1"/>
            <a:r>
              <a:rPr lang="en-GB" sz="2000" dirty="0"/>
              <a:t>SVM (linear / non-linear)</a:t>
            </a:r>
          </a:p>
          <a:p>
            <a:pPr lvl="1"/>
            <a:r>
              <a:rPr lang="en-GB" sz="2000" i="1" dirty="0"/>
              <a:t>k</a:t>
            </a:r>
            <a:r>
              <a:rPr lang="en-GB" sz="2000" dirty="0"/>
              <a:t>-nearest neighbours</a:t>
            </a:r>
          </a:p>
          <a:p>
            <a:pPr lvl="2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Neural Networks, (sparse) PLS,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Kohonen’s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SOM, naïve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Bayes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classifier, wavelets, ...</a:t>
            </a:r>
          </a:p>
          <a:p>
            <a:r>
              <a:rPr lang="en-GB" sz="2000" dirty="0"/>
              <a:t>Unsupervised learning:</a:t>
            </a:r>
          </a:p>
          <a:p>
            <a:pPr lvl="1"/>
            <a:r>
              <a:rPr lang="en-GB" sz="2000" dirty="0"/>
              <a:t>(</a:t>
            </a:r>
            <a:r>
              <a:rPr lang="en-GB" sz="1800" dirty="0">
                <a:solidFill>
                  <a:srgbClr val="00B0F0"/>
                </a:solidFill>
              </a:rPr>
              <a:t>when we do not have a response variable to model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Cluster analysis (AHC, </a:t>
            </a:r>
            <a:r>
              <a:rPr lang="en-GB" sz="2000" i="1" dirty="0"/>
              <a:t>k</a:t>
            </a:r>
            <a:r>
              <a:rPr lang="en-GB" sz="2000" dirty="0"/>
              <a:t>-means) (</a:t>
            </a:r>
            <a:r>
              <a:rPr lang="en-GB" sz="2000" i="1" dirty="0"/>
              <a:t>cf.</a:t>
            </a:r>
            <a:r>
              <a:rPr lang="en-GB" sz="2000" dirty="0"/>
              <a:t> next slide)</a:t>
            </a:r>
          </a:p>
          <a:p>
            <a:pPr lvl="1"/>
            <a:r>
              <a:rPr lang="en-GB" sz="2000" dirty="0"/>
              <a:t>PCA, FA</a:t>
            </a:r>
          </a:p>
          <a:p>
            <a:pPr lvl="2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Latent Class Analysis (LCA), Latent Trait Analysis (LTA), Finite Mixture Models (FMM), 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vs. unsupervised 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Cluster analysis: example</a:t>
            </a:r>
          </a:p>
        </p:txBody>
      </p:sp>
      <p:pic>
        <p:nvPicPr>
          <p:cNvPr id="1026" name="Picture 2" descr="../../_images/plot_mean_shift_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4584" r="7875" b="5167"/>
          <a:stretch/>
        </p:blipFill>
        <p:spPr bwMode="auto">
          <a:xfrm>
            <a:off x="228600" y="1219200"/>
            <a:ext cx="6400800" cy="51577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H="1">
            <a:off x="4648200" y="1905000"/>
            <a:ext cx="23622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010400" y="1447800"/>
            <a:ext cx="19050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/>
              <a:t>Exposome</a:t>
            </a:r>
            <a:r>
              <a:rPr lang="en-GB" dirty="0"/>
              <a:t> 1:</a:t>
            </a:r>
          </a:p>
          <a:p>
            <a:r>
              <a:rPr lang="en-GB" dirty="0"/>
              <a:t>Risk for diseases a, b, c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4800600" y="4191000"/>
            <a:ext cx="2209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010400" y="5010090"/>
            <a:ext cx="19050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/>
              <a:t>Exposome</a:t>
            </a:r>
            <a:r>
              <a:rPr lang="en-GB" dirty="0"/>
              <a:t> 3:</a:t>
            </a:r>
          </a:p>
          <a:p>
            <a:r>
              <a:rPr lang="en-GB" dirty="0"/>
              <a:t>Risk for diseases x, y, z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3124200" y="3276600"/>
            <a:ext cx="38862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010400" y="2873514"/>
            <a:ext cx="190500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/>
              <a:t>Exposome</a:t>
            </a:r>
            <a:r>
              <a:rPr lang="en-GB" dirty="0"/>
              <a:t> 2:</a:t>
            </a:r>
          </a:p>
          <a:p>
            <a:r>
              <a:rPr lang="en-GB" dirty="0"/>
              <a:t>Risk for diseases p, q, r</a:t>
            </a:r>
          </a:p>
        </p:txBody>
      </p:sp>
    </p:spTree>
    <p:extLst>
      <p:ext uri="{BB962C8B-B14F-4D97-AF65-F5344CB8AC3E}">
        <p14:creationId xmlns:p14="http://schemas.microsoft.com/office/powerpoint/2010/main" val="19806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856" t="4000" r="6349" b="2909"/>
          <a:stretch>
            <a:fillRect/>
          </a:stretch>
        </p:blipFill>
        <p:spPr bwMode="auto">
          <a:xfrm>
            <a:off x="685800" y="1219200"/>
            <a:ext cx="777954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r>
              <a:rPr lang="en-GB" sz="3200" dirty="0"/>
              <a:t>Predictive models: flexibility vs. interpretability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077200" cy="5181599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dirty="0"/>
              <a:t>The methods list is not exhaustive, and</a:t>
            </a:r>
          </a:p>
          <a:p>
            <a:r>
              <a:rPr lang="en-GB" dirty="0"/>
              <a:t>The estimation is computer-intensive, and</a:t>
            </a:r>
          </a:p>
          <a:p>
            <a:r>
              <a:rPr lang="en-GB" dirty="0"/>
              <a:t>Search for the optimum method is challenging and time consuming for each outcome</a:t>
            </a:r>
          </a:p>
          <a:p>
            <a:r>
              <a:rPr lang="en-GB" dirty="0"/>
              <a:t>Software – Python, R, </a:t>
            </a:r>
            <a:r>
              <a:rPr lang="en-GB" dirty="0" err="1"/>
              <a:t>Stata</a:t>
            </a:r>
            <a:r>
              <a:rPr lang="en-GB" baseline="30000" dirty="0"/>
              <a:t>®</a:t>
            </a:r>
            <a:endParaRPr lang="en-GB" dirty="0"/>
          </a:p>
          <a:p>
            <a:r>
              <a:rPr lang="en-GB" dirty="0"/>
              <a:t>Commercial software – SAS Enterprise miner</a:t>
            </a:r>
            <a:r>
              <a:rPr lang="en-GB" baseline="30000" dirty="0"/>
              <a:t>®</a:t>
            </a:r>
            <a:r>
              <a:rPr lang="en-GB" dirty="0"/>
              <a:t>, SPSS Clementine</a:t>
            </a:r>
            <a:r>
              <a:rPr lang="en-GB" baseline="30000" dirty="0"/>
              <a:t>®</a:t>
            </a:r>
            <a:r>
              <a:rPr lang="en-GB" dirty="0"/>
              <a:t>, </a:t>
            </a:r>
            <a:r>
              <a:rPr lang="en-GB" dirty="0" err="1"/>
              <a:t>Matlab</a:t>
            </a:r>
            <a:r>
              <a:rPr lang="en-GB" baseline="30000" dirty="0"/>
              <a:t>®</a:t>
            </a:r>
            <a:r>
              <a:rPr lang="en-GB" dirty="0"/>
              <a:t> tools, … provide packages, but at a certain cost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52400"/>
            <a:ext cx="7772400" cy="1143000"/>
          </a:xfrm>
        </p:spPr>
        <p:txBody>
          <a:bodyPr/>
          <a:lstStyle/>
          <a:p>
            <a:r>
              <a:rPr lang="en-GB" dirty="0"/>
              <a:t>Data mining: pros and cons (1)</a:t>
            </a:r>
          </a:p>
        </p:txBody>
      </p:sp>
    </p:spTree>
    <p:extLst>
      <p:ext uri="{BB962C8B-B14F-4D97-AF65-F5344CB8AC3E}">
        <p14:creationId xmlns:p14="http://schemas.microsoft.com/office/powerpoint/2010/main" val="414004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52400"/>
            <a:ext cx="7772400" cy="1143000"/>
          </a:xfrm>
        </p:spPr>
        <p:txBody>
          <a:bodyPr/>
          <a:lstStyle/>
          <a:p>
            <a:r>
              <a:rPr lang="en-GB" dirty="0"/>
              <a:t>Data mining: pros and cons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674" y="1743670"/>
            <a:ext cx="130997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n-lt"/>
                <a:cs typeface="+mn-cs"/>
              </a:rPr>
              <a:t>Pollutant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967335"/>
            <a:ext cx="208018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n-lt"/>
                <a:cs typeface="+mn-cs"/>
              </a:rPr>
              <a:t>Building characteristics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8387" y="4338935"/>
            <a:ext cx="13372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n-lt"/>
                <a:cs typeface="+mn-cs"/>
              </a:rPr>
              <a:t>Outcome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927787" y="2281535"/>
            <a:ext cx="838200" cy="609600"/>
          </a:xfrm>
          <a:prstGeom prst="straightConnector1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650500" y="3955703"/>
            <a:ext cx="1191687" cy="688032"/>
          </a:xfrm>
          <a:prstGeom prst="straightConnector1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57645" y="243393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GB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7787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GB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451787" y="2281535"/>
            <a:ext cx="0" cy="1981200"/>
          </a:xfrm>
          <a:prstGeom prst="straightConnector1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429253" y="296733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8200" y="1542395"/>
            <a:ext cx="4191000" cy="440120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Even if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0, we might still find spurious association between the </a:t>
            </a:r>
            <a:r>
              <a:rPr lang="en-GB" sz="28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predicted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pollutant and outcome, because of the direct relationship </a:t>
            </a:r>
            <a:r>
              <a:rPr lang="el-GR" sz="2800" i="1" dirty="0">
                <a:latin typeface="Cambria Math"/>
                <a:ea typeface="Cambria Math"/>
              </a:rPr>
              <a:t>β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between the building characteristics and outcome if </a:t>
            </a:r>
            <a:r>
              <a:rPr lang="el-GR" sz="2800" i="1" dirty="0">
                <a:latin typeface="Cambria Math"/>
                <a:ea typeface="Cambria Math"/>
              </a:rPr>
              <a:t>β</a:t>
            </a:r>
            <a:r>
              <a:rPr lang="en-GB" sz="2800" dirty="0">
                <a:latin typeface="Cambria Math"/>
                <a:ea typeface="Cambria Math"/>
              </a:rPr>
              <a:t> = f(</a:t>
            </a:r>
            <a:r>
              <a:rPr lang="el-GR" sz="2800" i="1" dirty="0">
                <a:latin typeface="Cambria Math"/>
                <a:ea typeface="Cambria Math"/>
              </a:rPr>
              <a:t>α</a:t>
            </a:r>
            <a:r>
              <a:rPr lang="en-GB" sz="2800" dirty="0">
                <a:latin typeface="Cambria Math"/>
                <a:ea typeface="Cambria Math"/>
              </a:rPr>
              <a:t>) or </a:t>
            </a:r>
            <a:r>
              <a:rPr lang="el-GR" sz="2800" i="1" dirty="0">
                <a:latin typeface="Cambria Math"/>
                <a:ea typeface="Cambria Math"/>
              </a:rPr>
              <a:t>α</a:t>
            </a:r>
            <a:r>
              <a:rPr lang="en-GB" sz="2800" dirty="0">
                <a:latin typeface="Cambria Math"/>
                <a:ea typeface="Cambria Math"/>
              </a:rPr>
              <a:t> = g(</a:t>
            </a:r>
            <a:r>
              <a:rPr lang="el-GR" sz="2800" i="1" dirty="0">
                <a:latin typeface="Cambria Math"/>
                <a:ea typeface="Cambria Math"/>
              </a:rPr>
              <a:t>β</a:t>
            </a:r>
            <a:r>
              <a:rPr lang="en-GB" sz="2800" dirty="0">
                <a:latin typeface="Cambria Math"/>
                <a:ea typeface="Cambria Math"/>
              </a:rPr>
              <a:t>)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4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GB" dirty="0"/>
              <a:t>Concept: Genome-Wide Association Study (GWAS) format </a:t>
            </a:r>
            <a:r>
              <a:rPr lang="en-GB" dirty="0">
                <a:sym typeface="Wingdings" pitchFamily="2" charset="2"/>
              </a:rPr>
              <a:t> EWAS (</a:t>
            </a:r>
            <a:r>
              <a:rPr lang="en-GB" sz="2800" dirty="0">
                <a:sym typeface="Wingdings" pitchFamily="2" charset="2"/>
              </a:rPr>
              <a:t>Patel et al., 2012 on NHANES study applied to pesticides’ impact on Type 2 diabetes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r>
              <a:rPr lang="en-GB" dirty="0">
                <a:sym typeface="Wingdings" pitchFamily="2" charset="2"/>
              </a:rPr>
              <a:t>Uses </a:t>
            </a:r>
            <a:r>
              <a:rPr lang="en-GB" b="1" dirty="0">
                <a:sym typeface="Wingdings" pitchFamily="2" charset="2"/>
              </a:rPr>
              <a:t>all</a:t>
            </a:r>
            <a:r>
              <a:rPr lang="en-GB" dirty="0">
                <a:sym typeface="Wingdings" pitchFamily="2" charset="2"/>
              </a:rPr>
              <a:t> environmental factors evaluated (‘top-down’ and ‘agnostic’ approach):</a:t>
            </a:r>
          </a:p>
          <a:p>
            <a:pPr lvl="1"/>
            <a:r>
              <a:rPr lang="en-GB" dirty="0">
                <a:sym typeface="Wingdings" pitchFamily="2" charset="2"/>
              </a:rPr>
              <a:t>A data-driven procedure to create hypothesis</a:t>
            </a:r>
          </a:p>
          <a:p>
            <a:pPr lvl="1"/>
            <a:r>
              <a:rPr lang="en-GB" dirty="0">
                <a:sym typeface="Wingdings" pitchFamily="2" charset="2"/>
              </a:rPr>
              <a:t>Statistical significance correction for multiple comparisons</a:t>
            </a:r>
          </a:p>
          <a:p>
            <a:pPr lvl="1"/>
            <a:r>
              <a:rPr lang="en-GB" dirty="0">
                <a:sym typeface="Wingdings" pitchFamily="2" charset="2"/>
              </a:rPr>
              <a:t>Pros: ↓ no. of false +</a:t>
            </a:r>
            <a:r>
              <a:rPr lang="en-GB" dirty="0" err="1">
                <a:sym typeface="Wingdings" pitchFamily="2" charset="2"/>
              </a:rPr>
              <a:t>ve</a:t>
            </a:r>
            <a:r>
              <a:rPr lang="en-GB" dirty="0">
                <a:sym typeface="Wingdings" pitchFamily="2" charset="2"/>
              </a:rPr>
              <a:t> findings due to selective reporting (= ‘cherry picking’) of significant results</a:t>
            </a:r>
          </a:p>
          <a:p>
            <a:pPr lvl="1"/>
            <a:r>
              <a:rPr lang="en-GB" dirty="0">
                <a:sym typeface="Wingdings" pitchFamily="2" charset="2"/>
              </a:rPr>
              <a:t>Cons: cross-sectional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Environment-Wide Association Study (1)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3"/>
          <p:cNvSpPr txBox="1">
            <a:spLocks noChangeArrowheads="1"/>
          </p:cNvSpPr>
          <p:nvPr/>
        </p:nvSpPr>
        <p:spPr bwMode="auto">
          <a:xfrm>
            <a:off x="838200" y="1066800"/>
            <a:ext cx="7620000" cy="4191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indent="-742950" eaLnBrk="0" hangingPunct="0">
              <a:spcBef>
                <a:spcPct val="20000"/>
              </a:spcBef>
              <a:buAutoNum type="alphaLcParenBoth"/>
              <a:defRPr/>
            </a:pPr>
            <a:r>
              <a:rPr lang="en-US" sz="3600" b="1" dirty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alibri" pitchFamily="34" charset="0"/>
              </a:rPr>
              <a:t>Predictive models: should they be used more often in environmental epidemiology?</a:t>
            </a:r>
          </a:p>
          <a:p>
            <a:pPr marL="742950" indent="-742950" eaLnBrk="0" hangingPunct="0">
              <a:spcBef>
                <a:spcPct val="20000"/>
              </a:spcBef>
              <a:buAutoNum type="alphaLcParenBoth"/>
              <a:defRPr/>
            </a:pPr>
            <a:endParaRPr lang="en-US" sz="3600" b="1" dirty="0">
              <a:solidFill>
                <a:srgbClr val="0000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alibri" pitchFamily="34" charset="0"/>
            </a:endParaRPr>
          </a:p>
          <a:p>
            <a:pPr marL="742950" indent="-742950" eaLnBrk="0" hangingPunct="0">
              <a:spcBef>
                <a:spcPct val="20000"/>
              </a:spcBef>
              <a:buAutoNum type="alphaLcParenBoth"/>
              <a:defRPr/>
            </a:pPr>
            <a:r>
              <a:rPr lang="en-US" sz="3600" b="1" dirty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alibri" pitchFamily="34" charset="0"/>
              </a:rPr>
              <a:t>Environment-wide association study (EWAS): gene-environment interaction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934200" y="5410201"/>
            <a:ext cx="1524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Stream 5 / WP 16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GB" dirty="0">
                <a:sym typeface="Wingdings" pitchFamily="2" charset="2"/>
              </a:rPr>
              <a:t>Lind et al., 2013 reported a cross-sectional EWAS study for Metabolic Syndrome (</a:t>
            </a:r>
            <a:r>
              <a:rPr lang="en-GB" dirty="0" err="1">
                <a:sym typeface="Wingdings" pitchFamily="2" charset="2"/>
              </a:rPr>
              <a:t>MetS</a:t>
            </a:r>
            <a:r>
              <a:rPr lang="en-GB" dirty="0">
                <a:sym typeface="Wingdings" pitchFamily="2" charset="2"/>
              </a:rPr>
              <a:t>) and 76 environmental factors (</a:t>
            </a:r>
            <a:r>
              <a:rPr lang="en-GB" i="1" dirty="0">
                <a:sym typeface="Wingdings" pitchFamily="2" charset="2"/>
              </a:rPr>
              <a:t>cf.</a:t>
            </a:r>
            <a:r>
              <a:rPr lang="en-GB" dirty="0">
                <a:sym typeface="Wingdings" pitchFamily="2" charset="2"/>
              </a:rPr>
              <a:t> next 2 slides)</a:t>
            </a:r>
          </a:p>
          <a:p>
            <a:r>
              <a:rPr lang="en-GB" dirty="0">
                <a:sym typeface="Wingdings" pitchFamily="2" charset="2"/>
              </a:rPr>
              <a:t>Thomas, 2010 discussed </a:t>
            </a:r>
            <a:r>
              <a:rPr lang="en-GB" dirty="0">
                <a:solidFill>
                  <a:srgbClr val="0000FF"/>
                </a:solidFill>
                <a:sym typeface="Wingdings" pitchFamily="2" charset="2"/>
              </a:rPr>
              <a:t>different methodology</a:t>
            </a:r>
            <a:r>
              <a:rPr lang="en-GB" dirty="0">
                <a:sym typeface="Wingdings" pitchFamily="2" charset="2"/>
              </a:rPr>
              <a:t> to implement gene-</a:t>
            </a:r>
            <a:r>
              <a:rPr lang="en-GB" dirty="0" err="1">
                <a:sym typeface="Wingdings" pitchFamily="2" charset="2"/>
              </a:rPr>
              <a:t>enviroment</a:t>
            </a:r>
            <a:r>
              <a:rPr lang="en-GB" dirty="0">
                <a:sym typeface="Wingdings" pitchFamily="2" charset="2"/>
              </a:rPr>
              <a:t> interaction for </a:t>
            </a:r>
            <a:r>
              <a:rPr lang="en-GB" b="1" dirty="0" err="1">
                <a:sym typeface="Wingdings" pitchFamily="2" charset="2"/>
              </a:rPr>
              <a:t>GxG</a:t>
            </a:r>
            <a:r>
              <a:rPr lang="en-GB" dirty="0">
                <a:sym typeface="Wingdings" pitchFamily="2" charset="2"/>
              </a:rPr>
              <a:t> &amp; </a:t>
            </a:r>
            <a:r>
              <a:rPr lang="en-GB" b="1" dirty="0" err="1">
                <a:sym typeface="Wingdings" pitchFamily="2" charset="2"/>
              </a:rPr>
              <a:t>GxE</a:t>
            </a:r>
            <a:r>
              <a:rPr lang="en-GB" dirty="0">
                <a:sym typeface="Wingdings" pitchFamily="2" charset="2"/>
              </a:rPr>
              <a:t> interaction applied to interaction between smoking / well-done red meat and CYP1A2 / NAT2 genes in producing the carcinogenic aryl- / heterocyclic amines involved in the causal pathway for bladder / colon cancer</a:t>
            </a:r>
          </a:p>
          <a:p>
            <a:r>
              <a:rPr lang="en-GB" dirty="0">
                <a:sym typeface="Wingdings" pitchFamily="2" charset="2"/>
              </a:rPr>
              <a:t>Patel et al, 2013: </a:t>
            </a:r>
            <a:r>
              <a:rPr lang="en-GB" b="1" dirty="0" err="1">
                <a:sym typeface="Wingdings" pitchFamily="2" charset="2"/>
              </a:rPr>
              <a:t>GxE</a:t>
            </a:r>
            <a:r>
              <a:rPr lang="en-GB" dirty="0">
                <a:sym typeface="Wingdings" pitchFamily="2" charset="2"/>
              </a:rPr>
              <a:t> study on Type 2 diabetes (</a:t>
            </a:r>
            <a:r>
              <a:rPr lang="en-GB" i="1" dirty="0">
                <a:sym typeface="Wingdings" pitchFamily="2" charset="2"/>
              </a:rPr>
              <a:t>cf.</a:t>
            </a:r>
            <a:r>
              <a:rPr lang="en-GB" dirty="0">
                <a:sym typeface="Wingdings" pitchFamily="2" charset="2"/>
              </a:rPr>
              <a:t> later)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Environment-Wide Association Study (2)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GB" dirty="0"/>
              <a:t>‘Manhattan’ plot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838200"/>
            <a:ext cx="743499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52400" y="3962400"/>
            <a:ext cx="8762999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n-lt"/>
              </a:rPr>
              <a:t>“Manhattan” plot with </a:t>
            </a:r>
            <a:r>
              <a:rPr lang="en-GB" sz="2400" i="1" dirty="0">
                <a:latin typeface="+mn-lt"/>
              </a:rPr>
              <a:t>p</a:t>
            </a:r>
            <a:r>
              <a:rPr lang="en-GB" sz="2400" dirty="0">
                <a:latin typeface="+mn-lt"/>
              </a:rPr>
              <a:t>-values (expressed at −log</a:t>
            </a:r>
            <a:r>
              <a:rPr lang="en-GB" sz="2400" baseline="-25000" dirty="0">
                <a:latin typeface="+mn-lt"/>
              </a:rPr>
              <a:t>10</a:t>
            </a:r>
            <a:r>
              <a:rPr lang="en-GB" sz="2400" dirty="0">
                <a:latin typeface="+mn-lt"/>
              </a:rPr>
              <a:t> scale) for 76 environmental contaminants or lifestyle factors vs. metabolic syndrome (</a:t>
            </a:r>
            <a:r>
              <a:rPr lang="en-GB" sz="2400" dirty="0" err="1">
                <a:latin typeface="+mn-lt"/>
              </a:rPr>
              <a:t>MetS</a:t>
            </a:r>
            <a:r>
              <a:rPr lang="en-GB" sz="2400" dirty="0">
                <a:latin typeface="+mn-lt"/>
              </a:rPr>
              <a:t>) in an “Environmental and </a:t>
            </a:r>
            <a:r>
              <a:rPr lang="en-GB" sz="2400" dirty="0">
                <a:solidFill>
                  <a:srgbClr val="FF0000"/>
                </a:solidFill>
                <a:latin typeface="+mn-lt"/>
              </a:rPr>
              <a:t>L</a:t>
            </a:r>
            <a:r>
              <a:rPr lang="en-GB" sz="2400" dirty="0">
                <a:latin typeface="+mn-lt"/>
              </a:rPr>
              <a:t>ifestyle-Wide Association Study” (E</a:t>
            </a:r>
            <a:r>
              <a:rPr lang="en-GB" sz="2400" dirty="0">
                <a:solidFill>
                  <a:srgbClr val="FF0000"/>
                </a:solidFill>
                <a:latin typeface="+mn-lt"/>
              </a:rPr>
              <a:t>L</a:t>
            </a:r>
            <a:r>
              <a:rPr lang="en-GB" sz="2400" dirty="0">
                <a:latin typeface="+mn-lt"/>
              </a:rPr>
              <a:t>WAS).  The broken line denotes variables with </a:t>
            </a:r>
            <a:r>
              <a:rPr lang="en-GB" sz="2400" b="1" dirty="0">
                <a:latin typeface="+mn-lt"/>
              </a:rPr>
              <a:t>adjusted</a:t>
            </a:r>
            <a:r>
              <a:rPr lang="en-GB" sz="2400" dirty="0">
                <a:latin typeface="+mn-lt"/>
              </a:rPr>
              <a:t> (for multiple comparisons) false discovery rate (FDR) &lt;5% (Lind et al., 2013)</a:t>
            </a:r>
          </a:p>
          <a:p>
            <a:r>
              <a:rPr lang="en-GB" sz="2400" i="1" dirty="0">
                <a:latin typeface="+mn-lt"/>
              </a:rPr>
              <a:t>[“FDR” in GWAS parlance means ‘statistical significance’]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368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914400"/>
          </a:xfrm>
        </p:spPr>
        <p:txBody>
          <a:bodyPr>
            <a:normAutofit fontScale="90000"/>
          </a:bodyPr>
          <a:lstStyle/>
          <a:p>
            <a:r>
              <a:rPr lang="en-GB" dirty="0"/>
              <a:t>Forest plot &amp; “final”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953631"/>
            <a:ext cx="61722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800" dirty="0"/>
              <a:t>Forest plot showing the OR (95%CI) for the associations between 76 environmental contaminants or lifestyle factors vs. syndrome (</a:t>
            </a:r>
            <a:r>
              <a:rPr lang="en-GB" sz="2800" dirty="0" err="1"/>
              <a:t>MetS</a:t>
            </a:r>
            <a:r>
              <a:rPr lang="en-GB" sz="2800" dirty="0"/>
              <a:t>).  A star before or after the CI denotes variables with a FDR) &lt;5% (Lind et al., 2013)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9390" y="3352800"/>
            <a:ext cx="4645626" cy="343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Down Arrow 6"/>
          <p:cNvSpPr/>
          <p:nvPr/>
        </p:nvSpPr>
        <p:spPr>
          <a:xfrm rot="5400000">
            <a:off x="5779579" y="5021771"/>
            <a:ext cx="323850" cy="605408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r>
              <a:rPr lang="en-GB" dirty="0"/>
              <a:t>The proportion of heritability for most complex diseases (</a:t>
            </a:r>
            <a:r>
              <a:rPr lang="en-GB" i="1" dirty="0"/>
              <a:t>e.g.</a:t>
            </a:r>
            <a:r>
              <a:rPr lang="en-GB" dirty="0"/>
              <a:t>, asthma) that have been studied remains small (Thomas, 2010)</a:t>
            </a:r>
          </a:p>
          <a:p>
            <a:pPr lvl="1"/>
            <a:r>
              <a:rPr lang="en-GB" dirty="0"/>
              <a:t>In GWAS studies, the vast majority of the associations discovered with common variants only have modest effect sizes; RR generally varying from 1.2-1.5</a:t>
            </a:r>
          </a:p>
          <a:p>
            <a:pPr lvl="1"/>
            <a:r>
              <a:rPr lang="en-GB" dirty="0"/>
              <a:t>Some “</a:t>
            </a:r>
            <a:r>
              <a:rPr lang="en-GB" i="1" dirty="0"/>
              <a:t>dark matter</a:t>
            </a:r>
            <a:r>
              <a:rPr lang="en-GB" dirty="0"/>
              <a:t>” could be due to </a:t>
            </a:r>
            <a:r>
              <a:rPr lang="en-GB" b="1" dirty="0" err="1"/>
              <a:t>GxE</a:t>
            </a:r>
            <a:r>
              <a:rPr lang="en-GB" dirty="0"/>
              <a:t> effect or complex pathways involving multiple genes</a:t>
            </a:r>
          </a:p>
          <a:p>
            <a:pPr lvl="1"/>
            <a:r>
              <a:rPr lang="en-GB" dirty="0"/>
              <a:t>A possibly way to unravel a part of this vast “</a:t>
            </a:r>
            <a:r>
              <a:rPr lang="en-GB" i="1" dirty="0"/>
              <a:t>dark matter</a:t>
            </a:r>
            <a:r>
              <a:rPr lang="en-GB" dirty="0"/>
              <a:t>” of causality could be through use of new -</a:t>
            </a:r>
            <a:r>
              <a:rPr lang="en-GB" dirty="0" err="1"/>
              <a:t>omics</a:t>
            </a:r>
            <a:r>
              <a:rPr lang="en-GB" dirty="0"/>
              <a:t>* technologies </a:t>
            </a:r>
            <a:r>
              <a:rPr lang="en-GB" u="sng" dirty="0"/>
              <a:t>or</a:t>
            </a:r>
            <a:r>
              <a:rPr lang="en-GB" dirty="0"/>
              <a:t> by use of </a:t>
            </a:r>
            <a:r>
              <a:rPr lang="en-GB" b="1" dirty="0" err="1"/>
              <a:t>GxE</a:t>
            </a:r>
            <a:r>
              <a:rPr lang="en-GB" dirty="0"/>
              <a:t> studies [GEWIS]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Gene-Environment-Wide Interaction Study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762000"/>
          </a:xfrm>
        </p:spPr>
        <p:txBody>
          <a:bodyPr/>
          <a:lstStyle/>
          <a:p>
            <a:r>
              <a:rPr lang="en-GB" dirty="0"/>
              <a:t>SNPs: a ‘casino’ problem</a:t>
            </a:r>
          </a:p>
        </p:txBody>
      </p:sp>
      <p:pic>
        <p:nvPicPr>
          <p:cNvPr id="1026" name="Picture 2" descr="intensivesca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71432"/>
            <a:ext cx="3276600" cy="2557568"/>
          </a:xfrm>
          <a:prstGeom prst="rect">
            <a:avLst/>
          </a:prstGeom>
          <a:noFill/>
        </p:spPr>
      </p:pic>
      <p:sp>
        <p:nvSpPr>
          <p:cNvPr id="5" name="Ellipse 4"/>
          <p:cNvSpPr/>
          <p:nvPr/>
        </p:nvSpPr>
        <p:spPr>
          <a:xfrm>
            <a:off x="2362200" y="2743200"/>
            <a:ext cx="685800" cy="457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eur droit avec flèche 6"/>
          <p:cNvCxnSpPr>
            <a:endCxn id="5" idx="7"/>
          </p:cNvCxnSpPr>
          <p:nvPr/>
        </p:nvCxnSpPr>
        <p:spPr>
          <a:xfrm flipH="1">
            <a:off x="2947567" y="2514600"/>
            <a:ext cx="1091033" cy="29555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038600" y="827544"/>
            <a:ext cx="48768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n-lt"/>
              </a:rPr>
              <a:t>Try jackpot: “max Bet per line” x “all lines”</a:t>
            </a:r>
          </a:p>
          <a:p>
            <a:r>
              <a:rPr lang="en-GB" sz="2400" dirty="0">
                <a:latin typeface="+mn-lt"/>
              </a:rPr>
              <a:t>= all SNPs x very large population,</a:t>
            </a:r>
          </a:p>
          <a:p>
            <a:r>
              <a:rPr lang="en-GB" sz="2400" dirty="0">
                <a:latin typeface="+mn-lt"/>
              </a:rPr>
              <a:t>BUT this is not optimal, so we have to choose between: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+mn-lt"/>
              </a:rPr>
              <a:t>All SNPs x a few subjects, or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+mn-lt"/>
              </a:rPr>
              <a:t>A few SNPs x large population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28600" y="3658612"/>
            <a:ext cx="86868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n-lt"/>
              </a:rPr>
              <a:t>I would opt for the 2</a:t>
            </a:r>
            <a:r>
              <a:rPr lang="en-GB" sz="2400" baseline="30000" dirty="0">
                <a:latin typeface="+mn-lt"/>
              </a:rPr>
              <a:t>nd</a:t>
            </a:r>
            <a:r>
              <a:rPr lang="en-GB" sz="2400" dirty="0">
                <a:latin typeface="+mn-lt"/>
              </a:rPr>
              <a:t> option with large sample size &amp; a few ‘targeted’ SNPs:</a:t>
            </a:r>
          </a:p>
          <a:p>
            <a:r>
              <a:rPr lang="en-GB" sz="2400" dirty="0">
                <a:latin typeface="+mn-lt"/>
              </a:rPr>
              <a:t>Why ?  Because I think that:</a:t>
            </a:r>
          </a:p>
          <a:p>
            <a:r>
              <a:rPr lang="en-GB" sz="2400" dirty="0">
                <a:latin typeface="+mn-lt"/>
              </a:rPr>
              <a:t>- If we are dealing with SNPs [and not GWAS, where one uses the entire gene spectrum (= ‘gene-chip’) of an individual in an ‘agnostic’ way] </a:t>
            </a:r>
            <a:r>
              <a:rPr lang="en-GB" sz="2400" dirty="0">
                <a:latin typeface="+mn-lt"/>
                <a:sym typeface="Wingdings" pitchFamily="2" charset="2"/>
              </a:rPr>
              <a:t> many SNPs are ‘innocuous’ = not associated with disease</a:t>
            </a:r>
          </a:p>
          <a:p>
            <a:pPr>
              <a:buFontTx/>
              <a:buChar char="-"/>
            </a:pPr>
            <a:r>
              <a:rPr lang="en-GB" sz="2400" dirty="0">
                <a:latin typeface="+mn-lt"/>
                <a:sym typeface="Wingdings" pitchFamily="2" charset="2"/>
              </a:rPr>
              <a:t> But on targeting the “SNPs of interest” [lit. review]: if we win, we are more likely to win it BIG (= find a significant association)</a:t>
            </a:r>
            <a:endParaRPr lang="en-GB" sz="24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>
            <a:normAutofit/>
          </a:bodyPr>
          <a:lstStyle/>
          <a:p>
            <a:r>
              <a:rPr lang="el-GR" sz="3200" dirty="0"/>
              <a:t>Εὕρηκα</a:t>
            </a:r>
            <a:r>
              <a:rPr lang="fr-FR" sz="3200" dirty="0"/>
              <a:t>:</a:t>
            </a:r>
            <a:r>
              <a:rPr lang="el-GR" sz="3200" dirty="0"/>
              <a:t> </a:t>
            </a:r>
            <a:r>
              <a:rPr lang="en-GB" sz="3200" dirty="0"/>
              <a:t>‘Targeted’ SNP x 5 exposures*</a:t>
            </a:r>
          </a:p>
        </p:txBody>
      </p:sp>
      <p:sp>
        <p:nvSpPr>
          <p:cNvPr id="3074" name="AutoShape 2" descr="An external file that holds a picture, illustration, etc.&#10;Object name is 439_2012_1258_Fig2_HTM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An external file that holds a picture, illustration, etc.&#10;Object name is 439_2012_1258_Fig2_HTM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8" name="AutoShape 6" descr="An external file that holds a picture, illustration, etc.&#10;Object name is 439_2012_1258_Fig2_HTM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80" name="AutoShape 8" descr="An external file that holds a picture, illustration, etc.&#10;Object name is 439_2012_1258_Fig2_HTM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Image 7" descr="Sans tit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309" y="914401"/>
            <a:ext cx="7245091" cy="5505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Connecteur droit 9"/>
          <p:cNvCxnSpPr/>
          <p:nvPr/>
        </p:nvCxnSpPr>
        <p:spPr>
          <a:xfrm>
            <a:off x="228600" y="3581400"/>
            <a:ext cx="8610600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09800" y="1066800"/>
            <a:ext cx="990600" cy="685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914400" y="1438556"/>
            <a:ext cx="1271168" cy="374304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52400" y="5181600"/>
            <a:ext cx="14478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/>
              <a:t>Bonferroni</a:t>
            </a:r>
            <a:r>
              <a:rPr lang="en-GB" dirty="0"/>
              <a:t> </a:t>
            </a:r>
            <a:r>
              <a:rPr lang="en-GB" b="1" dirty="0"/>
              <a:t>corrected</a:t>
            </a:r>
            <a:r>
              <a:rPr lang="en-GB" dirty="0"/>
              <a:t> </a:t>
            </a:r>
            <a:r>
              <a:rPr lang="en-GB" i="1" dirty="0"/>
              <a:t>p</a:t>
            </a:r>
            <a:r>
              <a:rPr lang="en-GB" dirty="0"/>
              <a:t>-value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What we could generally do in statistics for environmental sciences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228600" y="1219200"/>
            <a:ext cx="7772400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b="1" dirty="0"/>
              <a:t>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Statistical modelling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Meta-analysis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Multivariate approaches (PCA, MCA, CA, DA, …)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Multilevel / longitudinal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Time to event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Missing data (MI, EM, MICE, WGEE, …)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Propensity matching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FF0000"/>
                </a:solidFill>
              </a:rPr>
              <a:t>Data mining / predictive modelling / machine or statistical learning / pattern recognition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Ensemble (random forests, bagging, boosting, decision trees)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LASSO, elastic net, LARS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/>
              <a:t>SVM, RVM, Bayes net, naïve Bayes, </a:t>
            </a:r>
            <a:r>
              <a:rPr lang="en-GB" sz="1600" i="1"/>
              <a:t>k</a:t>
            </a:r>
            <a:r>
              <a:rPr lang="en-GB" sz="1600"/>
              <a:t>-NN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Computer intensive: bootstrap, </a:t>
            </a:r>
            <a:r>
              <a:rPr lang="en-GB" sz="1600" dirty="0" err="1"/>
              <a:t>Jackknife</a:t>
            </a:r>
            <a:r>
              <a:rPr lang="en-GB" sz="1600" dirty="0"/>
              <a:t>, crossvalidation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Time-series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Classical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DLM, GAM + splines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Spatial (ecological studies)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Disease mapping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Spatial (&amp; temporal) modelling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Bayesian (MCMC), BMA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FMM, LCA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Sample size &amp; power, minimal detectable risk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Survey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FF0000"/>
                </a:solidFill>
              </a:rPr>
              <a:t>EWAS, GEWIS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8768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dirty="0"/>
              <a:t>We might be interested in </a:t>
            </a:r>
            <a:r>
              <a:rPr lang="en-GB" b="1" dirty="0">
                <a:solidFill>
                  <a:srgbClr val="0066FF"/>
                </a:solidFill>
              </a:rPr>
              <a:t>predicting</a:t>
            </a:r>
            <a:r>
              <a:rPr lang="en-GB" dirty="0"/>
              <a:t> (measured) pollution concentration(s) from housing characteristics (questionnaires)</a:t>
            </a:r>
          </a:p>
          <a:p>
            <a:r>
              <a:rPr lang="en-GB" dirty="0"/>
              <a:t>Use the ‘best’ model to investigate the impact of model </a:t>
            </a:r>
            <a:r>
              <a:rPr lang="en-GB" b="1" dirty="0">
                <a:solidFill>
                  <a:srgbClr val="0066FF"/>
                </a:solidFill>
              </a:rPr>
              <a:t>prediction</a:t>
            </a:r>
            <a:r>
              <a:rPr lang="en-GB" dirty="0"/>
              <a:t> on health outcome(s)</a:t>
            </a:r>
          </a:p>
          <a:p>
            <a:r>
              <a:rPr lang="en-GB" b="1" dirty="0">
                <a:solidFill>
                  <a:srgbClr val="000090"/>
                </a:solidFill>
              </a:rPr>
              <a:t>Regression</a:t>
            </a:r>
            <a:r>
              <a:rPr lang="en-GB" dirty="0"/>
              <a:t> method will be the main focus today</a:t>
            </a:r>
          </a:p>
          <a:p>
            <a:r>
              <a:rPr lang="en-GB" dirty="0"/>
              <a:t>Another way is </a:t>
            </a:r>
            <a:r>
              <a:rPr lang="en-GB" b="1" dirty="0">
                <a:solidFill>
                  <a:srgbClr val="000090"/>
                </a:solidFill>
              </a:rPr>
              <a:t>classification</a:t>
            </a:r>
            <a:r>
              <a:rPr lang="en-GB" dirty="0"/>
              <a:t> problem, where we are interested how to classify two or more categories by means of predictors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Regression or classification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-76200" y="457200"/>
          <a:ext cx="5257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32421" y="3810000"/>
            <a:ext cx="17395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Predictive model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4788979" y="4278822"/>
            <a:ext cx="323850" cy="605408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9" name="Diagram 8"/>
          <p:cNvGraphicFramePr/>
          <p:nvPr/>
        </p:nvGraphicFramePr>
        <p:xfrm>
          <a:off x="5334000" y="2209800"/>
          <a:ext cx="37338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r>
              <a:rPr lang="en-GB" dirty="0"/>
              <a:t>Predictive models have been used in engineering, medicine, other disciplines including </a:t>
            </a:r>
            <a:r>
              <a:rPr lang="en-GB" dirty="0" err="1"/>
              <a:t>env</a:t>
            </a:r>
            <a:r>
              <a:rPr lang="en-GB" dirty="0"/>
              <a:t>. monitoring (</a:t>
            </a:r>
            <a:r>
              <a:rPr lang="en-GB" i="1" dirty="0"/>
              <a:t>e.g.</a:t>
            </a:r>
            <a:r>
              <a:rPr lang="en-GB" dirty="0"/>
              <a:t>, dispersion models to measure traffic pollution)</a:t>
            </a:r>
          </a:p>
          <a:p>
            <a:r>
              <a:rPr lang="en-GB" dirty="0"/>
              <a:t>As we are often limited by the cost,</a:t>
            </a:r>
          </a:p>
          <a:p>
            <a:r>
              <a:rPr lang="en-GB" dirty="0"/>
              <a:t>Developing new predictive models could be useful in situations where cheaper studies based on, say questionnaires, could replace more expensive or less ubiquitous methods of measuring pollutants, assessing bio-pollutants, …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78486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General philosophy behind the scene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GB" sz="2800" dirty="0"/>
              <a:t>Relies upon the same principles of a linear model</a:t>
            </a:r>
          </a:p>
          <a:p>
            <a:pPr marL="514350" indent="-514350">
              <a:buAutoNum type="arabicPeriod"/>
            </a:pPr>
            <a:r>
              <a:rPr lang="en-GB" sz="2800" dirty="0"/>
              <a:t>But uses an alternative fitting procedure to estimate </a:t>
            </a:r>
            <a:r>
              <a:rPr lang="en-GB" sz="2800" i="1" dirty="0">
                <a:latin typeface="Cambria" pitchFamily="18" charset="0"/>
              </a:rPr>
              <a:t>β</a:t>
            </a:r>
            <a:r>
              <a:rPr lang="en-GB" sz="2800" i="1" baseline="-25000" dirty="0">
                <a:latin typeface="Cambria" pitchFamily="18" charset="0"/>
              </a:rPr>
              <a:t>0</a:t>
            </a:r>
            <a:r>
              <a:rPr lang="en-GB" sz="2800" dirty="0">
                <a:latin typeface="Cambria" pitchFamily="18" charset="0"/>
              </a:rPr>
              <a:t>, </a:t>
            </a:r>
            <a:r>
              <a:rPr lang="en-GB" sz="2800" i="1" dirty="0">
                <a:latin typeface="Cambria" pitchFamily="18" charset="0"/>
              </a:rPr>
              <a:t>β</a:t>
            </a:r>
            <a:r>
              <a:rPr lang="en-GB" sz="2800" i="1" baseline="-25000" dirty="0">
                <a:latin typeface="Cambria" pitchFamily="18" charset="0"/>
              </a:rPr>
              <a:t>1</a:t>
            </a:r>
            <a:r>
              <a:rPr lang="en-GB" sz="2800" dirty="0">
                <a:latin typeface="Cambria" pitchFamily="18" charset="0"/>
              </a:rPr>
              <a:t>, </a:t>
            </a:r>
            <a:r>
              <a:rPr lang="en-GB" sz="2800" i="1" dirty="0">
                <a:latin typeface="Cambria" pitchFamily="18" charset="0"/>
              </a:rPr>
              <a:t>β</a:t>
            </a:r>
            <a:r>
              <a:rPr lang="en-GB" sz="2800" i="1" baseline="-25000" dirty="0">
                <a:latin typeface="Cambria" pitchFamily="18" charset="0"/>
              </a:rPr>
              <a:t>2</a:t>
            </a:r>
            <a:r>
              <a:rPr lang="en-GB" sz="2800" dirty="0">
                <a:latin typeface="Cambria" pitchFamily="18" charset="0"/>
              </a:rPr>
              <a:t>, …, </a:t>
            </a:r>
            <a:r>
              <a:rPr lang="en-GB" sz="2800" i="1" dirty="0" err="1">
                <a:latin typeface="Cambria" pitchFamily="18" charset="0"/>
              </a:rPr>
              <a:t>β</a:t>
            </a:r>
            <a:r>
              <a:rPr lang="en-GB" sz="2800" i="1" baseline="-25000" dirty="0" err="1">
                <a:latin typeface="Cambria" pitchFamily="18" charset="0"/>
              </a:rPr>
              <a:t>k</a:t>
            </a:r>
            <a:r>
              <a:rPr lang="en-GB" sz="2800" dirty="0"/>
              <a:t> coefficients</a:t>
            </a:r>
          </a:p>
          <a:p>
            <a:pPr marL="514350" indent="-514350">
              <a:buAutoNum type="arabicPeriod"/>
            </a:pPr>
            <a:r>
              <a:rPr lang="en-GB" sz="2800" dirty="0"/>
              <a:t>Idea: introduces some innocuous ‘bias’ and reduce model variance </a:t>
            </a:r>
            <a:r>
              <a:rPr lang="en-GB" sz="2800" dirty="0">
                <a:sym typeface="Wingdings" pitchFamily="2" charset="2"/>
              </a:rPr>
              <a:t> reduces model </a:t>
            </a:r>
            <a:r>
              <a:rPr lang="en-GB" sz="2800" dirty="0"/>
              <a:t>Mean Squared Error (MSE) by a bigger margin in this trade-off</a:t>
            </a:r>
          </a:p>
          <a:p>
            <a:pPr marL="514350" indent="-514350">
              <a:buAutoNum type="arabicPeriod"/>
            </a:pPr>
            <a:r>
              <a:rPr lang="en-GB" sz="2800" dirty="0"/>
              <a:t>Sets some of the coefficients to 0 </a:t>
            </a:r>
            <a:r>
              <a:rPr lang="en-GB" sz="2800" dirty="0">
                <a:sym typeface="Wingdings" panose="05000000000000000000" pitchFamily="2" charset="2"/>
              </a:rPr>
              <a:t></a:t>
            </a:r>
            <a:r>
              <a:rPr lang="en-GB" sz="2800" dirty="0"/>
              <a:t> ↑ restriction</a:t>
            </a:r>
          </a:p>
          <a:p>
            <a:pPr marL="514350" indent="-514350">
              <a:buAutoNum type="arabicPeriod"/>
            </a:pPr>
            <a:r>
              <a:rPr lang="en-GB" sz="2800" dirty="0"/>
              <a:t>Final model, the response will be related to a smaller subset of variables (</a:t>
            </a:r>
            <a:r>
              <a:rPr lang="en-GB" sz="2800" i="1" dirty="0" err="1"/>
              <a:t>viz</a:t>
            </a:r>
            <a:r>
              <a:rPr lang="en-GB" sz="2800" dirty="0"/>
              <a:t>, those with non-zero </a:t>
            </a:r>
            <a:r>
              <a:rPr lang="en-GB" sz="2800" i="1" dirty="0">
                <a:latin typeface="Cambria" pitchFamily="18" charset="0"/>
              </a:rPr>
              <a:t>β</a:t>
            </a:r>
            <a:r>
              <a:rPr lang="en-GB" sz="2800" dirty="0"/>
              <a:t>s)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33400" y="503238"/>
            <a:ext cx="8229600" cy="868362"/>
          </a:xfrm>
        </p:spPr>
        <p:txBody>
          <a:bodyPr>
            <a:normAutofit/>
          </a:bodyPr>
          <a:lstStyle/>
          <a:p>
            <a:r>
              <a:rPr lang="en-GB" sz="2800" dirty="0"/>
              <a:t>Lasso: Least Absolute Shrinkage and Selection Operator</a:t>
            </a:r>
          </a:p>
        </p:txBody>
      </p:sp>
    </p:spTree>
    <p:extLst>
      <p:ext uri="{BB962C8B-B14F-4D97-AF65-F5344CB8AC3E}">
        <p14:creationId xmlns:p14="http://schemas.microsoft.com/office/powerpoint/2010/main" val="349598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0386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3200" dirty="0"/>
              <a:t>More flexible than OLS regression</a:t>
            </a:r>
          </a:p>
          <a:p>
            <a:r>
              <a:rPr lang="en-GB" sz="3200" dirty="0"/>
              <a:t>Each predictor is linearly added in the equation</a:t>
            </a:r>
          </a:p>
          <a:p>
            <a:r>
              <a:rPr lang="en-GB" sz="3200" dirty="0"/>
              <a:t>But, the relationship between outcome and each predictor is modelled by a curve </a:t>
            </a:r>
            <a:r>
              <a:rPr lang="en-GB" sz="3200" i="1" dirty="0" err="1"/>
              <a:t>f</a:t>
            </a:r>
            <a:r>
              <a:rPr lang="en-GB" sz="3200" i="1" baseline="-25000" dirty="0" err="1"/>
              <a:t>k</a:t>
            </a:r>
            <a:endParaRPr lang="en-GB" sz="3200" i="1" baseline="-25000" dirty="0"/>
          </a:p>
          <a:p>
            <a:r>
              <a:rPr lang="en-GB" sz="3200" dirty="0"/>
              <a:t>Allowing non-linear ‘smooth’ relationships between outcome and predictors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GAM: Generalised Additive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rgbClr val="000099"/>
                </a:solidFill>
              </a:rPr>
              <a:t>The tree-based regression methods (bagging, random forests, boosting, decision trees) are more difficult to interpret</a:t>
            </a:r>
          </a:p>
          <a:p>
            <a:r>
              <a:rPr lang="en-GB" sz="3200" dirty="0">
                <a:solidFill>
                  <a:srgbClr val="000099"/>
                </a:solidFill>
              </a:rPr>
              <a:t>But, are more flexible in terms of predicting the outcome</a:t>
            </a:r>
          </a:p>
          <a:p>
            <a:r>
              <a:rPr lang="en-GB" sz="3200" dirty="0">
                <a:solidFill>
                  <a:srgbClr val="C00000"/>
                </a:solidFill>
              </a:rPr>
              <a:t>Support Vector Machines (SVM) are perhaps the most flexible as well as robust</a:t>
            </a:r>
          </a:p>
          <a:p>
            <a:r>
              <a:rPr lang="en-GB" sz="3200" dirty="0">
                <a:solidFill>
                  <a:srgbClr val="C00000"/>
                </a:solidFill>
              </a:rPr>
              <a:t>But, are not interpretable generally (</a:t>
            </a:r>
            <a:r>
              <a:rPr lang="en-GB" sz="3200" i="1" dirty="0">
                <a:solidFill>
                  <a:srgbClr val="C00000"/>
                </a:solidFill>
              </a:rPr>
              <a:t>cf.</a:t>
            </a:r>
            <a:r>
              <a:rPr lang="en-GB" sz="3200" dirty="0">
                <a:solidFill>
                  <a:srgbClr val="C00000"/>
                </a:solidFill>
              </a:rPr>
              <a:t> next slide)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286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Ensemble methods and SVM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7150</TotalTime>
  <Words>1987</Words>
  <Application>Microsoft Office PowerPoint</Application>
  <PresentationFormat>অন-স্ক্রীণ শো (4:3)</PresentationFormat>
  <Paragraphs>177</Paragraphs>
  <Slides>25</Slides>
  <Notes>9</Notes>
  <HiddenSlides>0</HiddenSlides>
  <MMClips>0</MMClips>
  <ScaleCrop>false</ScaleCrop>
  <HeadingPairs>
    <vt:vector size="6" baseType="variant">
      <vt:variant>
        <vt:lpstr>ব্যবহৃত হরফ</vt:lpstr>
      </vt:variant>
      <vt:variant>
        <vt:i4>11</vt:i4>
      </vt:variant>
      <vt:variant>
        <vt:lpstr>থীম</vt:lpstr>
      </vt:variant>
      <vt:variant>
        <vt:i4>1</vt:i4>
      </vt:variant>
      <vt:variant>
        <vt:lpstr>স্লাইডের আকার</vt:lpstr>
      </vt:variant>
      <vt:variant>
        <vt:i4>25</vt:i4>
      </vt:variant>
    </vt:vector>
  </HeadingPairs>
  <TitlesOfParts>
    <vt:vector size="37" baseType="lpstr">
      <vt:lpstr>Aharoni</vt:lpstr>
      <vt:lpstr>Arial</vt:lpstr>
      <vt:lpstr>Arial Narrow</vt:lpstr>
      <vt:lpstr>Calibri</vt:lpstr>
      <vt:lpstr>Cambria</vt:lpstr>
      <vt:lpstr>Cambria Math</vt:lpstr>
      <vt:lpstr>CMR10</vt:lpstr>
      <vt:lpstr>Eurostile</vt:lpstr>
      <vt:lpstr>Times</vt:lpstr>
      <vt:lpstr>Times New Roman</vt:lpstr>
      <vt:lpstr>Wingdings</vt:lpstr>
      <vt:lpstr>Thème Office</vt:lpstr>
      <vt:lpstr>Biostatistical methods</vt:lpstr>
      <vt:lpstr>PowerPoint উপস্থাপনা</vt:lpstr>
      <vt:lpstr>What we could generally do in statistics for environmental sciences</vt:lpstr>
      <vt:lpstr>Regression or classification problem</vt:lpstr>
      <vt:lpstr>PowerPoint উপস্থাপনা</vt:lpstr>
      <vt:lpstr>General philosophy behind the scene</vt:lpstr>
      <vt:lpstr>Lasso: Least Absolute Shrinkage and Selection Operator</vt:lpstr>
      <vt:lpstr>GAM: Generalised Additive Model</vt:lpstr>
      <vt:lpstr>Ensemble methods and SVM</vt:lpstr>
      <vt:lpstr>SVM: example</vt:lpstr>
      <vt:lpstr>Challenges (1): overfitting</vt:lpstr>
      <vt:lpstr>Challenges (2): no free lunch</vt:lpstr>
      <vt:lpstr>Challenges (3): bias-variance trade-off</vt:lpstr>
      <vt:lpstr>Supervised vs. unsupervised learning</vt:lpstr>
      <vt:lpstr>Cluster analysis: example</vt:lpstr>
      <vt:lpstr>Predictive models: flexibility vs. interpretability</vt:lpstr>
      <vt:lpstr>Data mining: pros and cons (1)</vt:lpstr>
      <vt:lpstr>Data mining: pros and cons (2)</vt:lpstr>
      <vt:lpstr>Environment-Wide Association Study (1)</vt:lpstr>
      <vt:lpstr>Environment-Wide Association Study (2)</vt:lpstr>
      <vt:lpstr>‘Manhattan’ plot</vt:lpstr>
      <vt:lpstr>Forest plot &amp; “final” model</vt:lpstr>
      <vt:lpstr>Gene-Environment-Wide Interaction Study</vt:lpstr>
      <vt:lpstr>SNPs: a ‘casino’ problem</vt:lpstr>
      <vt:lpstr>Εὕρηκα: ‘Targeted’ SNP x 5 exposures*</vt:lpstr>
    </vt:vector>
  </TitlesOfParts>
  <Company>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karaksp</dc:creator>
  <cp:lastModifiedBy>সৌত্রিক বন্দ্যোপাধ্যায় এম এস সি., এম ডি-পি এইচ ডি</cp:lastModifiedBy>
  <cp:revision>390</cp:revision>
  <dcterms:created xsi:type="dcterms:W3CDTF">2009-01-09T09:15:41Z</dcterms:created>
  <dcterms:modified xsi:type="dcterms:W3CDTF">2017-02-03T17:01:02Z</dcterms:modified>
</cp:coreProperties>
</file>