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686800" cy="1600200"/>
          </a:xfrm>
        </p:spPr>
        <p:txBody>
          <a:bodyPr>
            <a:normAutofit/>
          </a:bodyPr>
          <a:lstStyle/>
          <a:p>
            <a:r>
              <a:rPr lang="en-GB" sz="4800" dirty="0"/>
              <a:t>Pooled-analysis vs. meta-analysis:</a:t>
            </a:r>
            <a:br>
              <a:rPr lang="en-GB" sz="4800" dirty="0"/>
            </a:br>
            <a:r>
              <a:rPr lang="en-GB" sz="4800" dirty="0"/>
              <a:t>a brief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572000"/>
            <a:ext cx="6400800" cy="1752600"/>
          </a:xfrm>
        </p:spPr>
        <p:txBody>
          <a:bodyPr/>
          <a:lstStyle/>
          <a:p>
            <a:pPr algn="r"/>
            <a:r>
              <a:rPr lang="en-GB" err="1"/>
              <a:t>Soutrik</a:t>
            </a:r>
            <a:r>
              <a:rPr lang="en-GB"/>
              <a:t> Banerjee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Another example of publication bias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32786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248400"/>
            <a:ext cx="712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Trim &amp; fill method (plot) to investigate publication bias quantitatively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Criteria for study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Given the possibility of publication bias and potential criticism of meta-analysis, selection criteria for the studies is of utmost importance:</a:t>
            </a:r>
          </a:p>
          <a:p>
            <a:r>
              <a:rPr lang="en-GB" dirty="0"/>
              <a:t>Literature search: a well-defined defined protocol (</a:t>
            </a:r>
            <a:r>
              <a:rPr lang="en-GB" i="1" dirty="0"/>
              <a:t>e.g.</a:t>
            </a:r>
            <a:r>
              <a:rPr lang="en-GB" dirty="0"/>
              <a:t>, a clear definition of outcome, a clear definition of exposure), inclusion / exclusion criteria for the studies (</a:t>
            </a:r>
            <a:r>
              <a:rPr lang="en-GB" i="1" dirty="0"/>
              <a:t>e.g.</a:t>
            </a:r>
            <a:r>
              <a:rPr lang="en-GB" dirty="0"/>
              <a:t>, exclude duplicate studies)</a:t>
            </a:r>
          </a:p>
          <a:p>
            <a:r>
              <a:rPr lang="en-GB" dirty="0"/>
              <a:t>Investigation of publication bias and between-study heterogeneity following conduct of the meta-analysis</a:t>
            </a:r>
          </a:p>
          <a:p>
            <a:r>
              <a:rPr lang="en-GB" dirty="0"/>
              <a:t>If any analysis of subgroup to be performed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(free)</a:t>
            </a:r>
          </a:p>
          <a:p>
            <a:r>
              <a:rPr lang="en-GB" dirty="0" err="1"/>
              <a:t>Stata</a:t>
            </a:r>
            <a:r>
              <a:rPr lang="en-GB" dirty="0"/>
              <a:t> (commercial)</a:t>
            </a:r>
          </a:p>
          <a:p>
            <a:r>
              <a:rPr lang="en-GB" dirty="0"/>
              <a:t>SAS (commercial)</a:t>
            </a:r>
          </a:p>
          <a:p>
            <a:r>
              <a:rPr lang="en-GB" dirty="0"/>
              <a:t>Comprehensive meta-analysis (commercial)</a:t>
            </a:r>
          </a:p>
          <a:p>
            <a:r>
              <a:rPr lang="en-GB" dirty="0" err="1"/>
              <a:t>RevMan</a:t>
            </a:r>
            <a:r>
              <a:rPr lang="en-GB" dirty="0"/>
              <a:t> (free, Cochrane)</a:t>
            </a:r>
          </a:p>
          <a:p>
            <a:r>
              <a:rPr lang="en-GB" dirty="0"/>
              <a:t>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issues in HTA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Indirect comparison of efficacy as well as adverse effects outcomes, </a:t>
            </a:r>
            <a:r>
              <a:rPr lang="en-GB" i="1" dirty="0"/>
              <a:t>e.g.</a:t>
            </a:r>
            <a:r>
              <a:rPr lang="en-GB" dirty="0"/>
              <a:t>,</a:t>
            </a:r>
          </a:p>
          <a:p>
            <a:r>
              <a:rPr lang="en-GB" dirty="0"/>
              <a:t>(Drug A</a:t>
            </a:r>
            <a:r>
              <a:rPr lang="en-GB" i="1" baseline="-25000" dirty="0"/>
              <a:t>i</a:t>
            </a:r>
            <a:r>
              <a:rPr lang="en-GB" dirty="0"/>
              <a:t> – placebo A</a:t>
            </a:r>
            <a:r>
              <a:rPr lang="en-GB" i="1" baseline="-25000" dirty="0"/>
              <a:t>i</a:t>
            </a:r>
            <a:r>
              <a:rPr lang="en-GB" dirty="0"/>
              <a:t>) =&gt; Risk Difference </a:t>
            </a:r>
            <a:r>
              <a:rPr lang="en-GB" dirty="0" err="1"/>
              <a:t>A</a:t>
            </a:r>
            <a:r>
              <a:rPr lang="en-GB" baseline="-25000" dirty="0" err="1"/>
              <a:t>meta</a:t>
            </a:r>
            <a:endParaRPr lang="en-GB" baseline="-25000" dirty="0"/>
          </a:p>
          <a:p>
            <a:r>
              <a:rPr lang="en-GB" dirty="0"/>
              <a:t>(Drug B</a:t>
            </a:r>
            <a:r>
              <a:rPr lang="en-GB" i="1" baseline="-25000" dirty="0"/>
              <a:t>i</a:t>
            </a:r>
            <a:r>
              <a:rPr lang="en-GB" dirty="0"/>
              <a:t> – placebo B</a:t>
            </a:r>
            <a:r>
              <a:rPr lang="en-GB" i="1" baseline="-25000" dirty="0"/>
              <a:t>i</a:t>
            </a:r>
            <a:r>
              <a:rPr lang="en-GB" dirty="0"/>
              <a:t>) =&gt; Risk Difference </a:t>
            </a:r>
            <a:r>
              <a:rPr lang="en-GB" dirty="0" err="1"/>
              <a:t>B</a:t>
            </a:r>
            <a:r>
              <a:rPr lang="en-GB" baseline="-25000" dirty="0" err="1"/>
              <a:t>meta</a:t>
            </a:r>
            <a:endParaRPr lang="en-GB" baseline="-25000" dirty="0"/>
          </a:p>
          <a:p>
            <a:r>
              <a:rPr lang="en-GB" dirty="0"/>
              <a:t>Risk Difference </a:t>
            </a:r>
            <a:r>
              <a:rPr lang="en-GB" dirty="0" err="1"/>
              <a:t>A</a:t>
            </a:r>
            <a:r>
              <a:rPr lang="en-GB" baseline="-25000" dirty="0" err="1"/>
              <a:t>meta</a:t>
            </a:r>
            <a:r>
              <a:rPr lang="en-GB" dirty="0"/>
              <a:t> – Risk Difference </a:t>
            </a:r>
            <a:r>
              <a:rPr lang="en-GB" dirty="0" err="1"/>
              <a:t>B</a:t>
            </a:r>
            <a:r>
              <a:rPr lang="en-GB" baseline="-25000" dirty="0" err="1"/>
              <a:t>meta</a:t>
            </a:r>
            <a:r>
              <a:rPr lang="en-GB" dirty="0"/>
              <a:t> [± 95% CI]</a:t>
            </a:r>
          </a:p>
          <a:p>
            <a:pPr>
              <a:buNone/>
            </a:pPr>
            <a:r>
              <a:rPr lang="en-GB" dirty="0"/>
              <a:t>Bayesian meta-analysis</a:t>
            </a:r>
          </a:p>
          <a:p>
            <a:pPr>
              <a:buNone/>
            </a:pPr>
            <a:r>
              <a:rPr lang="en-GB" dirty="0"/>
              <a:t>Network meta-analysis using Bayesian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GB" dirty="0"/>
              <a:t>Rationale for combining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Often several studies are performed, which measure the same outcome</a:t>
            </a:r>
          </a:p>
          <a:p>
            <a:r>
              <a:rPr lang="en-GB" dirty="0"/>
              <a:t>Of which, quite a few studies may not be able to detect a significant association owing to insufficient statistical power</a:t>
            </a:r>
          </a:p>
          <a:p>
            <a:r>
              <a:rPr lang="en-GB" dirty="0"/>
              <a:t>This complicates the decision making process due to inconsistencies of results from different studies</a:t>
            </a:r>
          </a:p>
          <a:p>
            <a:r>
              <a:rPr lang="en-GB" dirty="0"/>
              <a:t>Pooled-analysis and meta-analysis, both could eventually increase the statistical power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208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Blettner</a:t>
            </a:r>
            <a:r>
              <a:rPr lang="fr-FR" dirty="0"/>
              <a:t> </a:t>
            </a:r>
            <a:r>
              <a:rPr lang="fr-FR" i="1" dirty="0"/>
              <a:t>et al.</a:t>
            </a:r>
            <a:r>
              <a:rPr lang="fr-FR" dirty="0"/>
              <a:t>, 1999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pooled-analysis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Because it is easy to carry out and yields greater statistical power</a:t>
            </a:r>
          </a:p>
          <a:p>
            <a:r>
              <a:rPr lang="en-GB" dirty="0"/>
              <a:t>A common practice is to pool the results of the studies in order to estimate a common (or pooled) parameter estimate</a:t>
            </a:r>
          </a:p>
          <a:p>
            <a:pPr lvl="1"/>
            <a:r>
              <a:rPr lang="en-GB" i="1" dirty="0"/>
              <a:t>E.g.</a:t>
            </a:r>
            <a:r>
              <a:rPr lang="en-GB" dirty="0"/>
              <a:t>, summing the numerator and summing the denominator separately, and thus obtaining the pooled proportion at the end</a:t>
            </a:r>
          </a:p>
          <a:p>
            <a:r>
              <a:rPr lang="en-GB" dirty="0"/>
              <a:t>However,  this creates a major problem in that studies with large populations will get more weights </a:t>
            </a:r>
            <a:r>
              <a:rPr lang="en-GB" dirty="0">
                <a:sym typeface="Wingdings" pitchFamily="2" charset="2"/>
              </a:rPr>
              <a:t> biased results</a:t>
            </a:r>
            <a:endParaRPr lang="en-GB" dirty="0"/>
          </a:p>
          <a:p>
            <a:r>
              <a:rPr lang="en-GB" dirty="0"/>
              <a:t>This means if one study has, </a:t>
            </a:r>
            <a:r>
              <a:rPr lang="en-GB" i="1" dirty="0"/>
              <a:t>e.g.</a:t>
            </a:r>
            <a:r>
              <a:rPr lang="en-GB" dirty="0"/>
              <a:t>, 80% of the total no. of subjects of all studies, then that study would “pull” the average mean toward itself by sheer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meta-analysis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Greater precision of estimates (coming from greater statistical power)</a:t>
            </a:r>
          </a:p>
          <a:p>
            <a:r>
              <a:rPr lang="en-GB" dirty="0"/>
              <a:t>Investigate heterogeneity between the different studies (Q-statistic, </a:t>
            </a:r>
            <a:r>
              <a:rPr lang="en-GB" dirty="0" err="1"/>
              <a:t>Breslow</a:t>
            </a:r>
            <a:r>
              <a:rPr lang="en-GB" dirty="0"/>
              <a:t>-Day test of heterogeneity)</a:t>
            </a:r>
          </a:p>
          <a:p>
            <a:r>
              <a:rPr lang="en-GB" dirty="0"/>
              <a:t>Summarise the results into a single value</a:t>
            </a:r>
          </a:p>
          <a:p>
            <a:r>
              <a:rPr lang="en-GB" dirty="0"/>
              <a:t>Investigate rare outcomes</a:t>
            </a:r>
          </a:p>
          <a:p>
            <a:r>
              <a:rPr lang="en-GB" dirty="0"/>
              <a:t>Finally, authorities are asking more and more for meta-analyses for decision 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Two types of meta-analysis (</a:t>
            </a:r>
            <a:r>
              <a:rPr lang="en-GB" i="1" dirty="0"/>
              <a:t>e.g.</a:t>
            </a:r>
            <a:r>
              <a:rPr lang="en-GB" dirty="0"/>
              <a:t>, 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Fixed-effects</a:t>
            </a:r>
            <a:r>
              <a:rPr lang="en-GB" dirty="0"/>
              <a:t> – where there is no statistically significant heterogeneity between studies</a:t>
            </a:r>
          </a:p>
          <a:p>
            <a:pPr lvl="1"/>
            <a:r>
              <a:rPr lang="en-GB" dirty="0" err="1"/>
              <a:t>Peto’s</a:t>
            </a:r>
            <a:r>
              <a:rPr lang="en-GB" dirty="0"/>
              <a:t> method – this method works pretty well (even if cells have zero counts), but gets biased when OR are relatively further from the null</a:t>
            </a:r>
          </a:p>
          <a:p>
            <a:pPr lvl="1"/>
            <a:r>
              <a:rPr lang="en-GB" dirty="0"/>
              <a:t>Mantel-</a:t>
            </a:r>
            <a:r>
              <a:rPr lang="en-GB" dirty="0" err="1"/>
              <a:t>Haenszel’s</a:t>
            </a:r>
            <a:r>
              <a:rPr lang="en-GB" dirty="0"/>
              <a:t> method – this method is unbiased, but if cells have zero counts, then a correction needs to be applied</a:t>
            </a:r>
          </a:p>
          <a:p>
            <a:pPr lvl="1">
              <a:buNone/>
            </a:pPr>
            <a:r>
              <a:rPr lang="en-GB" dirty="0"/>
              <a:t>Comment: The </a:t>
            </a:r>
            <a:r>
              <a:rPr lang="en-GB" b="1" dirty="0"/>
              <a:t>weights</a:t>
            </a:r>
            <a:r>
              <a:rPr lang="en-GB" dirty="0"/>
              <a:t> given to the individual studies are obtained from the </a:t>
            </a:r>
            <a:r>
              <a:rPr lang="en-GB" b="1" dirty="0"/>
              <a:t>inverse of the within-study variances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rgbClr val="FF0000"/>
                </a:solidFill>
              </a:rPr>
              <a:t>Random-effects</a:t>
            </a:r>
            <a:r>
              <a:rPr lang="en-GB" dirty="0"/>
              <a:t> – where there is statistically significant heterogeneity between studies</a:t>
            </a:r>
          </a:p>
          <a:p>
            <a:pPr lvl="1"/>
            <a:r>
              <a:rPr lang="en-GB" dirty="0" err="1"/>
              <a:t>DerSimonian</a:t>
            </a:r>
            <a:r>
              <a:rPr lang="en-GB" dirty="0"/>
              <a:t>-Laird method</a:t>
            </a:r>
          </a:p>
          <a:p>
            <a:pPr lvl="1">
              <a:buNone/>
            </a:pPr>
            <a:r>
              <a:rPr lang="en-GB" dirty="0"/>
              <a:t>Comments: The </a:t>
            </a:r>
            <a:r>
              <a:rPr lang="en-GB" b="1" dirty="0"/>
              <a:t>weights</a:t>
            </a:r>
            <a:r>
              <a:rPr lang="en-GB" dirty="0"/>
              <a:t> given to the individual studies are obtained from the </a:t>
            </a:r>
            <a:r>
              <a:rPr lang="en-GB" b="1" dirty="0"/>
              <a:t>inverse of the sum of within-study variances and between-study variances (</a:t>
            </a:r>
            <a:r>
              <a:rPr lang="en-GB" b="1" i="1" dirty="0"/>
              <a:t>τ</a:t>
            </a:r>
            <a:r>
              <a:rPr lang="en-GB" b="1" dirty="0"/>
              <a:t>²)</a:t>
            </a:r>
            <a:r>
              <a:rPr lang="en-GB" dirty="0"/>
              <a:t>.  The latter term can be interpreted as the between-study heterogeneity.  In this method, if </a:t>
            </a:r>
            <a:r>
              <a:rPr lang="en-GB" i="1" dirty="0"/>
              <a:t>τ</a:t>
            </a:r>
            <a:r>
              <a:rPr lang="en-GB" dirty="0"/>
              <a:t>² ≤ 0, the ORs become equal to that from the Mantel-</a:t>
            </a:r>
            <a:r>
              <a:rPr lang="en-GB" dirty="0" err="1"/>
              <a:t>Haenszel’s</a:t>
            </a:r>
            <a:r>
              <a:rPr lang="en-GB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728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Yusuf </a:t>
            </a:r>
            <a:r>
              <a:rPr lang="en-GB" i="1" dirty="0"/>
              <a:t>et al.</a:t>
            </a:r>
            <a:r>
              <a:rPr lang="en-GB" dirty="0"/>
              <a:t>, 1985; Greenland &amp; Robins, 1985; </a:t>
            </a:r>
            <a:r>
              <a:rPr lang="en-GB" dirty="0" err="1"/>
              <a:t>DerSimonian</a:t>
            </a:r>
            <a:r>
              <a:rPr lang="en-GB" dirty="0"/>
              <a:t> &amp; Laird, 1986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between fixed-effects and random-effects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 type MA yield larger variances </a:t>
            </a:r>
            <a:r>
              <a:rPr lang="en-GB" dirty="0">
                <a:sym typeface="Wingdings" pitchFamily="2" charset="2"/>
              </a:rPr>
              <a:t> wider confidence intervals (often)</a:t>
            </a:r>
          </a:p>
          <a:p>
            <a:r>
              <a:rPr lang="en-GB" dirty="0">
                <a:sym typeface="Wingdings" pitchFamily="2" charset="2"/>
              </a:rPr>
              <a:t>Where there is significant heterogeneity, </a:t>
            </a:r>
            <a:r>
              <a:rPr lang="en-GB" i="1" dirty="0"/>
              <a:t>τ</a:t>
            </a:r>
            <a:r>
              <a:rPr lang="en-GB" dirty="0"/>
              <a:t>² will dominate in the weights </a:t>
            </a:r>
            <a:r>
              <a:rPr lang="en-GB" dirty="0">
                <a:sym typeface="Wingdings" pitchFamily="2" charset="2"/>
              </a:rPr>
              <a:t> all studies will be weighted more or less closely</a:t>
            </a:r>
          </a:p>
          <a:p>
            <a:r>
              <a:rPr lang="en-GB" dirty="0">
                <a:sym typeface="Wingdings" pitchFamily="2" charset="2"/>
              </a:rPr>
              <a:t>In the FE type MA, the studies with larger within-variances will be lowly weighted and vice-versa</a:t>
            </a:r>
          </a:p>
          <a:p>
            <a:r>
              <a:rPr lang="en-GB" i="1" dirty="0"/>
              <a:t>τ</a:t>
            </a:r>
            <a:r>
              <a:rPr lang="en-GB" dirty="0"/>
              <a:t>² is the unexplained heterogeneity, which could not be explained in the MA.  In order to investigate the source of heterogeneity, a meta-regression may be performed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Meta-analysis can be performed on various kinds of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Odds Ratios (</a:t>
            </a:r>
            <a:r>
              <a:rPr lang="en-GB" dirty="0" err="1"/>
              <a:t>Peto</a:t>
            </a:r>
            <a:r>
              <a:rPr lang="en-GB" dirty="0"/>
              <a:t>, Mantel-</a:t>
            </a:r>
            <a:r>
              <a:rPr lang="en-GB" dirty="0" err="1"/>
              <a:t>Haenszel</a:t>
            </a:r>
            <a:r>
              <a:rPr lang="en-GB" dirty="0"/>
              <a:t>; </a:t>
            </a:r>
            <a:r>
              <a:rPr lang="en-GB" dirty="0" err="1"/>
              <a:t>DerSimonian</a:t>
            </a:r>
            <a:r>
              <a:rPr lang="en-GB" dirty="0"/>
              <a:t>-Laird)</a:t>
            </a:r>
          </a:p>
          <a:p>
            <a:r>
              <a:rPr lang="en-GB" dirty="0"/>
              <a:t>Risk Ratios (Mantel-</a:t>
            </a:r>
            <a:r>
              <a:rPr lang="en-GB" dirty="0" err="1"/>
              <a:t>Haenszel</a:t>
            </a:r>
            <a:r>
              <a:rPr lang="en-GB" dirty="0"/>
              <a:t>; </a:t>
            </a:r>
            <a:r>
              <a:rPr lang="en-GB" dirty="0" err="1"/>
              <a:t>DerSimonian</a:t>
            </a:r>
            <a:r>
              <a:rPr lang="en-GB" dirty="0"/>
              <a:t>-Laird)</a:t>
            </a:r>
          </a:p>
          <a:p>
            <a:r>
              <a:rPr lang="en-GB" dirty="0"/>
              <a:t>Risk Differences (Mantel-</a:t>
            </a:r>
            <a:r>
              <a:rPr lang="en-GB" dirty="0" err="1"/>
              <a:t>Haenszel</a:t>
            </a:r>
            <a:r>
              <a:rPr lang="en-GB" dirty="0"/>
              <a:t>; </a:t>
            </a:r>
            <a:r>
              <a:rPr lang="en-GB" dirty="0" err="1"/>
              <a:t>DerSimonian</a:t>
            </a:r>
            <a:r>
              <a:rPr lang="en-GB" dirty="0"/>
              <a:t>-Laird)</a:t>
            </a:r>
          </a:p>
          <a:p>
            <a:r>
              <a:rPr lang="en-GB" dirty="0"/>
              <a:t>Continuous outcomes (Hedges-</a:t>
            </a:r>
            <a:r>
              <a:rPr lang="en-GB" dirty="0" err="1"/>
              <a:t>Olkin</a:t>
            </a:r>
            <a:r>
              <a:rPr lang="en-GB" dirty="0"/>
              <a:t>; </a:t>
            </a:r>
            <a:r>
              <a:rPr lang="en-GB" dirty="0" err="1"/>
              <a:t>DerSimonian</a:t>
            </a:r>
            <a:r>
              <a:rPr lang="en-GB" dirty="0"/>
              <a:t>-Laird)</a:t>
            </a:r>
          </a:p>
          <a:p>
            <a:r>
              <a:rPr lang="en-GB" dirty="0"/>
              <a:t>Proportions</a:t>
            </a:r>
          </a:p>
          <a:p>
            <a:r>
              <a:rPr lang="en-GB" dirty="0"/>
              <a:t>Historically, it started from a meta-analysis on correlation coefficients by Karl Pearson (1904)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400800"/>
            <a:ext cx="481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Cochrane collaboration open learning material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illustrated example: forest plot	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359658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1" y="2057400"/>
            <a:ext cx="3124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A series of randomised clinical trials were conducted to study if nicotine chewing gums were effective in quitting smoking</a:t>
            </a:r>
          </a:p>
          <a:p>
            <a:pPr marL="342900" indent="-342900">
              <a:buAutoNum type="arabicPeriod"/>
            </a:pPr>
            <a:r>
              <a:rPr lang="en-GB" dirty="0"/>
              <a:t>The individual study ORs (box) and </a:t>
            </a:r>
            <a:r>
              <a:rPr lang="en-GB" dirty="0" err="1"/>
              <a:t>OR</a:t>
            </a:r>
            <a:r>
              <a:rPr lang="en-GB" baseline="-25000" dirty="0" err="1"/>
              <a:t>meta</a:t>
            </a:r>
            <a:r>
              <a:rPr lang="en-GB" dirty="0"/>
              <a:t> (lozenge) are plotted with 95% confidence intervals</a:t>
            </a:r>
          </a:p>
          <a:p>
            <a:pPr marL="342900" indent="-342900">
              <a:buAutoNum type="arabicPeriod"/>
            </a:pPr>
            <a:r>
              <a:rPr lang="en-GB" dirty="0"/>
              <a:t>The impact upon confidence interval, </a:t>
            </a:r>
            <a:r>
              <a:rPr lang="en-GB" i="1" dirty="0"/>
              <a:t>i.e.</a:t>
            </a:r>
            <a:r>
              <a:rPr lang="en-GB" dirty="0"/>
              <a:t>, precision is clearly apparent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illustrated example: publication bias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3150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5867400"/>
            <a:ext cx="587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Funnel plot: asymmetry is a hint towards publication bias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371</TotalTime>
  <Words>830</Words>
  <Application>Microsoft Office PowerPoint</Application>
  <PresentationFormat>অন-স্ক্রীণ শো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4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Wingdings</vt:lpstr>
      <vt:lpstr>Wingdings 2</vt:lpstr>
      <vt:lpstr>Flow</vt:lpstr>
      <vt:lpstr>Pooled-analysis vs. meta-analysis: a brief overview</vt:lpstr>
      <vt:lpstr>Rationale for combining studies</vt:lpstr>
      <vt:lpstr>Why not pooled-analysis ?</vt:lpstr>
      <vt:lpstr>Why meta-analysis ?</vt:lpstr>
      <vt:lpstr>Two types of meta-analysis (e.g., OR)</vt:lpstr>
      <vt:lpstr>Comparison between fixed-effects and random-effects meta-analysis</vt:lpstr>
      <vt:lpstr>Meta-analysis can be performed on various kinds of estimates</vt:lpstr>
      <vt:lpstr>An illustrated example: forest plot </vt:lpstr>
      <vt:lpstr>An illustrated example: publication bias</vt:lpstr>
      <vt:lpstr>Another example of publication bias</vt:lpstr>
      <vt:lpstr>Criteria for study selection</vt:lpstr>
      <vt:lpstr>Software</vt:lpstr>
      <vt:lpstr>Further issues in HTA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Pooled vs. meta-analysis: a brief overview</dc:title>
  <dc:creator>u707-10299</dc:creator>
  <cp:lastModifiedBy>সৌত্রিক বন্দ্যোপাধ্যায় এম এস সি., এম ডি-পি এইচ ডি</cp:lastModifiedBy>
  <cp:revision>63</cp:revision>
  <dcterms:created xsi:type="dcterms:W3CDTF">2006-08-16T00:00:00Z</dcterms:created>
  <dcterms:modified xsi:type="dcterms:W3CDTF">2017-02-03T17:00:34Z</dcterms:modified>
</cp:coreProperties>
</file>