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1"/>
  </p:notesMasterIdLst>
  <p:handoutMasterIdLst>
    <p:handoutMasterId r:id="rId12"/>
  </p:handoutMasterIdLst>
  <p:sldIdLst>
    <p:sldId id="289" r:id="rId2"/>
    <p:sldId id="265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0090"/>
    <a:srgbClr val="0066FF"/>
    <a:srgbClr val="FF0000"/>
    <a:srgbClr val="EAB200"/>
    <a:srgbClr val="CCFFFF"/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7" autoAdjust="0"/>
    <p:restoredTop sz="87966" autoAdjust="0"/>
  </p:normalViewPr>
  <p:slideViewPr>
    <p:cSldViewPr>
      <p:cViewPr varScale="1">
        <p:scale>
          <a:sx n="76" d="100"/>
          <a:sy n="76" d="100"/>
        </p:scale>
        <p:origin x="15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4C9E-1524-4D2B-B657-EDD6A1AF8330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91C7-084C-488F-841D-3931113C48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07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F1E1-5D48-4600-8BAB-8058EFF7B8CD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900D-A6BD-4021-BEB6-A726ACA63D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7900D-A6BD-4021-BEB6-A726ACA63D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90700" y="0"/>
            <a:ext cx="4762500" cy="8382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GB" dirty="0"/>
          </a:p>
        </p:txBody>
      </p:sp>
      <p:sp>
        <p:nvSpPr>
          <p:cNvPr id="2" name="CasellaDiTesto 1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260192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126783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6381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90"/>
                </a:solidFill>
              </a:rPr>
              <a:t>www.heals-eu.eu</a:t>
            </a:r>
          </a:p>
        </p:txBody>
      </p:sp>
    </p:spTree>
    <p:extLst>
      <p:ext uri="{BB962C8B-B14F-4D97-AF65-F5344CB8AC3E}">
        <p14:creationId xmlns:p14="http://schemas.microsoft.com/office/powerpoint/2010/main" val="8204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96D58-22F6-48B2-9D4A-3DAE494F4562}" type="datetimeFigureOut">
              <a:rPr lang="en-GB" smtClean="0"/>
              <a:pPr/>
              <a:t>03/02/2017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F210-57DC-4B31-9744-2FEE8CD0F84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800"/>
            <a:ext cx="609600" cy="801387"/>
          </a:xfrm>
          <a:prstGeom prst="rect">
            <a:avLst/>
          </a:prstGeom>
        </p:spPr>
      </p:pic>
      <p:pic>
        <p:nvPicPr>
          <p:cNvPr id="8" name="Image 7"/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5000"/>
            <a:ext cx="1761182" cy="657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69" r:id="rId13"/>
    <p:sldLayoutId id="214748368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11423"/>
            <a:ext cx="9144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HEALS INTERNAL EXPOSOME MARKERS                                                                                                      LJUBLJANA, 26-28.V.2014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62000" y="152401"/>
            <a:ext cx="6553200" cy="60960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METHODOLOGY FOR PHENOTYPING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5412105"/>
            <a:ext cx="6911975" cy="144589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943600"/>
            <a:ext cx="838200" cy="89154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8153400" y="5943600"/>
            <a:ext cx="304800" cy="86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E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P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A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700" b="1" dirty="0">
                <a:solidFill>
                  <a:srgbClr val="4F81BD"/>
                </a:solidFill>
                <a:effectLst/>
                <a:latin typeface="Eurostile"/>
                <a:ea typeface="Times"/>
                <a:cs typeface="Aharoni"/>
              </a:rPr>
              <a:t>R</a:t>
            </a:r>
            <a:endParaRPr lang="fr-FR" sz="1100" dirty="0">
              <a:effectLst/>
              <a:latin typeface="Arial"/>
              <a:ea typeface="Times"/>
              <a:cs typeface="Times New Roman"/>
            </a:endParaRPr>
          </a:p>
        </p:txBody>
      </p:sp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90600" cy="74676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6400800" y="129540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www.heals-eu.eu</a:t>
            </a:r>
          </a:p>
        </p:txBody>
      </p:sp>
      <p:sp>
        <p:nvSpPr>
          <p:cNvPr id="5" name="পাঠ স্থানধারক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 txBox="1">
            <a:spLocks noChangeArrowheads="1"/>
          </p:cNvSpPr>
          <p:nvPr/>
        </p:nvSpPr>
        <p:spPr bwMode="auto">
          <a:xfrm>
            <a:off x="304800" y="2173069"/>
            <a:ext cx="838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indent="-742950" algn="ctr" eaLnBrk="0" hangingPunct="0">
              <a:spcBef>
                <a:spcPct val="20000"/>
              </a:spcBef>
              <a:defRPr/>
            </a:pPr>
            <a:r>
              <a:rPr lang="en-US" sz="3600" b="1" dirty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Methodology for </a:t>
            </a:r>
            <a:r>
              <a:rPr lang="en-US" sz="3600" b="1" dirty="0" err="1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phenotypying</a:t>
            </a:r>
            <a:r>
              <a:rPr lang="en-US" sz="3600" b="1" dirty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/ </a:t>
            </a:r>
            <a:r>
              <a:rPr lang="en-US" sz="3600" b="1" dirty="0" err="1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endotyping</a:t>
            </a:r>
            <a:endParaRPr lang="en-US" sz="3600" b="1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934200" y="5410201"/>
            <a:ext cx="15240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Stream 5 / WP 16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768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We have observed (measured) several characteristics from different individuals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Let’s try to put it in an equation what “phenotype” means: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genotype (G) + environment (E) + genotype-environment interactions (G-E) → phenotype (P)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We want to see </a:t>
            </a:r>
            <a:r>
              <a:rPr lang="en-GB" dirty="0">
                <a:solidFill>
                  <a:schemeClr val="accent2"/>
                </a:solidFill>
              </a:rPr>
              <a:t>WHICH</a:t>
            </a:r>
            <a:r>
              <a:rPr lang="en-GB" dirty="0"/>
              <a:t> similarities (multidimensional) among these characteristics that strongly bind the ‘hidden’ or ‘latent’ groups that we are trying unravel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Phenotyping</a:t>
            </a:r>
            <a:r>
              <a:rPr lang="en-GB" dirty="0"/>
              <a:t> is an unsupervised classification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The underlying idea is to find an optimum no. of groups (</a:t>
            </a:r>
            <a:r>
              <a:rPr lang="en-GB" i="1" dirty="0"/>
              <a:t>syn.</a:t>
            </a:r>
            <a:r>
              <a:rPr lang="en-GB" dirty="0"/>
              <a:t> clusters) that will resemble strongly in characteristics </a:t>
            </a:r>
            <a:r>
              <a:rPr lang="en-GB" dirty="0">
                <a:solidFill>
                  <a:schemeClr val="accent2"/>
                </a:solidFill>
              </a:rPr>
              <a:t>WITHIN</a:t>
            </a:r>
            <a:r>
              <a:rPr lang="en-GB" dirty="0"/>
              <a:t> a group, and contrast maximally </a:t>
            </a:r>
            <a:r>
              <a:rPr lang="en-GB" dirty="0">
                <a:solidFill>
                  <a:schemeClr val="accent2"/>
                </a:solidFill>
              </a:rPr>
              <a:t>BETWEEN</a:t>
            </a:r>
            <a:r>
              <a:rPr lang="en-GB" dirty="0"/>
              <a:t> groups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 first </a:t>
            </a:r>
            <a:r>
              <a:rPr lang="en-GB" i="1" dirty="0"/>
              <a:t>trade-off</a:t>
            </a:r>
            <a:r>
              <a:rPr lang="en-GB" dirty="0"/>
              <a:t> is to find the </a:t>
            </a:r>
            <a:r>
              <a:rPr lang="en-GB" dirty="0">
                <a:solidFill>
                  <a:srgbClr val="7030A0"/>
                </a:solidFill>
              </a:rPr>
              <a:t>“ideal no. of groups”</a:t>
            </a:r>
            <a:r>
              <a:rPr lang="en-GB" dirty="0"/>
              <a:t> that correspond to something meaningful (interpretation) or useful (health impacts)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This contrasts with the supervised learning where we already know </a:t>
            </a:r>
            <a:r>
              <a:rPr lang="en-GB" i="1" dirty="0"/>
              <a:t>a priori</a:t>
            </a:r>
            <a:r>
              <a:rPr lang="en-GB" dirty="0"/>
              <a:t> the no. of groups that exist !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 second </a:t>
            </a:r>
            <a:r>
              <a:rPr lang="en-GB" i="1" dirty="0"/>
              <a:t>trade-off</a:t>
            </a:r>
            <a:r>
              <a:rPr lang="en-GB" dirty="0"/>
              <a:t> is to find the </a:t>
            </a:r>
            <a:r>
              <a:rPr lang="en-GB" dirty="0">
                <a:solidFill>
                  <a:srgbClr val="7030A0"/>
                </a:solidFill>
              </a:rPr>
              <a:t>“probability or weight”</a:t>
            </a:r>
            <a:r>
              <a:rPr lang="en-GB" dirty="0"/>
              <a:t> that an individual belongs to a certain ‘latent’ group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The main problem lies in the fact that we have to determine these 2 pieces of the puzzle </a:t>
            </a:r>
            <a:r>
              <a:rPr lang="en-GB" u="sng" dirty="0"/>
              <a:t>jointly</a:t>
            </a:r>
            <a:r>
              <a:rPr lang="en-GB" dirty="0"/>
              <a:t>, and not one by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Cluster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3600" dirty="0"/>
              <a:t>Agglomerative hierarchical classification (AHC) – bottom-up approach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>
              <a:buFont typeface="Wingdings" pitchFamily="2" charset="2"/>
              <a:buChar char="v"/>
            </a:pPr>
            <a:r>
              <a:rPr lang="en-GB" sz="3200" dirty="0"/>
              <a:t>Ward’s method (to </a:t>
            </a:r>
            <a:r>
              <a:rPr lang="en-GB" sz="3200" dirty="0">
                <a:solidFill>
                  <a:srgbClr val="FF0000"/>
                </a:solidFill>
              </a:rPr>
              <a:t>maximise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between</a:t>
            </a:r>
            <a:r>
              <a:rPr lang="en-GB" sz="3200" dirty="0"/>
              <a:t> and </a:t>
            </a:r>
            <a:r>
              <a:rPr lang="en-GB" sz="3200" dirty="0">
                <a:solidFill>
                  <a:srgbClr val="FF0000"/>
                </a:solidFill>
              </a:rPr>
              <a:t>minimise</a:t>
            </a:r>
            <a:r>
              <a:rPr lang="en-GB" sz="3200" dirty="0"/>
              <a:t> </a:t>
            </a:r>
            <a:r>
              <a:rPr lang="en-GB" sz="3200" dirty="0">
                <a:solidFill>
                  <a:srgbClr val="FF0000"/>
                </a:solidFill>
              </a:rPr>
              <a:t>within</a:t>
            </a:r>
            <a:r>
              <a:rPr lang="en-GB" sz="3200" dirty="0"/>
              <a:t> </a:t>
            </a:r>
            <a:r>
              <a:rPr lang="en-GB" sz="3200" u="sng" dirty="0"/>
              <a:t>variability</a:t>
            </a:r>
            <a:r>
              <a:rPr lang="en-GB" sz="3200" dirty="0"/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GB" sz="3200" dirty="0"/>
              <a:t>Average linkage, complete linkage, ...</a:t>
            </a:r>
          </a:p>
          <a:p>
            <a:pPr>
              <a:buFont typeface="Wingdings" pitchFamily="2" charset="2"/>
              <a:buChar char="Ø"/>
            </a:pPr>
            <a:r>
              <a:rPr lang="en-GB" sz="3600" i="1" dirty="0"/>
              <a:t>k</a:t>
            </a:r>
            <a:r>
              <a:rPr lang="en-GB" sz="3600" dirty="0"/>
              <a:t>-means clustering – assume the no. of clusters = </a:t>
            </a:r>
            <a:r>
              <a:rPr lang="en-GB" sz="3600" i="1" dirty="0"/>
              <a:t>k</a:t>
            </a:r>
            <a:r>
              <a:rPr lang="en-GB" sz="3600" dirty="0"/>
              <a:t> and then determine, which </a:t>
            </a:r>
            <a:r>
              <a:rPr lang="en-GB" sz="3600" i="1" dirty="0"/>
              <a:t>k</a:t>
            </a:r>
            <a:r>
              <a:rPr lang="en-GB" sz="3600" dirty="0"/>
              <a:t> best fits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Different classical clustering methods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1305"/>
            <a:ext cx="4800600" cy="229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Cobweb – tree-based method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Expectation-Maximisation (EM)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Learning Vector Quantisation (LVQ)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Kohonen’s</a:t>
            </a:r>
            <a:r>
              <a:rPr lang="en-GB" dirty="0"/>
              <a:t> Self-Organising Map (SOM)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Support Vector Clustering (SVC)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Top-down approach (compared to AHC)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Fuzzy </a:t>
            </a:r>
            <a:r>
              <a:rPr lang="en-GB" i="1" dirty="0"/>
              <a:t>c</a:t>
            </a:r>
            <a:r>
              <a:rPr lang="en-GB" dirty="0"/>
              <a:t>-means clustering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Self-Organising Tree Algorithm (SOTA)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And, quite a few other methods, options 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/>
              <a:t>More on clustering /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592763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err="1"/>
              <a:t>Achtung</a:t>
            </a:r>
            <a:r>
              <a:rPr lang="en-GB" dirty="0"/>
              <a:t>! the no. of clusters are often very sensitive to the </a:t>
            </a:r>
            <a:r>
              <a:rPr lang="en-GB" i="1" dirty="0"/>
              <a:t>method</a:t>
            </a:r>
            <a:r>
              <a:rPr lang="en-GB" dirty="0"/>
              <a:t> and </a:t>
            </a:r>
            <a:r>
              <a:rPr lang="en-GB" i="1" dirty="0"/>
              <a:t>tuning parameter(s)</a:t>
            </a:r>
            <a:r>
              <a:rPr lang="en-GB" dirty="0"/>
              <a:t> (</a:t>
            </a:r>
            <a:r>
              <a:rPr lang="en-GB" i="1" dirty="0"/>
              <a:t>e.g.</a:t>
            </a:r>
            <a:r>
              <a:rPr lang="en-GB" dirty="0"/>
              <a:t>, kernel type, distance type) chosen !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Stability of clusters identification must be ensured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Criterion-based validation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Entropy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SSE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Cross-Validation (CV)</a:t>
            </a:r>
          </a:p>
          <a:p>
            <a:pPr>
              <a:buFont typeface="Wingdings" pitchFamily="2" charset="2"/>
              <a:buChar char="Ø"/>
            </a:pPr>
            <a:r>
              <a:rPr lang="en-GB" dirty="0">
                <a:sym typeface="Wingdings" pitchFamily="2" charset="2"/>
              </a:rPr>
              <a:t>Check Discriminant Analysis (DA) </a:t>
            </a:r>
            <a:r>
              <a:rPr lang="en-GB" i="1" dirty="0">
                <a:sym typeface="Wingdings" pitchFamily="2" charset="2"/>
              </a:rPr>
              <a:t>a </a:t>
            </a:r>
            <a:r>
              <a:rPr lang="en-GB" i="1" dirty="0" err="1">
                <a:sym typeface="Wingdings" pitchFamily="2" charset="2"/>
              </a:rPr>
              <a:t>posteriori</a:t>
            </a:r>
            <a:endParaRPr lang="en-GB" i="1" dirty="0">
              <a:sym typeface="Wingdings" pitchFamily="2" charset="2"/>
            </a:endParaRPr>
          </a:p>
          <a:p>
            <a:pPr lvl="1">
              <a:buFont typeface="Wingdings" pitchFamily="2" charset="2"/>
              <a:buChar char="v"/>
            </a:pPr>
            <a:r>
              <a:rPr lang="en-GB" dirty="0">
                <a:sym typeface="Wingdings" pitchFamily="2" charset="2"/>
              </a:rPr>
              <a:t>Compare error rates vs. CV error rates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GB" dirty="0"/>
              <a:t>Cluster validation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718" y="3657600"/>
            <a:ext cx="23854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990600"/>
          </a:xfrm>
        </p:spPr>
        <p:txBody>
          <a:bodyPr/>
          <a:lstStyle/>
          <a:p>
            <a:r>
              <a:rPr lang="en-GB" dirty="0"/>
              <a:t>Latent Class Analysis (LCA)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9713" t="52977" r="37259" b="30662"/>
          <a:stretch>
            <a:fillRect/>
          </a:stretch>
        </p:blipFill>
        <p:spPr bwMode="auto">
          <a:xfrm>
            <a:off x="2438400" y="685800"/>
            <a:ext cx="4038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3429000"/>
            <a:ext cx="83820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GB" sz="3200" dirty="0">
                <a:latin typeface="+mn-lt"/>
                <a:cs typeface="+mn-cs"/>
              </a:rPr>
              <a:t>If the X</a:t>
            </a:r>
            <a:r>
              <a:rPr lang="en-GB" sz="3200" baseline="-25000" dirty="0">
                <a:latin typeface="+mn-lt"/>
                <a:cs typeface="+mn-cs"/>
              </a:rPr>
              <a:t>1</a:t>
            </a:r>
            <a:r>
              <a:rPr lang="en-GB" sz="3200" dirty="0">
                <a:latin typeface="+mn-lt"/>
                <a:cs typeface="+mn-cs"/>
              </a:rPr>
              <a:t> ... </a:t>
            </a:r>
            <a:r>
              <a:rPr lang="en-GB" sz="3200" dirty="0" err="1">
                <a:latin typeface="+mn-lt"/>
                <a:cs typeface="+mn-cs"/>
              </a:rPr>
              <a:t>X</a:t>
            </a:r>
            <a:r>
              <a:rPr lang="en-GB" sz="3200" baseline="-25000" dirty="0" err="1">
                <a:latin typeface="+mn-lt"/>
                <a:cs typeface="+mn-cs"/>
              </a:rPr>
              <a:t>j</a:t>
            </a:r>
            <a:r>
              <a:rPr lang="en-GB" sz="3200" dirty="0">
                <a:latin typeface="+mn-lt"/>
                <a:cs typeface="+mn-cs"/>
              </a:rPr>
              <a:t> (predictor) variables are categorical, and the no. of ‘latent’ categories of the variable C are</a:t>
            </a:r>
            <a:r>
              <a:rPr lang="en-GB" sz="3200" dirty="0">
                <a:latin typeface="+mn-lt"/>
                <a:cs typeface="+mn-cs"/>
                <a:sym typeface="Wingdings" pitchFamily="2" charset="2"/>
              </a:rPr>
              <a:t> selected by some goodness-of-fit (</a:t>
            </a:r>
            <a:r>
              <a:rPr lang="en-GB" sz="3200" dirty="0" err="1">
                <a:latin typeface="+mn-lt"/>
                <a:cs typeface="+mn-cs"/>
                <a:sym typeface="Wingdings" pitchFamily="2" charset="2"/>
              </a:rPr>
              <a:t>GoF</a:t>
            </a:r>
            <a:r>
              <a:rPr lang="en-GB" sz="3200" dirty="0">
                <a:latin typeface="+mn-lt"/>
                <a:cs typeface="+mn-cs"/>
                <a:sym typeface="Wingdings" pitchFamily="2" charset="2"/>
              </a:rPr>
              <a:t>) criterion</a:t>
            </a:r>
            <a:endParaRPr lang="en-GB" sz="32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effects </a:t>
            </a:r>
            <a:r>
              <a:rPr lang="en-GB" sz="3200" dirty="0">
                <a:latin typeface="+mn-lt"/>
                <a:cs typeface="+mn-cs"/>
              </a:rPr>
              <a:t>of 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GB" sz="32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 ... </a:t>
            </a:r>
            <a:r>
              <a:rPr lang="en-GB" sz="3200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GB" sz="3200" baseline="-25000" dirty="0" err="1">
                <a:solidFill>
                  <a:prstClr val="black"/>
                </a:solidFill>
                <a:latin typeface="Calibri"/>
              </a:rPr>
              <a:t>j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 variables can be thought to be exerted by the latent variable C on the distal (outcome) variable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sort of variable reduction to a lower dimensional framework, analogical to the ‘hidden’ nodes of a neural network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267200"/>
            <a:ext cx="8458200" cy="2133600"/>
          </a:xfr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If the outcome distribution comes from a mixture of ‘latent’ categories, the FMM approach can divide the distribution into </a:t>
            </a:r>
            <a:r>
              <a:rPr lang="en-GB" i="1" dirty="0"/>
              <a:t>k</a:t>
            </a:r>
            <a:r>
              <a:rPr lang="en-GB" dirty="0"/>
              <a:t> more homogeneous categories using EM algorithm / MCMC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Gaussian mixture model (GMM) is a special case of FMM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38200"/>
          </a:xfrm>
        </p:spPr>
        <p:txBody>
          <a:bodyPr/>
          <a:lstStyle/>
          <a:p>
            <a:r>
              <a:rPr lang="en-GB" dirty="0"/>
              <a:t>Finite Mixture Model (FMM)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144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</TotalTime>
  <Words>559</Words>
  <Application>Microsoft Office PowerPoint</Application>
  <PresentationFormat>অন-স্ক্রীণ শো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8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Narrow</vt:lpstr>
      <vt:lpstr>Calibri</vt:lpstr>
      <vt:lpstr>Eurostile</vt:lpstr>
      <vt:lpstr>Times</vt:lpstr>
      <vt:lpstr>Times New Roman</vt:lpstr>
      <vt:lpstr>Wingdings</vt:lpstr>
      <vt:lpstr>Thème Office</vt:lpstr>
      <vt:lpstr>METHODOLOGY FOR PHENOTYPING</vt:lpstr>
      <vt:lpstr>PowerPoint উপস্থাপনা</vt:lpstr>
      <vt:lpstr>Phenotyping is an unsupervised classification problem</vt:lpstr>
      <vt:lpstr>Cluster analysis</vt:lpstr>
      <vt:lpstr>Different classical clustering methods</vt:lpstr>
      <vt:lpstr>More on clustering / segmentation</vt:lpstr>
      <vt:lpstr>Cluster validation</vt:lpstr>
      <vt:lpstr>Latent Class Analysis (LCA)</vt:lpstr>
      <vt:lpstr>Finite Mixture Model (FMM)</vt:lpstr>
    </vt:vector>
  </TitlesOfParts>
  <Company>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karaksp</dc:creator>
  <cp:lastModifiedBy>সৌত্রিক বন্দ্যোপাধ্যায় এম এস সি., এম ডি-পি এইচ ডি</cp:lastModifiedBy>
  <cp:revision>443</cp:revision>
  <dcterms:created xsi:type="dcterms:W3CDTF">2009-01-09T09:15:41Z</dcterms:created>
  <dcterms:modified xsi:type="dcterms:W3CDTF">2017-02-03T17:01:57Z</dcterms:modified>
</cp:coreProperties>
</file>