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61" r:id="rId4"/>
    <p:sldId id="259" r:id="rId5"/>
    <p:sldId id="262" r:id="rId6"/>
    <p:sldId id="263" r:id="rId7"/>
    <p:sldId id="264" r:id="rId8"/>
    <p:sldId id="265" r:id="rId9"/>
    <p:sldId id="267" r:id="rId10"/>
    <p:sldId id="266" r:id="rId11"/>
    <p:sldId id="290" r:id="rId12"/>
    <p:sldId id="268" r:id="rId13"/>
    <p:sldId id="269" r:id="rId14"/>
    <p:sldId id="270" r:id="rId15"/>
    <p:sldId id="271" r:id="rId16"/>
    <p:sldId id="272" r:id="rId17"/>
    <p:sldId id="274" r:id="rId18"/>
    <p:sldId id="277" r:id="rId19"/>
    <p:sldId id="281" r:id="rId20"/>
    <p:sldId id="273" r:id="rId21"/>
    <p:sldId id="275" r:id="rId22"/>
    <p:sldId id="276" r:id="rId23"/>
    <p:sldId id="284" r:id="rId24"/>
    <p:sldId id="285" r:id="rId25"/>
    <p:sldId id="280" r:id="rId26"/>
    <p:sldId id="286" r:id="rId27"/>
    <p:sldId id="278" r:id="rId28"/>
    <p:sldId id="289" r:id="rId29"/>
    <p:sldId id="279" r:id="rId30"/>
    <p:sldId id="287" r:id="rId31"/>
    <p:sldId id="288" r:id="rId32"/>
    <p:sldId id="291" r:id="rId33"/>
    <p:sldId id="282" r:id="rId34"/>
    <p:sldId id="283" r:id="rId35"/>
    <p:sldId id="258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599"/>
    <a:srgbClr val="F8F8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78" autoAdjust="0"/>
  </p:normalViewPr>
  <p:slideViewPr>
    <p:cSldViewPr>
      <p:cViewPr varScale="1">
        <p:scale>
          <a:sx n="99" d="100"/>
          <a:sy n="99" d="100"/>
        </p:scale>
        <p:origin x="-32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F87B3-2DDB-42A2-8051-139D0ADDC728}" type="datetimeFigureOut">
              <a:rPr lang="fr-FR" smtClean="0"/>
              <a:pPr/>
              <a:t>02/04/2014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A412-10C0-4A8E-BEC2-30F965596791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60F511-B142-44AD-9B41-343ACB47DAB6}" type="datetimeFigureOut">
              <a:rPr lang="en-GB" smtClean="0"/>
              <a:pPr/>
              <a:t>02/04/2014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BE493-1AE2-425D-BC91-D26AB2CF45CC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9A3AD-E8C9-485F-9789-1F503A05B51C}" type="slidenum">
              <a:rPr lang="fr-FR" smtClean="0"/>
              <a:pPr/>
              <a:t>1</a:t>
            </a:fld>
            <a:endParaRPr lang="fr-FR" dirty="0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noProof="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Courtesy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Applied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Linear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Statistical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Modelling</a:t>
            </a:r>
            <a:r>
              <a:rPr lang="fr-FR" baseline="0" dirty="0" smtClean="0"/>
              <a:t> (by KKNL).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expliquer « </a:t>
            </a:r>
            <a:r>
              <a:rPr lang="fr-FR" dirty="0" err="1" smtClean="0"/>
              <a:t>balanced</a:t>
            </a:r>
            <a:r>
              <a:rPr lang="fr-FR" dirty="0" smtClean="0"/>
              <a:t> » et « </a:t>
            </a:r>
            <a:r>
              <a:rPr lang="fr-FR" dirty="0" err="1" smtClean="0"/>
              <a:t>unbalanced</a:t>
            </a:r>
            <a:r>
              <a:rPr lang="fr-FR" dirty="0" smtClean="0"/>
              <a:t> » design; c.à.d., </a:t>
            </a:r>
            <a:r>
              <a:rPr lang="fr-FR" i="1" dirty="0" smtClean="0"/>
              <a:t>n</a:t>
            </a:r>
            <a:r>
              <a:rPr lang="fr-FR" i="1" baseline="-25000" dirty="0" smtClean="0"/>
              <a:t>i</a:t>
            </a:r>
            <a:r>
              <a:rPr lang="fr-FR" dirty="0" smtClean="0"/>
              <a:t> peut différer d’une population</a:t>
            </a:r>
            <a:r>
              <a:rPr lang="fr-FR" baseline="0" dirty="0" smtClean="0"/>
              <a:t> à l’autre</a:t>
            </a:r>
            <a:r>
              <a:rPr lang="fr-FR" dirty="0" smtClean="0"/>
              <a:t>.</a:t>
            </a:r>
          </a:p>
          <a:p>
            <a:r>
              <a:rPr lang="fr-FR" dirty="0" smtClean="0"/>
              <a:t>moyenne totale = grande moyenne.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expliquer </a:t>
            </a:r>
            <a:r>
              <a:rPr lang="fr-FR" dirty="0" smtClean="0">
                <a:latin typeface="Garamond" pitchFamily="18" charset="0"/>
              </a:rPr>
              <a:t>μ de référence</a:t>
            </a:r>
            <a:r>
              <a:rPr lang="fr-FR" baseline="0" dirty="0" smtClean="0">
                <a:latin typeface="Garamond" pitchFamily="18" charset="0"/>
              </a:rPr>
              <a:t> (2 méthodes employées) = contrainte imposée.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cette supposition n’est pas</a:t>
            </a:r>
            <a:r>
              <a:rPr lang="fr-FR" baseline="0" dirty="0" smtClean="0"/>
              <a:t> valable pour le ANOVA type II où les observations à partir d’un même individu sont corrélées.</a:t>
            </a:r>
          </a:p>
          <a:p>
            <a:r>
              <a:rPr lang="fr-FR" baseline="0" dirty="0" smtClean="0"/>
              <a:t>** autrement, si la distribution [= </a:t>
            </a:r>
            <a:r>
              <a:rPr lang="fr-FR" b="1" baseline="0" dirty="0" smtClean="0"/>
              <a:t>RÉSIDUS</a:t>
            </a:r>
            <a:r>
              <a:rPr lang="fr-FR" b="0" baseline="0" dirty="0" smtClean="0"/>
              <a:t> (</a:t>
            </a:r>
            <a:r>
              <a:rPr lang="el-GR" b="0" baseline="0" dirty="0" smtClean="0"/>
              <a:t>ε</a:t>
            </a:r>
            <a:r>
              <a:rPr lang="fr-FR" b="0" baseline="-25000" dirty="0" err="1" smtClean="0"/>
              <a:t>ij</a:t>
            </a:r>
            <a:r>
              <a:rPr lang="fr-FR" baseline="0" dirty="0" smtClean="0"/>
              <a:t>)] ne suis pas la loi Normale, vous pouvez effectuer une transformation telle que – </a:t>
            </a:r>
            <a:r>
              <a:rPr lang="fr-FR" b="1" baseline="0" dirty="0" smtClean="0"/>
              <a:t>log</a:t>
            </a:r>
            <a:r>
              <a:rPr lang="fr-FR" baseline="0" dirty="0" smtClean="0"/>
              <a:t>, racine carré, réciproque, Box-Cox, Box-</a:t>
            </a:r>
            <a:r>
              <a:rPr lang="fr-FR" baseline="0" dirty="0" err="1" smtClean="0"/>
              <a:t>Tidwell</a:t>
            </a:r>
            <a:r>
              <a:rPr lang="fr-FR" baseline="0" dirty="0" smtClean="0"/>
              <a:t>, etc. ou test de </a:t>
            </a:r>
            <a:r>
              <a:rPr lang="fr-FR" baseline="0" dirty="0" err="1" smtClean="0"/>
              <a:t>Kruskal</a:t>
            </a:r>
            <a:r>
              <a:rPr lang="fr-FR" baseline="0" dirty="0" smtClean="0"/>
              <a:t>-Wallis.</a:t>
            </a:r>
          </a:p>
          <a:p>
            <a:r>
              <a:rPr lang="fr-FR" dirty="0" smtClean="0"/>
              <a:t>*** montrer sur le tableau comment on peut voir ‘SD plot’ par groupe.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Y</a:t>
            </a:r>
            <a:r>
              <a:rPr lang="fr-FR" i="1" baseline="-25000" dirty="0" err="1" smtClean="0"/>
              <a:t>ij</a:t>
            </a:r>
            <a:r>
              <a:rPr lang="fr-FR" dirty="0" smtClean="0"/>
              <a:t> = </a:t>
            </a:r>
            <a:r>
              <a:rPr lang="fr-FR" i="1" dirty="0" smtClean="0">
                <a:solidFill>
                  <a:srgbClr val="C00000"/>
                </a:solidFill>
              </a:rPr>
              <a:t>μ</a:t>
            </a:r>
            <a:r>
              <a:rPr lang="fr-FR" dirty="0" smtClean="0">
                <a:solidFill>
                  <a:srgbClr val="C00000"/>
                </a:solidFill>
              </a:rPr>
              <a:t> + </a:t>
            </a:r>
            <a:r>
              <a:rPr lang="fr-FR" i="1" dirty="0" err="1" smtClean="0">
                <a:solidFill>
                  <a:srgbClr val="C00000"/>
                </a:solidFill>
              </a:rPr>
              <a:t>β.x</a:t>
            </a:r>
            <a:r>
              <a:rPr lang="fr-FR" i="1" baseline="-25000" dirty="0" err="1" smtClean="0">
                <a:solidFill>
                  <a:srgbClr val="C00000"/>
                </a:solidFill>
              </a:rPr>
              <a:t>i</a:t>
            </a:r>
            <a:r>
              <a:rPr lang="fr-FR" dirty="0" smtClean="0"/>
              <a:t> + </a:t>
            </a:r>
            <a:r>
              <a:rPr lang="fr-FR" i="1" dirty="0" err="1" smtClean="0">
                <a:solidFill>
                  <a:srgbClr val="0070C0"/>
                </a:solidFill>
              </a:rPr>
              <a:t>ε</a:t>
            </a:r>
            <a:r>
              <a:rPr lang="fr-FR" i="1" baseline="-25000" dirty="0" err="1" smtClean="0">
                <a:solidFill>
                  <a:srgbClr val="0070C0"/>
                </a:solidFill>
              </a:rPr>
              <a:t>ij</a:t>
            </a:r>
            <a:r>
              <a:rPr lang="fr-FR" i="0" baseline="0" dirty="0" smtClean="0">
                <a:solidFill>
                  <a:srgbClr val="0070C0"/>
                </a:solidFill>
              </a:rPr>
              <a:t> dans le cas de la régression à un facteur.</a:t>
            </a:r>
            <a:endParaRPr lang="fr-FR" i="0" baseline="0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modèle</a:t>
            </a:r>
            <a:r>
              <a:rPr lang="fr-FR" baseline="0" dirty="0" smtClean="0"/>
              <a:t> /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groupe</a:t>
            </a:r>
            <a:r>
              <a:rPr lang="fr-FR" baseline="0" dirty="0" smtClean="0"/>
              <a:t> /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traitement</a:t>
            </a:r>
            <a:r>
              <a:rPr lang="fr-FR" baseline="0" dirty="0" smtClean="0"/>
              <a:t> /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factorielle</a:t>
            </a:r>
            <a:r>
              <a:rPr lang="fr-FR" baseline="0" dirty="0" smtClean="0"/>
              <a:t> = SC</a:t>
            </a:r>
            <a:r>
              <a:rPr lang="fr-FR" baseline="-25000" dirty="0" smtClean="0"/>
              <a:t>B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*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erreur</a:t>
            </a:r>
            <a:r>
              <a:rPr lang="fr-FR" baseline="0" dirty="0" smtClean="0"/>
              <a:t> / </a:t>
            </a:r>
            <a:r>
              <a:rPr lang="fr-FR" dirty="0" err="1" smtClean="0"/>
              <a:t>SC</a:t>
            </a:r>
            <a:r>
              <a:rPr lang="fr-FR" baseline="-25000" dirty="0" err="1" smtClean="0"/>
              <a:t>résiduelle</a:t>
            </a:r>
            <a:r>
              <a:rPr lang="fr-FR" baseline="0" dirty="0" smtClean="0"/>
              <a:t> = SC</a:t>
            </a:r>
            <a:r>
              <a:rPr lang="fr-FR" baseline="-25000" dirty="0" smtClean="0"/>
              <a:t>W</a:t>
            </a:r>
            <a:r>
              <a:rPr lang="fr-FR" baseline="0" dirty="0" smtClean="0"/>
              <a:t>.</a:t>
            </a:r>
          </a:p>
          <a:p>
            <a:r>
              <a:rPr lang="fr-FR" dirty="0" smtClean="0"/>
              <a:t>* les même</a:t>
            </a:r>
            <a:r>
              <a:rPr lang="fr-FR" baseline="0" dirty="0" smtClean="0"/>
              <a:t> indices pour CM aussi.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SS en</a:t>
            </a:r>
            <a:r>
              <a:rPr lang="fr-FR" baseline="0" dirty="0" smtClean="0"/>
              <a:t> anglais.</a:t>
            </a:r>
          </a:p>
          <a:p>
            <a:r>
              <a:rPr lang="fr-FR" dirty="0" smtClean="0"/>
              <a:t>** MS en anglais;</a:t>
            </a:r>
            <a:r>
              <a:rPr lang="fr-FR" baseline="0" dirty="0" smtClean="0"/>
              <a:t> DF an anglais.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Total</a:t>
            </a:r>
            <a:r>
              <a:rPr lang="fr-FR" baseline="-25000" dirty="0" err="1" smtClean="0"/>
              <a:t>MSE</a:t>
            </a:r>
            <a:r>
              <a:rPr lang="fr-FR" dirty="0" smtClean="0"/>
              <a:t> = 0.189979417 = SD²</a:t>
            </a:r>
            <a:r>
              <a:rPr lang="fr-FR" baseline="0" dirty="0" smtClean="0"/>
              <a:t> = </a:t>
            </a:r>
            <a:r>
              <a:rPr lang="fr-FR" dirty="0" smtClean="0"/>
              <a:t>(0.43586628)².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- 0.33969 / </a:t>
            </a:r>
            <a:r>
              <a:rPr lang="fr-FR" baseline="0" dirty="0" smtClean="0"/>
              <a:t>√</a:t>
            </a:r>
            <a:r>
              <a:rPr lang="fr-FR" dirty="0" smtClean="0"/>
              <a:t>50 = σ / √n</a:t>
            </a:r>
            <a:r>
              <a:rPr lang="fr-FR" i="1" baseline="-25000" dirty="0" smtClean="0"/>
              <a:t>i</a:t>
            </a:r>
            <a:r>
              <a:rPr lang="fr-FR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- (</a:t>
            </a:r>
            <a:r>
              <a:rPr lang="fr-FR" dirty="0" err="1" smtClean="0"/>
              <a:t>root</a:t>
            </a:r>
            <a:r>
              <a:rPr lang="fr-FR" dirty="0" smtClean="0"/>
              <a:t> MSE)² = </a:t>
            </a:r>
            <a:r>
              <a:rPr lang="fr-FR" dirty="0" err="1" smtClean="0"/>
              <a:t>residual</a:t>
            </a:r>
            <a:r>
              <a:rPr lang="fr-FR" dirty="0" smtClean="0"/>
              <a:t> MSE.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note: on compare ici les « ~2</a:t>
            </a:r>
            <a:r>
              <a:rPr lang="fr-FR" baseline="0" dirty="0" smtClean="0"/>
              <a:t> fois des </a:t>
            </a:r>
            <a:r>
              <a:rPr lang="fr-FR" dirty="0" smtClean="0"/>
              <a:t>erreurs standards,</a:t>
            </a:r>
            <a:r>
              <a:rPr lang="fr-FR" baseline="0" dirty="0" smtClean="0"/>
              <a:t> c.à.d.,</a:t>
            </a:r>
            <a:r>
              <a:rPr lang="fr-FR" dirty="0" smtClean="0"/>
              <a:t> les </a:t>
            </a:r>
            <a:r>
              <a:rPr lang="fr-FR" b="1" dirty="0" smtClean="0"/>
              <a:t>intervalles</a:t>
            </a:r>
            <a:r>
              <a:rPr lang="fr-FR" b="1" baseline="0" dirty="0" smtClean="0"/>
              <a:t> de confiance</a:t>
            </a:r>
            <a:r>
              <a:rPr lang="fr-FR" dirty="0" smtClean="0"/>
              <a:t> </a:t>
            </a:r>
            <a:r>
              <a:rPr lang="fr-FR" i="1" dirty="0" smtClean="0"/>
              <a:t>des moyennes</a:t>
            </a:r>
            <a:r>
              <a:rPr lang="fr-FR" dirty="0" smtClean="0"/>
              <a:t>, mais </a:t>
            </a:r>
            <a:r>
              <a:rPr lang="fr-FR" u="sng" dirty="0" smtClean="0">
                <a:solidFill>
                  <a:srgbClr val="FF0000"/>
                </a:solidFill>
              </a:rPr>
              <a:t>non-ajustées</a:t>
            </a:r>
            <a:r>
              <a:rPr lang="fr-FR" dirty="0" smtClean="0"/>
              <a:t> ».</a:t>
            </a:r>
          </a:p>
          <a:p>
            <a:endParaRPr lang="fr-F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note: on compare ici les « boîtes</a:t>
            </a:r>
            <a:r>
              <a:rPr lang="fr-FR" baseline="0" dirty="0" smtClean="0"/>
              <a:t> à moustache ou ‘boxplots’ des</a:t>
            </a:r>
            <a:r>
              <a:rPr lang="fr-FR" dirty="0" smtClean="0"/>
              <a:t> </a:t>
            </a:r>
            <a:r>
              <a:rPr lang="fr-FR" i="1" baseline="0" dirty="0" err="1" smtClean="0"/>
              <a:t>des</a:t>
            </a:r>
            <a:r>
              <a:rPr lang="fr-FR" i="1" baseline="0" dirty="0" smtClean="0"/>
              <a:t> données</a:t>
            </a:r>
            <a:r>
              <a:rPr lang="fr-FR" dirty="0" smtClean="0"/>
              <a:t>, tout simplement ».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note: on compare ici les « ~2</a:t>
            </a:r>
            <a:r>
              <a:rPr lang="fr-FR" baseline="0" dirty="0" smtClean="0"/>
              <a:t> fois des </a:t>
            </a:r>
            <a:r>
              <a:rPr lang="fr-FR" dirty="0" smtClean="0"/>
              <a:t>erreurs standards,</a:t>
            </a:r>
            <a:r>
              <a:rPr lang="fr-FR" baseline="0" dirty="0" smtClean="0"/>
              <a:t> c.à.d.,</a:t>
            </a:r>
            <a:r>
              <a:rPr lang="fr-FR" dirty="0" smtClean="0"/>
              <a:t> les </a:t>
            </a:r>
            <a:r>
              <a:rPr lang="fr-FR" b="1" dirty="0" smtClean="0"/>
              <a:t>intervalles</a:t>
            </a:r>
            <a:r>
              <a:rPr lang="fr-FR" b="1" baseline="0" dirty="0" smtClean="0"/>
              <a:t> de confiance</a:t>
            </a:r>
            <a:r>
              <a:rPr lang="fr-FR" dirty="0" smtClean="0"/>
              <a:t> </a:t>
            </a:r>
            <a:r>
              <a:rPr lang="fr-FR" i="1" dirty="0" smtClean="0"/>
              <a:t>des différences</a:t>
            </a:r>
            <a:r>
              <a:rPr lang="fr-FR" dirty="0" smtClean="0"/>
              <a:t>, mais </a:t>
            </a:r>
            <a:r>
              <a:rPr lang="fr-FR" u="sng" dirty="0" smtClean="0">
                <a:solidFill>
                  <a:srgbClr val="FF0000"/>
                </a:solidFill>
              </a:rPr>
              <a:t>non-ajustées</a:t>
            </a:r>
            <a:r>
              <a:rPr lang="fr-FR" baseline="0" dirty="0" smtClean="0"/>
              <a:t> </a:t>
            </a:r>
            <a:r>
              <a:rPr lang="fr-FR" dirty="0" smtClean="0"/>
              <a:t>».</a:t>
            </a:r>
          </a:p>
          <a:p>
            <a:r>
              <a:rPr lang="fr-FR" dirty="0" smtClean="0"/>
              <a:t>* Pour 3 ou 4 paramètres,</a:t>
            </a:r>
            <a:r>
              <a:rPr lang="fr-FR" baseline="0" dirty="0" smtClean="0"/>
              <a:t> on choisi la méthode de </a:t>
            </a:r>
            <a:r>
              <a:rPr lang="fr-FR" baseline="0" dirty="0" err="1" smtClean="0"/>
              <a:t>Bonferroni</a:t>
            </a:r>
            <a:r>
              <a:rPr lang="fr-FR" baseline="0" dirty="0" smtClean="0"/>
              <a:t>; pour &gt;4 paramètres, on choisi la méthode de </a:t>
            </a:r>
            <a:r>
              <a:rPr lang="fr-FR" baseline="0" dirty="0" err="1" smtClean="0"/>
              <a:t>Tukey</a:t>
            </a:r>
            <a:r>
              <a:rPr lang="fr-FR" baseline="0" dirty="0" smtClean="0"/>
              <a:t> pour comparaison des moyennes, et on choisi la méthode de </a:t>
            </a:r>
            <a:r>
              <a:rPr lang="fr-FR" baseline="0" dirty="0" err="1" smtClean="0"/>
              <a:t>Scheffé</a:t>
            </a:r>
            <a:r>
              <a:rPr lang="fr-FR" baseline="0" dirty="0" smtClean="0"/>
              <a:t> lorsqu’on fait un/des « contraste/s », car la méthode </a:t>
            </a:r>
            <a:r>
              <a:rPr lang="fr-FR" baseline="0" dirty="0" err="1" smtClean="0"/>
              <a:t>Bonferroni</a:t>
            </a:r>
            <a:r>
              <a:rPr lang="fr-FR" baseline="0" dirty="0" smtClean="0"/>
              <a:t> devient de plus en plus conservative avec plusieurs comparaisons.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/>
              <a:t>note: on compare ici les « ~2</a:t>
            </a:r>
            <a:r>
              <a:rPr lang="fr-FR" baseline="0" dirty="0" smtClean="0"/>
              <a:t> fois des </a:t>
            </a:r>
            <a:r>
              <a:rPr lang="fr-FR" dirty="0" smtClean="0"/>
              <a:t>erreurs standards,</a:t>
            </a:r>
            <a:r>
              <a:rPr lang="fr-FR" baseline="0" dirty="0" smtClean="0"/>
              <a:t> c.à.d.,</a:t>
            </a:r>
            <a:r>
              <a:rPr lang="fr-FR" dirty="0" smtClean="0"/>
              <a:t> les </a:t>
            </a:r>
            <a:r>
              <a:rPr lang="fr-FR" b="1" dirty="0" smtClean="0"/>
              <a:t>intervalles</a:t>
            </a:r>
            <a:r>
              <a:rPr lang="fr-FR" b="1" baseline="0" dirty="0" smtClean="0"/>
              <a:t> de confiance</a:t>
            </a:r>
            <a:r>
              <a:rPr lang="fr-FR" dirty="0" smtClean="0"/>
              <a:t> </a:t>
            </a:r>
            <a:r>
              <a:rPr lang="fr-FR" i="1" dirty="0" smtClean="0"/>
              <a:t>des différences</a:t>
            </a:r>
            <a:r>
              <a:rPr lang="fr-FR" dirty="0" smtClean="0"/>
              <a:t>,</a:t>
            </a:r>
            <a:r>
              <a:rPr lang="fr-FR" baseline="0" dirty="0" smtClean="0"/>
              <a:t> mais </a:t>
            </a:r>
            <a:r>
              <a:rPr lang="fr-FR" u="sng" baseline="0" dirty="0" smtClean="0"/>
              <a:t>non-ajustées</a:t>
            </a:r>
            <a:r>
              <a:rPr lang="fr-FR" baseline="0" dirty="0" smtClean="0"/>
              <a:t> </a:t>
            </a:r>
            <a:r>
              <a:rPr lang="fr-FR" dirty="0" smtClean="0"/>
              <a:t>».  On pourrait aussi demander</a:t>
            </a:r>
            <a:r>
              <a:rPr lang="fr-FR" baseline="0" dirty="0" smtClean="0"/>
              <a:t> des graphiques ajustées avec R.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note: dans la formule, le N de numérateur et le N de dénominateur annule l’un l’autre.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nombre de paramètres estimés = 4,</a:t>
            </a:r>
            <a:r>
              <a:rPr lang="fr-FR" baseline="0" dirty="0" smtClean="0"/>
              <a:t> c.à.d., 3 moyennes (= </a:t>
            </a:r>
            <a:r>
              <a:rPr lang="el-GR" baseline="0" dirty="0" smtClean="0"/>
              <a:t>α</a:t>
            </a:r>
            <a:r>
              <a:rPr lang="fr-FR" baseline="0" dirty="0" smtClean="0"/>
              <a:t>) + un écart type (</a:t>
            </a:r>
            <a:r>
              <a:rPr lang="el-GR" baseline="0" dirty="0" smtClean="0"/>
              <a:t>σ</a:t>
            </a:r>
            <a:r>
              <a:rPr lang="fr-FR" baseline="0" dirty="0" smtClean="0"/>
              <a:t>).  Les paramètres à effet sont des paramètres supplémentaires.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note: on compare ici « les boîtes</a:t>
            </a:r>
            <a:r>
              <a:rPr lang="fr-FR" baseline="0" dirty="0" smtClean="0"/>
              <a:t> à moustache ou ‘boxplots’ </a:t>
            </a:r>
            <a:r>
              <a:rPr lang="fr-FR" i="0" dirty="0" smtClean="0"/>
              <a:t>de</a:t>
            </a:r>
            <a:r>
              <a:rPr lang="fr-FR" i="0" baseline="0" dirty="0" smtClean="0"/>
              <a:t> la </a:t>
            </a:r>
            <a:r>
              <a:rPr lang="fr-FR" b="1" i="0" baseline="0" dirty="0" smtClean="0"/>
              <a:t>distribution postérieur</a:t>
            </a:r>
            <a:r>
              <a:rPr lang="fr-FR" i="1" baseline="0" dirty="0" smtClean="0"/>
              <a:t> des</a:t>
            </a:r>
            <a:r>
              <a:rPr lang="fr-FR" i="1" dirty="0" smtClean="0"/>
              <a:t> moyennes</a:t>
            </a:r>
            <a:r>
              <a:rPr lang="fr-FR" baseline="0" dirty="0" smtClean="0"/>
              <a:t>, mais </a:t>
            </a:r>
            <a:r>
              <a:rPr lang="fr-FR" u="sng" baseline="0" dirty="0" smtClean="0"/>
              <a:t>non-ajustées</a:t>
            </a:r>
            <a:r>
              <a:rPr lang="fr-FR" baseline="0" dirty="0" smtClean="0"/>
              <a:t> </a:t>
            </a:r>
            <a:r>
              <a:rPr lang="fr-FR" dirty="0" smtClean="0"/>
              <a:t>»,</a:t>
            </a:r>
            <a:r>
              <a:rPr lang="fr-FR" baseline="0" dirty="0" smtClean="0"/>
              <a:t> ce qui veut dire les boîtes à moustache </a:t>
            </a:r>
            <a:r>
              <a:rPr lang="fr-FR" i="1" baseline="0" dirty="0" smtClean="0"/>
              <a:t>des moyennes</a:t>
            </a:r>
            <a:r>
              <a:rPr lang="fr-FR" baseline="0" dirty="0" smtClean="0"/>
              <a:t>, mais </a:t>
            </a:r>
            <a:r>
              <a:rPr lang="fr-FR" u="sng" baseline="0" dirty="0" smtClean="0"/>
              <a:t>non-ajustées</a:t>
            </a:r>
            <a:r>
              <a:rPr lang="fr-FR" baseline="0" dirty="0" smtClean="0"/>
              <a:t>, tout simplement.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31</a:t>
            </a:fld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ONEWay</a:t>
            </a:r>
            <a:r>
              <a:rPr lang="fr-FR" dirty="0" smtClean="0"/>
              <a:t> c3 c6 / </a:t>
            </a:r>
            <a:r>
              <a:rPr lang="fr-FR" dirty="0" err="1" smtClean="0"/>
              <a:t>ONEWay</a:t>
            </a:r>
            <a:r>
              <a:rPr lang="fr-FR" baseline="0" dirty="0" smtClean="0"/>
              <a:t> ‘</a:t>
            </a:r>
            <a:r>
              <a:rPr lang="fr-FR" baseline="0" dirty="0" err="1" smtClean="0"/>
              <a:t>sepalwidth</a:t>
            </a:r>
            <a:r>
              <a:rPr lang="fr-FR" baseline="0" dirty="0" smtClean="0"/>
              <a:t>’ ‘</a:t>
            </a:r>
            <a:r>
              <a:rPr lang="fr-FR" baseline="0" dirty="0" err="1" smtClean="0"/>
              <a:t>species</a:t>
            </a:r>
            <a:r>
              <a:rPr lang="fr-FR" baseline="0" dirty="0" smtClean="0"/>
              <a:t>’ / </a:t>
            </a:r>
            <a:r>
              <a:rPr lang="fr-FR" baseline="0" dirty="0" err="1" smtClean="0"/>
              <a:t>through</a:t>
            </a:r>
            <a:r>
              <a:rPr lang="fr-FR" baseline="0" dirty="0" smtClean="0"/>
              <a:t> model menu </a:t>
            </a:r>
            <a:r>
              <a:rPr lang="fr-FR" baseline="0" dirty="0" smtClean="0">
                <a:sym typeface="Wingdings" pitchFamily="2" charset="2"/>
              </a:rPr>
              <a:t> Equations.</a:t>
            </a:r>
          </a:p>
          <a:p>
            <a:r>
              <a:rPr lang="fr-FR" dirty="0" smtClean="0"/>
              <a:t>Il faut vérifier aussi la supposition de </a:t>
            </a:r>
            <a:r>
              <a:rPr lang="fr-FR" dirty="0" err="1" smtClean="0"/>
              <a:t>homoscédasticité</a:t>
            </a:r>
            <a:r>
              <a:rPr lang="fr-FR" dirty="0" smtClean="0"/>
              <a:t> des variances,</a:t>
            </a:r>
            <a:r>
              <a:rPr lang="fr-FR" baseline="0" dirty="0" smtClean="0"/>
              <a:t> et la Normalité (des résidus) avec « </a:t>
            </a:r>
            <a:r>
              <a:rPr lang="fr-FR" baseline="0" dirty="0" err="1" smtClean="0"/>
              <a:t>probplot</a:t>
            </a:r>
            <a:r>
              <a:rPr lang="fr-FR" baseline="0" dirty="0" smtClean="0"/>
              <a:t> » ou « QQ-plot » et un test (</a:t>
            </a:r>
            <a:r>
              <a:rPr lang="fr-FR" i="1" baseline="0" dirty="0" smtClean="0"/>
              <a:t>e.g.</a:t>
            </a:r>
            <a:r>
              <a:rPr lang="fr-FR" baseline="0" dirty="0" smtClean="0"/>
              <a:t>, Shapiro-</a:t>
            </a:r>
            <a:r>
              <a:rPr lang="fr-FR" baseline="0" dirty="0" err="1" smtClean="0"/>
              <a:t>Wilk</a:t>
            </a:r>
            <a:r>
              <a:rPr lang="fr-FR" baseline="0" dirty="0" smtClean="0"/>
              <a:t>) sur les résidus.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32</a:t>
            </a:fld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34</a:t>
            </a:fld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* expliquer à l’aide</a:t>
            </a:r>
            <a:r>
              <a:rPr lang="fr-FR" baseline="0" dirty="0" smtClean="0"/>
              <a:t> de 2 schémas sur le tableau.</a:t>
            </a:r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DBE493-1AE2-425D-BC91-D26AB2CF45C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par.fr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76400" y="533400"/>
            <a:ext cx="5688013" cy="720725"/>
          </a:xfrm>
        </p:spPr>
        <p:txBody>
          <a:bodyPr>
            <a:normAutofit/>
          </a:bodyPr>
          <a:lstStyle/>
          <a:p>
            <a:pPr eaLnBrk="1" hangingPunct="1"/>
            <a:r>
              <a:rPr lang="fr-FR" sz="3600" b="1" dirty="0" smtClean="0">
                <a:solidFill>
                  <a:schemeClr val="hlink"/>
                </a:solidFill>
                <a:latin typeface="Garamond" pitchFamily="18" charset="0"/>
              </a:rPr>
              <a:t>Master 1 RIM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188" y="4106863"/>
            <a:ext cx="7777162" cy="1379537"/>
          </a:xfrm>
        </p:spPr>
        <p:txBody>
          <a:bodyPr>
            <a:normAutofit fontScale="92500" lnSpcReduction="10000"/>
          </a:bodyPr>
          <a:lstStyle/>
          <a:p>
            <a:pPr marL="342900" indent="-342900" eaLnBrk="1" hangingPunct="1">
              <a:defRPr/>
            </a:pPr>
            <a:r>
              <a:rPr lang="fr-FR" sz="1600" b="1" dirty="0">
                <a:solidFill>
                  <a:schemeClr val="tx1"/>
                </a:solidFill>
                <a:latin typeface="Garamond" pitchFamily="18" charset="0"/>
              </a:rPr>
              <a:t>Soutrik Banerjee</a:t>
            </a:r>
          </a:p>
          <a:p>
            <a:pPr marL="342900" indent="-342900" eaLnBrk="1" hangingPunct="1">
              <a:defRPr/>
            </a:pPr>
            <a:r>
              <a:rPr lang="fr-FR" sz="1600" b="1" dirty="0" smtClean="0">
                <a:solidFill>
                  <a:schemeClr val="tx1"/>
                </a:solidFill>
                <a:latin typeface="Garamond" pitchFamily="18" charset="0"/>
              </a:rPr>
              <a:t>Isabella Annesi-Maesano</a:t>
            </a:r>
          </a:p>
          <a:p>
            <a:pPr eaLnBrk="1" hangingPunct="1">
              <a:defRPr/>
            </a:pPr>
            <a:r>
              <a:rPr lang="fr-FR" sz="1600" b="1" dirty="0" smtClean="0">
                <a:solidFill>
                  <a:srgbClr val="0070C0"/>
                </a:solidFill>
                <a:latin typeface="Garamond" pitchFamily="18" charset="0"/>
              </a:rPr>
              <a:t>INSERM UMR-S 1136 – UMPC-</a:t>
            </a:r>
            <a:r>
              <a:rPr lang="fr-FR" sz="1600" b="1" dirty="0" err="1" smtClean="0">
                <a:solidFill>
                  <a:srgbClr val="0070C0"/>
                </a:solidFill>
                <a:latin typeface="Garamond" pitchFamily="18" charset="0"/>
              </a:rPr>
              <a:t>Sorbone</a:t>
            </a:r>
            <a:r>
              <a:rPr lang="fr-FR" sz="1600" b="1" dirty="0" smtClean="0">
                <a:solidFill>
                  <a:srgbClr val="0070C0"/>
                </a:solidFill>
                <a:latin typeface="Garamond" pitchFamily="18" charset="0"/>
              </a:rPr>
              <a:t> Paris 6</a:t>
            </a:r>
          </a:p>
          <a:p>
            <a:pPr eaLnBrk="1" hangingPunct="1">
              <a:defRPr/>
            </a:pP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Équipe « </a:t>
            </a:r>
            <a:r>
              <a:rPr lang="fr-FR" sz="1600" b="1" dirty="0" err="1" smtClean="0">
                <a:solidFill>
                  <a:schemeClr val="tx1"/>
                </a:solidFill>
                <a:latin typeface="Garamond" pitchFamily="18" charset="0"/>
              </a:rPr>
              <a:t>ÉP</a:t>
            </a:r>
            <a:r>
              <a:rPr lang="fr-FR" sz="1600" dirty="0" err="1" smtClean="0">
                <a:solidFill>
                  <a:schemeClr val="tx1"/>
                </a:solidFill>
                <a:latin typeface="Garamond" pitchFamily="18" charset="0"/>
              </a:rPr>
              <a:t>idémiologie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 des Maladies </a:t>
            </a:r>
            <a:r>
              <a:rPr lang="fr-FR" sz="1600" b="1" dirty="0" smtClean="0">
                <a:solidFill>
                  <a:schemeClr val="tx1"/>
                </a:solidFill>
                <a:latin typeface="Garamond" pitchFamily="18" charset="0"/>
              </a:rPr>
              <a:t>A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llergiques et </a:t>
            </a:r>
            <a:r>
              <a:rPr lang="fr-FR" sz="1600" b="1" dirty="0" smtClean="0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</a:rPr>
              <a:t>espiratoires »</a:t>
            </a:r>
          </a:p>
          <a:p>
            <a:pPr eaLnBrk="1" hangingPunct="1">
              <a:defRPr/>
            </a:pPr>
            <a:r>
              <a:rPr lang="fr-FR" sz="1600" dirty="0" smtClean="0">
                <a:solidFill>
                  <a:schemeClr val="tx1"/>
                </a:solidFill>
                <a:latin typeface="Garamond" pitchFamily="18" charset="0"/>
                <a:hlinkClick r:id="rId3"/>
              </a:rPr>
              <a:t>http://www.epar.fr</a:t>
            </a:r>
            <a:endParaRPr lang="fr-FR" sz="1600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13318" name="Text Box 4"/>
          <p:cNvSpPr txBox="1">
            <a:spLocks noChangeArrowheads="1"/>
          </p:cNvSpPr>
          <p:nvPr/>
        </p:nvSpPr>
        <p:spPr bwMode="auto">
          <a:xfrm>
            <a:off x="1066800" y="1828800"/>
            <a:ext cx="69850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fr-FR" sz="4400" dirty="0" smtClean="0">
                <a:solidFill>
                  <a:schemeClr val="accent2"/>
                </a:solidFill>
                <a:latin typeface="Garamond" pitchFamily="18" charset="0"/>
              </a:rPr>
              <a:t>Analyse de Variance</a:t>
            </a:r>
          </a:p>
          <a:p>
            <a:pPr algn="ctr">
              <a:spcBef>
                <a:spcPct val="50000"/>
              </a:spcBef>
            </a:pPr>
            <a:r>
              <a:rPr lang="fr-FR" sz="4400" dirty="0" smtClean="0">
                <a:solidFill>
                  <a:schemeClr val="accent2"/>
                </a:solidFill>
                <a:latin typeface="Garamond" pitchFamily="18" charset="0"/>
              </a:rPr>
              <a:t>(ANOVA)</a:t>
            </a:r>
            <a:endParaRPr lang="fr-FR" sz="4400" dirty="0">
              <a:solidFill>
                <a:schemeClr val="accent2"/>
              </a:solidFill>
              <a:latin typeface="Garamond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87824" y="6022801"/>
            <a:ext cx="823913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 descr="UPMC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2377" b="25308"/>
          <a:stretch>
            <a:fillRect/>
          </a:stretch>
        </p:blipFill>
        <p:spPr bwMode="auto">
          <a:xfrm>
            <a:off x="467544" y="6257304"/>
            <a:ext cx="1807121" cy="481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51779" y="6165305"/>
            <a:ext cx="1944560" cy="692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Zone de texte 2"/>
          <p:cNvSpPr txBox="1">
            <a:spLocks noChangeArrowheads="1"/>
          </p:cNvSpPr>
          <p:nvPr/>
        </p:nvSpPr>
        <p:spPr bwMode="auto">
          <a:xfrm>
            <a:off x="4800600" y="6021288"/>
            <a:ext cx="36209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  <a:p>
            <a:pPr>
              <a:spcAft>
                <a:spcPts val="0"/>
              </a:spcAft>
            </a:pPr>
            <a:r>
              <a:rPr lang="fr-FR" sz="1050" b="1" dirty="0">
                <a:solidFill>
                  <a:srgbClr val="4F81BD"/>
                </a:solidFill>
                <a:effectLst/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400" dirty="0">
              <a:effectLst/>
              <a:latin typeface="Aharoni" pitchFamily="2" charset="-79"/>
              <a:ea typeface="Times New Roman"/>
              <a:cs typeface="Aharoni" pitchFamily="2" charset="-79"/>
            </a:endParaRPr>
          </a:p>
        </p:txBody>
      </p:sp>
      <p:pic>
        <p:nvPicPr>
          <p:cNvPr id="14" name="Picture 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84120" y="5877272"/>
            <a:ext cx="1035680" cy="936104"/>
          </a:xfrm>
          <a:prstGeom prst="rect">
            <a:avLst/>
          </a:prstGeom>
          <a:noFill/>
          <a:ln>
            <a:noFill/>
          </a:ln>
          <a:ex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Illustration (1)</a:t>
            </a:r>
            <a:endParaRPr lang="fr-FR" dirty="0">
              <a:latin typeface="Garamond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5625" t="27344" r="36875" b="39843"/>
          <a:stretch>
            <a:fillRect/>
          </a:stretch>
        </p:blipFill>
        <p:spPr bwMode="auto">
          <a:xfrm>
            <a:off x="152400" y="1219200"/>
            <a:ext cx="88246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Illustration (2)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 l="34375" t="44531" r="31875" b="11719"/>
          <a:stretch>
            <a:fillRect/>
          </a:stretch>
        </p:blipFill>
        <p:spPr bwMode="auto">
          <a:xfrm>
            <a:off x="1502229" y="750712"/>
            <a:ext cx="5889171" cy="610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Structure de données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2514600"/>
          </a:xfrm>
        </p:spPr>
        <p:txBody>
          <a:bodyPr>
            <a:normAutofit/>
          </a:bodyPr>
          <a:lstStyle/>
          <a:p>
            <a:r>
              <a:rPr lang="fr-FR" sz="2800" dirty="0" smtClean="0">
                <a:latin typeface="Garamond" pitchFamily="18" charset="0"/>
              </a:rPr>
              <a:t>On a:</a:t>
            </a:r>
          </a:p>
          <a:p>
            <a:pPr lvl="1"/>
            <a:r>
              <a:rPr lang="fr-FR" sz="2000" i="1" dirty="0" smtClean="0">
                <a:latin typeface="Garamond" pitchFamily="18" charset="0"/>
              </a:rPr>
              <a:t>k</a:t>
            </a:r>
            <a:r>
              <a:rPr lang="fr-FR" sz="2000" dirty="0" smtClean="0">
                <a:latin typeface="Garamond" pitchFamily="18" charset="0"/>
              </a:rPr>
              <a:t> groupes (= populations),</a:t>
            </a:r>
          </a:p>
          <a:p>
            <a:pPr lvl="1"/>
            <a:r>
              <a:rPr lang="fr-FR" sz="2000" i="1" dirty="0" smtClean="0">
                <a:latin typeface="Garamond" pitchFamily="18" charset="0"/>
              </a:rPr>
              <a:t>n</a:t>
            </a:r>
            <a:r>
              <a:rPr lang="fr-FR" sz="2000" i="1" baseline="-25000" dirty="0" smtClean="0">
                <a:latin typeface="Garamond" pitchFamily="18" charset="0"/>
              </a:rPr>
              <a:t>i</a:t>
            </a:r>
            <a:r>
              <a:rPr lang="fr-FR" sz="2000" dirty="0" smtClean="0">
                <a:latin typeface="Garamond" pitchFamily="18" charset="0"/>
              </a:rPr>
              <a:t> individus (= observations ou mesures) dans chaque groupe*,</a:t>
            </a:r>
          </a:p>
          <a:p>
            <a:pPr lvl="1"/>
            <a:r>
              <a:rPr lang="fr-FR" sz="2000" dirty="0" err="1" smtClean="0">
                <a:latin typeface="Garamond" pitchFamily="18" charset="0"/>
              </a:rPr>
              <a:t>Y</a:t>
            </a:r>
            <a:r>
              <a:rPr lang="fr-FR" sz="2000" i="1" baseline="-25000" dirty="0" err="1" smtClean="0">
                <a:latin typeface="Garamond" pitchFamily="18" charset="0"/>
              </a:rPr>
              <a:t>ij</a:t>
            </a:r>
            <a:r>
              <a:rPr lang="fr-FR" sz="2000" dirty="0" smtClean="0">
                <a:latin typeface="Garamond" pitchFamily="18" charset="0"/>
              </a:rPr>
              <a:t> = </a:t>
            </a:r>
            <a:r>
              <a:rPr lang="fr-FR" sz="2000" i="1" dirty="0" err="1" smtClean="0">
                <a:latin typeface="Garamond" pitchFamily="18" charset="0"/>
              </a:rPr>
              <a:t>j</a:t>
            </a:r>
            <a:r>
              <a:rPr lang="fr-FR" sz="2000" baseline="30000" dirty="0" err="1" smtClean="0">
                <a:latin typeface="Garamond" pitchFamily="18" charset="0"/>
              </a:rPr>
              <a:t>ème</a:t>
            </a:r>
            <a:r>
              <a:rPr lang="fr-FR" sz="2000" dirty="0" smtClean="0">
                <a:latin typeface="Garamond" pitchFamily="18" charset="0"/>
              </a:rPr>
              <a:t> individu du </a:t>
            </a:r>
            <a:r>
              <a:rPr lang="fr-FR" sz="2000" i="1" dirty="0" err="1" smtClean="0">
                <a:latin typeface="Garamond" pitchFamily="18" charset="0"/>
              </a:rPr>
              <a:t>i</a:t>
            </a:r>
            <a:r>
              <a:rPr lang="fr-FR" sz="2000" baseline="30000" dirty="0" err="1" smtClean="0">
                <a:latin typeface="Garamond" pitchFamily="18" charset="0"/>
              </a:rPr>
              <a:t>ème</a:t>
            </a:r>
            <a:r>
              <a:rPr lang="fr-FR" sz="2000" dirty="0" smtClean="0">
                <a:latin typeface="Garamond" pitchFamily="18" charset="0"/>
              </a:rPr>
              <a:t> groupe,</a:t>
            </a:r>
          </a:p>
          <a:p>
            <a:pPr lvl="1"/>
            <a:r>
              <a:rPr lang="fr-FR" sz="2000" i="1" dirty="0" smtClean="0">
                <a:latin typeface="Garamond" pitchFamily="18" charset="0"/>
              </a:rPr>
              <a:t>i</a:t>
            </a:r>
            <a:r>
              <a:rPr lang="fr-FR" sz="2000" dirty="0" smtClean="0">
                <a:latin typeface="Garamond" pitchFamily="18" charset="0"/>
              </a:rPr>
              <a:t> = 1, ..., </a:t>
            </a:r>
            <a:r>
              <a:rPr lang="fr-FR" sz="2000" i="1" dirty="0" smtClean="0">
                <a:latin typeface="Garamond" pitchFamily="18" charset="0"/>
              </a:rPr>
              <a:t>k</a:t>
            </a:r>
            <a:r>
              <a:rPr lang="fr-FR" sz="2000" dirty="0" smtClean="0">
                <a:latin typeface="Garamond" pitchFamily="18" charset="0"/>
              </a:rPr>
              <a:t> (nombre de groupe),</a:t>
            </a:r>
          </a:p>
          <a:p>
            <a:pPr lvl="1"/>
            <a:r>
              <a:rPr lang="fr-FR" sz="2000" i="1" dirty="0" smtClean="0">
                <a:latin typeface="Garamond" pitchFamily="18" charset="0"/>
              </a:rPr>
              <a:t>j</a:t>
            </a:r>
            <a:r>
              <a:rPr lang="fr-FR" sz="2000" dirty="0" smtClean="0">
                <a:latin typeface="Garamond" pitchFamily="18" charset="0"/>
              </a:rPr>
              <a:t> = 1, ..., </a:t>
            </a:r>
            <a:r>
              <a:rPr lang="fr-FR" sz="2000" i="1" dirty="0" smtClean="0">
                <a:latin typeface="Garamond" pitchFamily="18" charset="0"/>
              </a:rPr>
              <a:t>n</a:t>
            </a:r>
            <a:r>
              <a:rPr lang="fr-FR" sz="2000" i="1" baseline="-25000" dirty="0" smtClean="0">
                <a:latin typeface="Garamond" pitchFamily="18" charset="0"/>
              </a:rPr>
              <a:t>i</a:t>
            </a:r>
            <a:r>
              <a:rPr lang="fr-FR" sz="2000" dirty="0" smtClean="0">
                <a:latin typeface="Garamond" pitchFamily="18" charset="0"/>
              </a:rPr>
              <a:t> (nombre d’individus dans le </a:t>
            </a:r>
            <a:r>
              <a:rPr lang="fr-FR" sz="2000" i="1" dirty="0" err="1" smtClean="0">
                <a:latin typeface="Garamond" pitchFamily="18" charset="0"/>
              </a:rPr>
              <a:t>i</a:t>
            </a:r>
            <a:r>
              <a:rPr lang="fr-FR" sz="2000" baseline="30000" dirty="0" err="1" smtClean="0">
                <a:latin typeface="Garamond" pitchFamily="18" charset="0"/>
              </a:rPr>
              <a:t>ème</a:t>
            </a:r>
            <a:r>
              <a:rPr lang="fr-FR" sz="2000" dirty="0" smtClean="0">
                <a:latin typeface="Garamond" pitchFamily="18" charset="0"/>
              </a:rPr>
              <a:t> groupe)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3378875"/>
            <a:ext cx="5410200" cy="21075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Garamond" pitchFamily="18" charset="0"/>
              </a:rPr>
              <a:t>Pop1</a:t>
            </a:r>
            <a:r>
              <a:rPr lang="en-GB" dirty="0" smtClean="0">
                <a:latin typeface="Garamond" pitchFamily="18" charset="0"/>
              </a:rPr>
              <a:t>	</a:t>
            </a:r>
            <a:r>
              <a:rPr lang="en-GB" b="1" dirty="0" smtClean="0">
                <a:latin typeface="Garamond" pitchFamily="18" charset="0"/>
              </a:rPr>
              <a:t>Pop2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b="1" dirty="0" err="1" smtClean="0">
                <a:latin typeface="Garamond" pitchFamily="18" charset="0"/>
              </a:rPr>
              <a:t>Pop</a:t>
            </a:r>
            <a:r>
              <a:rPr lang="en-GB" b="1" i="1" dirty="0" err="1" smtClean="0">
                <a:latin typeface="Garamond" pitchFamily="18" charset="0"/>
              </a:rPr>
              <a:t>i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b="1" dirty="0" err="1" smtClean="0">
                <a:latin typeface="Garamond" pitchFamily="18" charset="0"/>
              </a:rPr>
              <a:t>Pop</a:t>
            </a:r>
            <a:r>
              <a:rPr lang="en-GB" b="1" i="1" dirty="0" err="1" smtClean="0">
                <a:latin typeface="Garamond" pitchFamily="18" charset="0"/>
              </a:rPr>
              <a:t>k</a:t>
            </a:r>
            <a:endParaRPr lang="en-GB" dirty="0" smtClean="0">
              <a:latin typeface="Garamond" pitchFamily="18" charset="0"/>
            </a:endParaRPr>
          </a:p>
          <a:p>
            <a:r>
              <a:rPr lang="en-GB" dirty="0" smtClean="0">
                <a:latin typeface="Garamond" pitchFamily="18" charset="0"/>
              </a:rPr>
              <a:t>Y11	Y21	...	Y</a:t>
            </a:r>
            <a:r>
              <a:rPr lang="en-GB" i="1" dirty="0" smtClean="0">
                <a:latin typeface="Garamond" pitchFamily="18" charset="0"/>
              </a:rPr>
              <a:t>i</a:t>
            </a:r>
            <a:r>
              <a:rPr lang="en-GB" dirty="0" smtClean="0">
                <a:latin typeface="Garamond" pitchFamily="18" charset="0"/>
              </a:rPr>
              <a:t>1	...	Y</a:t>
            </a:r>
            <a:r>
              <a:rPr lang="en-GB" i="1" dirty="0" smtClean="0">
                <a:latin typeface="Garamond" pitchFamily="18" charset="0"/>
              </a:rPr>
              <a:t>k</a:t>
            </a:r>
            <a:r>
              <a:rPr lang="en-GB" dirty="0" smtClean="0">
                <a:latin typeface="Garamond" pitchFamily="18" charset="0"/>
              </a:rPr>
              <a:t>1</a:t>
            </a:r>
          </a:p>
          <a:p>
            <a:r>
              <a:rPr lang="en-GB" dirty="0" smtClean="0">
                <a:latin typeface="Garamond" pitchFamily="18" charset="0"/>
              </a:rPr>
              <a:t>Y12	Y22	...	Y</a:t>
            </a:r>
            <a:r>
              <a:rPr lang="en-GB" i="1" dirty="0" smtClean="0">
                <a:latin typeface="Garamond" pitchFamily="18" charset="0"/>
              </a:rPr>
              <a:t>i</a:t>
            </a:r>
            <a:r>
              <a:rPr lang="en-GB" dirty="0" smtClean="0">
                <a:latin typeface="Garamond" pitchFamily="18" charset="0"/>
              </a:rPr>
              <a:t>2	...	Y</a:t>
            </a:r>
            <a:r>
              <a:rPr lang="en-GB" i="1" dirty="0" smtClean="0">
                <a:latin typeface="Garamond" pitchFamily="18" charset="0"/>
              </a:rPr>
              <a:t>k</a:t>
            </a:r>
            <a:r>
              <a:rPr lang="en-GB" dirty="0" smtClean="0">
                <a:latin typeface="Garamond" pitchFamily="18" charset="0"/>
              </a:rPr>
              <a:t>2</a:t>
            </a:r>
          </a:p>
          <a:p>
            <a:r>
              <a:rPr lang="en-GB" dirty="0" smtClean="0">
                <a:latin typeface="Garamond" pitchFamily="18" charset="0"/>
              </a:rPr>
              <a:t>...	...	...	...	...	...</a:t>
            </a:r>
          </a:p>
          <a:p>
            <a:r>
              <a:rPr lang="en-GB" dirty="0" smtClean="0">
                <a:latin typeface="Garamond" pitchFamily="18" charset="0"/>
              </a:rPr>
              <a:t>Y1</a:t>
            </a:r>
            <a:r>
              <a:rPr lang="en-GB" i="1" dirty="0" smtClean="0">
                <a:latin typeface="Garamond" pitchFamily="18" charset="0"/>
              </a:rPr>
              <a:t>j</a:t>
            </a:r>
            <a:r>
              <a:rPr lang="en-GB" dirty="0" smtClean="0">
                <a:latin typeface="Garamond" pitchFamily="18" charset="0"/>
              </a:rPr>
              <a:t>	Y2</a:t>
            </a:r>
            <a:r>
              <a:rPr lang="en-GB" i="1" dirty="0" smtClean="0">
                <a:latin typeface="Garamond" pitchFamily="18" charset="0"/>
              </a:rPr>
              <a:t>j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dirty="0" err="1" smtClean="0">
                <a:latin typeface="Garamond" pitchFamily="18" charset="0"/>
              </a:rPr>
              <a:t>Y</a:t>
            </a:r>
            <a:r>
              <a:rPr lang="en-GB" i="1" dirty="0" err="1" smtClean="0">
                <a:latin typeface="Garamond" pitchFamily="18" charset="0"/>
              </a:rPr>
              <a:t>ij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dirty="0" err="1" smtClean="0">
                <a:latin typeface="Garamond" pitchFamily="18" charset="0"/>
              </a:rPr>
              <a:t>Y</a:t>
            </a:r>
            <a:r>
              <a:rPr lang="en-GB" i="1" dirty="0" err="1" smtClean="0">
                <a:latin typeface="Garamond" pitchFamily="18" charset="0"/>
              </a:rPr>
              <a:t>kj</a:t>
            </a:r>
            <a:endParaRPr lang="en-GB" dirty="0" smtClean="0">
              <a:latin typeface="Garamond" pitchFamily="18" charset="0"/>
            </a:endParaRPr>
          </a:p>
          <a:p>
            <a:r>
              <a:rPr lang="en-GB" dirty="0" smtClean="0">
                <a:latin typeface="Garamond" pitchFamily="18" charset="0"/>
              </a:rPr>
              <a:t>...	...	...	...	...	...</a:t>
            </a:r>
          </a:p>
          <a:p>
            <a:r>
              <a:rPr lang="en-GB" dirty="0" smtClean="0">
                <a:latin typeface="Garamond" pitchFamily="18" charset="0"/>
              </a:rPr>
              <a:t>Y1</a:t>
            </a:r>
            <a:r>
              <a:rPr lang="en-GB" i="1" dirty="0" smtClean="0">
                <a:latin typeface="Garamond" pitchFamily="18" charset="0"/>
              </a:rPr>
              <a:t>n</a:t>
            </a:r>
            <a:r>
              <a:rPr lang="en-GB" i="1" baseline="-25000" dirty="0" smtClean="0">
                <a:latin typeface="Garamond" pitchFamily="18" charset="0"/>
              </a:rPr>
              <a:t>1</a:t>
            </a:r>
            <a:r>
              <a:rPr lang="en-GB" dirty="0" smtClean="0">
                <a:latin typeface="Garamond" pitchFamily="18" charset="0"/>
              </a:rPr>
              <a:t>	Y2</a:t>
            </a:r>
            <a:r>
              <a:rPr lang="en-GB" i="1" dirty="0" smtClean="0">
                <a:latin typeface="Garamond" pitchFamily="18" charset="0"/>
              </a:rPr>
              <a:t>n</a:t>
            </a:r>
            <a:r>
              <a:rPr lang="en-GB" i="1" baseline="-25000" dirty="0" smtClean="0">
                <a:latin typeface="Garamond" pitchFamily="18" charset="0"/>
              </a:rPr>
              <a:t>2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dirty="0" err="1" smtClean="0">
                <a:latin typeface="Garamond" pitchFamily="18" charset="0"/>
              </a:rPr>
              <a:t>Y</a:t>
            </a:r>
            <a:r>
              <a:rPr lang="en-GB" i="1" dirty="0" err="1" smtClean="0">
                <a:latin typeface="Garamond" pitchFamily="18" charset="0"/>
              </a:rPr>
              <a:t>in</a:t>
            </a:r>
            <a:r>
              <a:rPr lang="en-GB" i="1" baseline="-25000" dirty="0" err="1" smtClean="0">
                <a:latin typeface="Garamond" pitchFamily="18" charset="0"/>
              </a:rPr>
              <a:t>i</a:t>
            </a:r>
            <a:r>
              <a:rPr lang="en-GB" dirty="0" smtClean="0">
                <a:latin typeface="Garamond" pitchFamily="18" charset="0"/>
              </a:rPr>
              <a:t>	...	</a:t>
            </a:r>
            <a:r>
              <a:rPr lang="en-GB" dirty="0" err="1" smtClean="0">
                <a:latin typeface="Garamond" pitchFamily="18" charset="0"/>
              </a:rPr>
              <a:t>Y</a:t>
            </a:r>
            <a:r>
              <a:rPr lang="en-GB" i="1" dirty="0" err="1" smtClean="0">
                <a:latin typeface="Garamond" pitchFamily="18" charset="0"/>
              </a:rPr>
              <a:t>kn</a:t>
            </a:r>
            <a:r>
              <a:rPr lang="en-GB" i="1" baseline="-25000" dirty="0" err="1" smtClean="0">
                <a:latin typeface="Garamond" pitchFamily="18" charset="0"/>
              </a:rPr>
              <a:t>k</a:t>
            </a:r>
            <a:endParaRPr lang="en-GB" dirty="0" smtClean="0">
              <a:latin typeface="Garamond" pitchFamily="18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 l="38514" t="52344" r="37838" b="42969"/>
          <a:stretch>
            <a:fillRect/>
          </a:stretch>
        </p:blipFill>
        <p:spPr bwMode="auto">
          <a:xfrm>
            <a:off x="2057400" y="5562600"/>
            <a:ext cx="5410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/>
          <p:cNvSpPr txBox="1"/>
          <p:nvPr/>
        </p:nvSpPr>
        <p:spPr>
          <a:xfrm>
            <a:off x="0" y="5715000"/>
            <a:ext cx="2039597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smtClean="0"/>
              <a:t>Moyennes groupes:</a:t>
            </a:r>
            <a:endParaRPr lang="fr-FR" dirty="0"/>
          </a:p>
        </p:txBody>
      </p:sp>
      <p:sp>
        <p:nvSpPr>
          <p:cNvPr id="22" name="TextBox 21"/>
          <p:cNvSpPr txBox="1"/>
          <p:nvPr/>
        </p:nvSpPr>
        <p:spPr>
          <a:xfrm>
            <a:off x="304800" y="6248400"/>
            <a:ext cx="1743298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smtClean="0"/>
              <a:t>Moyenne totale:</a:t>
            </a:r>
            <a:endParaRPr lang="fr-FR" dirty="0"/>
          </a:p>
        </p:txBody>
      </p: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1277" name="Picture 1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9800" y="6248400"/>
            <a:ext cx="323850" cy="381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279" name="Rectangle 15"/>
          <p:cNvSpPr>
            <a:spLocks noChangeArrowheads="1"/>
          </p:cNvSpPr>
          <p:nvPr/>
        </p:nvSpPr>
        <p:spPr bwMode="auto">
          <a:xfrm>
            <a:off x="0" y="838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quelques définitions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53000"/>
          </a:xfrm>
        </p:spPr>
        <p:txBody>
          <a:bodyPr>
            <a:noAutofit/>
          </a:bodyPr>
          <a:lstStyle/>
          <a:p>
            <a:r>
              <a:rPr lang="fr-FR" sz="3600" b="1" dirty="0" smtClean="0">
                <a:latin typeface="Garamond" pitchFamily="18" charset="0"/>
              </a:rPr>
              <a:t>Facteur</a:t>
            </a:r>
            <a:r>
              <a:rPr lang="fr-FR" sz="3600" dirty="0" smtClean="0">
                <a:latin typeface="Garamond" pitchFamily="18" charset="0"/>
              </a:rPr>
              <a:t>: un variable nominal (ou catégorielle), </a:t>
            </a:r>
            <a:r>
              <a:rPr lang="fr-FR" sz="3600" i="1" dirty="0" smtClean="0">
                <a:latin typeface="Garamond" pitchFamily="18" charset="0"/>
              </a:rPr>
              <a:t>e.g.</a:t>
            </a:r>
            <a:r>
              <a:rPr lang="fr-FR" sz="3600" dirty="0" smtClean="0">
                <a:latin typeface="Garamond" pitchFamily="18" charset="0"/>
              </a:rPr>
              <a:t>, </a:t>
            </a:r>
            <a:r>
              <a:rPr lang="fr-FR" sz="3600" i="1" dirty="0" smtClean="0">
                <a:latin typeface="Garamond" pitchFamily="18" charset="0"/>
              </a:rPr>
              <a:t>trt</a:t>
            </a:r>
            <a:r>
              <a:rPr lang="fr-FR" sz="3600" i="1" baseline="-25000" dirty="0" smtClean="0">
                <a:latin typeface="Garamond" pitchFamily="18" charset="0"/>
              </a:rPr>
              <a:t>1</a:t>
            </a:r>
            <a:r>
              <a:rPr lang="fr-FR" sz="3600" dirty="0" smtClean="0">
                <a:latin typeface="Garamond" pitchFamily="18" charset="0"/>
              </a:rPr>
              <a:t>, ..., </a:t>
            </a:r>
            <a:r>
              <a:rPr lang="fr-FR" sz="3600" i="1" dirty="0" err="1" smtClean="0">
                <a:latin typeface="Garamond" pitchFamily="18" charset="0"/>
              </a:rPr>
              <a:t>trt</a:t>
            </a:r>
            <a:r>
              <a:rPr lang="fr-FR" sz="3600" i="1" baseline="-25000" dirty="0" err="1" smtClean="0">
                <a:latin typeface="Garamond" pitchFamily="18" charset="0"/>
              </a:rPr>
              <a:t>k</a:t>
            </a:r>
            <a:endParaRPr lang="fr-FR" sz="3600" i="1" baseline="-25000" dirty="0" smtClean="0">
              <a:latin typeface="Garamond" pitchFamily="18" charset="0"/>
            </a:endParaRPr>
          </a:p>
          <a:p>
            <a:r>
              <a:rPr lang="fr-FR" sz="3600" b="1" dirty="0" smtClean="0">
                <a:latin typeface="Garamond" pitchFamily="18" charset="0"/>
              </a:rPr>
              <a:t>Niveau</a:t>
            </a:r>
            <a:r>
              <a:rPr lang="fr-FR" sz="3600" dirty="0" smtClean="0">
                <a:latin typeface="Garamond" pitchFamily="18" charset="0"/>
              </a:rPr>
              <a:t>: les catégories d’un facteur s’appelle les niveaux, </a:t>
            </a:r>
            <a:r>
              <a:rPr lang="fr-FR" sz="3600" i="1" dirty="0" smtClean="0">
                <a:latin typeface="Garamond" pitchFamily="18" charset="0"/>
              </a:rPr>
              <a:t>e.g.</a:t>
            </a:r>
            <a:r>
              <a:rPr lang="fr-FR" sz="3600" dirty="0" smtClean="0">
                <a:latin typeface="Garamond" pitchFamily="18" charset="0"/>
              </a:rPr>
              <a:t>, </a:t>
            </a:r>
            <a:r>
              <a:rPr lang="fr-FR" sz="3600" i="1" dirty="0" smtClean="0">
                <a:latin typeface="Garamond" pitchFamily="18" charset="0"/>
              </a:rPr>
              <a:t>trt</a:t>
            </a:r>
            <a:r>
              <a:rPr lang="fr-FR" sz="3600" i="1" baseline="-25000" dirty="0" smtClean="0">
                <a:latin typeface="Garamond" pitchFamily="18" charset="0"/>
              </a:rPr>
              <a:t>2</a:t>
            </a:r>
            <a:r>
              <a:rPr lang="fr-FR" sz="3600" dirty="0" smtClean="0">
                <a:latin typeface="Garamond" pitchFamily="18" charset="0"/>
              </a:rPr>
              <a:t> est un niveau du facteur ‘traitement’</a:t>
            </a:r>
          </a:p>
          <a:p>
            <a:r>
              <a:rPr lang="fr-FR" sz="3600" b="1" dirty="0" smtClean="0">
                <a:latin typeface="Garamond" pitchFamily="18" charset="0"/>
              </a:rPr>
              <a:t>Effet</a:t>
            </a:r>
            <a:r>
              <a:rPr lang="fr-FR" sz="3600" dirty="0" smtClean="0">
                <a:latin typeface="Garamond" pitchFamily="18" charset="0"/>
              </a:rPr>
              <a:t>: la différence de moyennes de la variable réponse, </a:t>
            </a:r>
            <a:r>
              <a:rPr lang="fr-FR" sz="3600" i="1" dirty="0" smtClean="0">
                <a:latin typeface="Garamond" pitchFamily="18" charset="0"/>
              </a:rPr>
              <a:t>e.g.</a:t>
            </a:r>
            <a:r>
              <a:rPr lang="fr-FR" sz="3600" dirty="0" smtClean="0">
                <a:latin typeface="Garamond" pitchFamily="18" charset="0"/>
              </a:rPr>
              <a:t>, α</a:t>
            </a:r>
            <a:r>
              <a:rPr lang="fr-FR" sz="3600" baseline="-25000" dirty="0" smtClean="0">
                <a:latin typeface="Garamond" pitchFamily="18" charset="0"/>
              </a:rPr>
              <a:t>3</a:t>
            </a:r>
            <a:r>
              <a:rPr lang="fr-FR" sz="3600" dirty="0" smtClean="0">
                <a:latin typeface="Garamond" pitchFamily="18" charset="0"/>
              </a:rPr>
              <a:t> = μ</a:t>
            </a:r>
            <a:r>
              <a:rPr lang="fr-FR" sz="3600" baseline="-25000" dirty="0" smtClean="0">
                <a:latin typeface="Garamond" pitchFamily="18" charset="0"/>
              </a:rPr>
              <a:t>3</a:t>
            </a:r>
            <a:r>
              <a:rPr lang="fr-FR" sz="3600" dirty="0" smtClean="0">
                <a:latin typeface="Garamond" pitchFamily="18" charset="0"/>
              </a:rPr>
              <a:t> – μ</a:t>
            </a:r>
            <a:r>
              <a:rPr lang="fr-FR" sz="3600" baseline="-25000" dirty="0" smtClean="0">
                <a:latin typeface="Garamond" pitchFamily="18" charset="0"/>
              </a:rPr>
              <a:t>1</a:t>
            </a:r>
            <a:r>
              <a:rPr lang="fr-FR" sz="3600" dirty="0" smtClean="0">
                <a:latin typeface="Garamond" pitchFamily="18" charset="0"/>
              </a:rPr>
              <a:t> ou α</a:t>
            </a:r>
            <a:r>
              <a:rPr lang="fr-FR" sz="3600" baseline="-25000" dirty="0" smtClean="0">
                <a:latin typeface="Garamond" pitchFamily="18" charset="0"/>
              </a:rPr>
              <a:t>3</a:t>
            </a:r>
            <a:r>
              <a:rPr lang="fr-FR" sz="3600" dirty="0" smtClean="0">
                <a:latin typeface="Garamond" pitchFamily="18" charset="0"/>
              </a:rPr>
              <a:t> = μ</a:t>
            </a:r>
            <a:r>
              <a:rPr lang="fr-FR" sz="3600" baseline="-25000" dirty="0" smtClean="0">
                <a:latin typeface="Garamond" pitchFamily="18" charset="0"/>
              </a:rPr>
              <a:t>3</a:t>
            </a:r>
            <a:r>
              <a:rPr lang="fr-FR" sz="3600" dirty="0" smtClean="0">
                <a:latin typeface="Garamond" pitchFamily="18" charset="0"/>
              </a:rPr>
              <a:t> – μ (groupe référence)*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suppositions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8229600" cy="5334000"/>
          </a:xfrm>
        </p:spPr>
        <p:txBody>
          <a:bodyPr>
            <a:normAutofit/>
          </a:bodyPr>
          <a:lstStyle/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Indépendance des observations (</a:t>
            </a:r>
            <a:r>
              <a:rPr lang="fr-FR" i="1" dirty="0" err="1" smtClean="0">
                <a:solidFill>
                  <a:srgbClr val="C00000"/>
                </a:solidFill>
                <a:latin typeface="Garamond" pitchFamily="18" charset="0"/>
              </a:rPr>
              <a:t>i.i.d</a:t>
            </a:r>
            <a:r>
              <a:rPr lang="fr-FR" i="1" dirty="0" smtClean="0">
                <a:solidFill>
                  <a:srgbClr val="C00000"/>
                </a:solidFill>
                <a:latin typeface="Garamond" pitchFamily="18" charset="0"/>
              </a:rPr>
              <a:t>.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):</a:t>
            </a:r>
          </a:p>
          <a:p>
            <a:pPr lvl="1">
              <a:buNone/>
            </a:pPr>
            <a:r>
              <a:rPr lang="fr-FR" i="1" dirty="0" err="1" smtClean="0">
                <a:latin typeface="Garamond" pitchFamily="18" charset="0"/>
              </a:rPr>
              <a:t>Y</a:t>
            </a:r>
            <a:r>
              <a:rPr lang="fr-FR" i="1" baseline="-25000" dirty="0" err="1" smtClean="0">
                <a:latin typeface="Garamond" pitchFamily="18" charset="0"/>
              </a:rPr>
              <a:t>ij</a:t>
            </a:r>
            <a:r>
              <a:rPr lang="fr-FR" dirty="0" smtClean="0">
                <a:latin typeface="Garamond" pitchFamily="18" charset="0"/>
              </a:rPr>
              <a:t> sont des variables aléatoires indépendants    </a:t>
            </a:r>
            <a:r>
              <a:rPr lang="fr-FR" i="1" dirty="0" smtClean="0">
                <a:latin typeface="Garamond" pitchFamily="18" charset="0"/>
              </a:rPr>
              <a:t>i</a:t>
            </a:r>
            <a:r>
              <a:rPr lang="fr-FR" dirty="0" smtClean="0">
                <a:latin typeface="Garamond" pitchFamily="18" charset="0"/>
              </a:rPr>
              <a:t>, </a:t>
            </a:r>
            <a:r>
              <a:rPr lang="fr-FR" i="1" dirty="0" smtClean="0">
                <a:latin typeface="Garamond" pitchFamily="18" charset="0"/>
              </a:rPr>
              <a:t>j*</a:t>
            </a:r>
          </a:p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Normalité des observations:</a:t>
            </a:r>
            <a:endParaRPr lang="fr-FR" i="1" dirty="0" smtClean="0">
              <a:latin typeface="Garamond" pitchFamily="18" charset="0"/>
            </a:endParaRPr>
          </a:p>
          <a:p>
            <a:pPr lvl="1">
              <a:buNone/>
            </a:pPr>
            <a:r>
              <a:rPr lang="fr-FR" i="1" dirty="0" err="1" smtClean="0">
                <a:latin typeface="Garamond" pitchFamily="18" charset="0"/>
              </a:rPr>
              <a:t>Y</a:t>
            </a:r>
            <a:r>
              <a:rPr lang="fr-FR" i="1" baseline="-25000" dirty="0" err="1" smtClean="0">
                <a:latin typeface="Garamond" pitchFamily="18" charset="0"/>
              </a:rPr>
              <a:t>ij</a:t>
            </a:r>
            <a:r>
              <a:rPr lang="fr-FR" dirty="0" smtClean="0">
                <a:latin typeface="Garamond" pitchFamily="18" charset="0"/>
              </a:rPr>
              <a:t> ~ </a:t>
            </a:r>
            <a:r>
              <a:rPr lang="fr-FR" i="1" dirty="0" smtClean="0">
                <a:latin typeface="Garamond" pitchFamily="18" charset="0"/>
              </a:rPr>
              <a:t>N</a:t>
            </a:r>
            <a:r>
              <a:rPr lang="fr-FR" dirty="0" smtClean="0">
                <a:latin typeface="Garamond" pitchFamily="18" charset="0"/>
              </a:rPr>
              <a:t> (</a:t>
            </a:r>
            <a:r>
              <a:rPr lang="fr-FR" i="1" dirty="0" err="1" smtClean="0">
                <a:latin typeface="Garamond" pitchFamily="18" charset="0"/>
              </a:rPr>
              <a:t>μ</a:t>
            </a:r>
            <a:r>
              <a:rPr lang="fr-FR" b="1" i="1" baseline="-25000" dirty="0" err="1" smtClean="0">
                <a:solidFill>
                  <a:srgbClr val="FF0000"/>
                </a:solidFill>
                <a:latin typeface="Garamond" pitchFamily="18" charset="0"/>
              </a:rPr>
              <a:t>i</a:t>
            </a:r>
            <a:r>
              <a:rPr lang="fr-FR" dirty="0" smtClean="0">
                <a:latin typeface="Garamond" pitchFamily="18" charset="0"/>
              </a:rPr>
              <a:t>, </a:t>
            </a:r>
            <a:r>
              <a:rPr lang="fr-FR" i="1" dirty="0" smtClean="0">
                <a:latin typeface="Garamond" pitchFamily="18" charset="0"/>
              </a:rPr>
              <a:t>σ</a:t>
            </a:r>
            <a:r>
              <a:rPr lang="fr-FR" i="1" baseline="30000" dirty="0" smtClean="0">
                <a:latin typeface="Garamond" pitchFamily="18" charset="0"/>
              </a:rPr>
              <a:t>2</a:t>
            </a:r>
            <a:r>
              <a:rPr lang="fr-FR" dirty="0" smtClean="0">
                <a:latin typeface="Garamond" pitchFamily="18" charset="0"/>
              </a:rPr>
              <a:t>)**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latin typeface="Garamond" pitchFamily="18" charset="0"/>
              </a:rPr>
              <a:t>Test de Shapiro-</a:t>
            </a:r>
            <a:r>
              <a:rPr lang="fr-FR" sz="2400" dirty="0" err="1" smtClean="0">
                <a:latin typeface="Garamond" pitchFamily="18" charset="0"/>
              </a:rPr>
              <a:t>Wilk</a:t>
            </a:r>
            <a:r>
              <a:rPr lang="fr-FR" sz="2400" dirty="0" smtClean="0">
                <a:latin typeface="Garamond" pitchFamily="18" charset="0"/>
              </a:rPr>
              <a:t> ou Kolmogorov-Smirnov ou …</a:t>
            </a:r>
          </a:p>
          <a:p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</a:rPr>
              <a:t>Homoscédasticité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(égalité) des variances:</a:t>
            </a:r>
          </a:p>
          <a:p>
            <a:pPr lvl="1">
              <a:buNone/>
            </a:pPr>
            <a:endParaRPr lang="fr-FR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latin typeface="Garamond" pitchFamily="18" charset="0"/>
              </a:rPr>
              <a:t>Visuellement***</a:t>
            </a:r>
          </a:p>
          <a:p>
            <a:pPr lvl="1">
              <a:buFont typeface="Wingdings" pitchFamily="2" charset="2"/>
              <a:buChar char="Ø"/>
            </a:pPr>
            <a:r>
              <a:rPr lang="fr-FR" sz="2400" dirty="0" smtClean="0">
                <a:latin typeface="Garamond" pitchFamily="18" charset="0"/>
              </a:rPr>
              <a:t>Ne dépasse pas &gt; 3 fois entre la </a:t>
            </a:r>
            <a:r>
              <a:rPr lang="fr-FR" sz="2400" dirty="0" err="1" smtClean="0">
                <a:latin typeface="Garamond" pitchFamily="18" charset="0"/>
              </a:rPr>
              <a:t>var</a:t>
            </a:r>
            <a:r>
              <a:rPr lang="fr-FR" sz="2400" baseline="-25000" dirty="0" err="1" smtClean="0">
                <a:latin typeface="Garamond" pitchFamily="18" charset="0"/>
              </a:rPr>
              <a:t>min</a:t>
            </a:r>
            <a:r>
              <a:rPr lang="fr-FR" sz="2400" dirty="0" smtClean="0">
                <a:latin typeface="Garamond" pitchFamily="18" charset="0"/>
              </a:rPr>
              <a:t> et la </a:t>
            </a:r>
            <a:r>
              <a:rPr lang="fr-FR" sz="2400" dirty="0" err="1" smtClean="0">
                <a:latin typeface="Garamond" pitchFamily="18" charset="0"/>
              </a:rPr>
              <a:t>var</a:t>
            </a:r>
            <a:r>
              <a:rPr lang="fr-FR" sz="2400" baseline="-25000" dirty="0" err="1" smtClean="0">
                <a:latin typeface="Garamond" pitchFamily="18" charset="0"/>
              </a:rPr>
              <a:t>max</a:t>
            </a:r>
            <a:endParaRPr lang="fr-FR" sz="2400" baseline="-25000" dirty="0" smtClean="0">
              <a:latin typeface="Garamond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fr-FR" sz="2000" dirty="0" smtClean="0">
                <a:latin typeface="Garamond" pitchFamily="18" charset="0"/>
              </a:rPr>
              <a:t>{Test de </a:t>
            </a:r>
            <a:r>
              <a:rPr lang="fr-FR" sz="2000" dirty="0" err="1" smtClean="0">
                <a:latin typeface="Garamond" pitchFamily="18" charset="0"/>
              </a:rPr>
              <a:t>Barlett</a:t>
            </a:r>
            <a:r>
              <a:rPr lang="fr-FR" sz="2000" dirty="0" smtClean="0">
                <a:latin typeface="Garamond" pitchFamily="18" charset="0"/>
              </a:rPr>
              <a:t>, Test de </a:t>
            </a:r>
            <a:r>
              <a:rPr lang="fr-FR" sz="2000" dirty="0" err="1" smtClean="0">
                <a:latin typeface="Garamond" pitchFamily="18" charset="0"/>
              </a:rPr>
              <a:t>Levène</a:t>
            </a:r>
            <a:r>
              <a:rPr lang="fr-FR" sz="2000" dirty="0" smtClean="0">
                <a:latin typeface="Garamond" pitchFamily="18" charset="0"/>
              </a:rPr>
              <a:t> (modifié), Test de </a:t>
            </a:r>
            <a:r>
              <a:rPr lang="fr-FR" sz="2000" dirty="0" err="1" smtClean="0">
                <a:latin typeface="Garamond" pitchFamily="18" charset="0"/>
              </a:rPr>
              <a:t>Breusch</a:t>
            </a:r>
            <a:r>
              <a:rPr lang="fr-FR" sz="2000" dirty="0" smtClean="0">
                <a:latin typeface="Garamond" pitchFamily="18" charset="0"/>
              </a:rPr>
              <a:t>-Pagan / Cook-</a:t>
            </a:r>
            <a:r>
              <a:rPr lang="fr-FR" sz="2000" dirty="0" err="1" smtClean="0">
                <a:latin typeface="Garamond" pitchFamily="18" charset="0"/>
              </a:rPr>
              <a:t>Weisberg</a:t>
            </a:r>
            <a:r>
              <a:rPr lang="fr-FR" sz="2000" dirty="0" smtClean="0">
                <a:latin typeface="Garamond" pitchFamily="18" charset="0"/>
              </a:rPr>
              <a:t>}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98358" y="4267200"/>
            <a:ext cx="3368842" cy="457200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13" name="Picture 1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086600" y="1695450"/>
            <a:ext cx="228600" cy="5143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 à un facteur: modèle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229600" cy="4648200"/>
          </a:xfrm>
        </p:spPr>
        <p:txBody>
          <a:bodyPr>
            <a:normAutofit/>
          </a:bodyPr>
          <a:lstStyle/>
          <a:p>
            <a:r>
              <a:rPr lang="fr-FR" dirty="0" err="1" smtClean="0">
                <a:latin typeface="Garamond" pitchFamily="18" charset="0"/>
              </a:rPr>
              <a:t>Y</a:t>
            </a:r>
            <a:r>
              <a:rPr lang="fr-FR" i="1" baseline="-25000" dirty="0" err="1" smtClean="0">
                <a:latin typeface="Garamond" pitchFamily="18" charset="0"/>
              </a:rPr>
              <a:t>ij</a:t>
            </a:r>
            <a:r>
              <a:rPr lang="fr-FR" dirty="0" smtClean="0">
                <a:latin typeface="Garamond" pitchFamily="18" charset="0"/>
              </a:rPr>
              <a:t> = </a:t>
            </a:r>
            <a:r>
              <a:rPr lang="fr-FR" i="1" dirty="0" smtClean="0">
                <a:solidFill>
                  <a:srgbClr val="C00000"/>
                </a:solidFill>
                <a:latin typeface="Garamond" pitchFamily="18" charset="0"/>
              </a:rPr>
              <a:t>μ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+ </a:t>
            </a:r>
            <a:r>
              <a:rPr lang="fr-FR" i="1" dirty="0" err="1" smtClean="0">
                <a:solidFill>
                  <a:srgbClr val="C00000"/>
                </a:solidFill>
                <a:latin typeface="Garamond" pitchFamily="18" charset="0"/>
              </a:rPr>
              <a:t>α</a:t>
            </a:r>
            <a:r>
              <a:rPr lang="fr-FR" i="1" baseline="-25000" dirty="0" err="1" smtClean="0">
                <a:solidFill>
                  <a:srgbClr val="C00000"/>
                </a:solidFill>
                <a:latin typeface="Garamond" pitchFamily="18" charset="0"/>
              </a:rPr>
              <a:t>i</a:t>
            </a:r>
            <a:r>
              <a:rPr lang="fr-FR" dirty="0" smtClean="0">
                <a:latin typeface="Garamond" pitchFamily="18" charset="0"/>
              </a:rPr>
              <a:t> + </a:t>
            </a:r>
            <a:r>
              <a:rPr lang="fr-FR" i="1" dirty="0" err="1" smtClean="0">
                <a:solidFill>
                  <a:srgbClr val="0070C0"/>
                </a:solidFill>
                <a:latin typeface="Garamond" pitchFamily="18" charset="0"/>
              </a:rPr>
              <a:t>ε</a:t>
            </a:r>
            <a:r>
              <a:rPr lang="fr-FR" i="1" baseline="-25000" dirty="0" err="1" smtClean="0">
                <a:solidFill>
                  <a:srgbClr val="0070C0"/>
                </a:solidFill>
                <a:latin typeface="Garamond" pitchFamily="18" charset="0"/>
              </a:rPr>
              <a:t>ij</a:t>
            </a:r>
            <a:r>
              <a:rPr lang="fr-FR" dirty="0" smtClean="0">
                <a:latin typeface="Garamond" pitchFamily="18" charset="0"/>
              </a:rPr>
              <a:t> = 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 + </a:t>
            </a:r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*</a:t>
            </a:r>
          </a:p>
          <a:p>
            <a:pPr>
              <a:buNone/>
            </a:pPr>
            <a:r>
              <a:rPr lang="fr-FR" dirty="0" smtClean="0">
                <a:latin typeface="Garamond" pitchFamily="18" charset="0"/>
              </a:rPr>
              <a:t>= 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grande moyenne (ou intercepte) + </a:t>
            </a:r>
            <a:r>
              <a:rPr lang="fr-FR" u="sng" dirty="0" smtClean="0">
                <a:solidFill>
                  <a:srgbClr val="C00000"/>
                </a:solidFill>
                <a:latin typeface="Garamond" pitchFamily="18" charset="0"/>
              </a:rPr>
              <a:t>effet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de </a:t>
            </a:r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</a:rPr>
              <a:t>groupe</a:t>
            </a:r>
            <a:r>
              <a:rPr lang="fr-FR" i="1" baseline="-25000" dirty="0" err="1" smtClean="0">
                <a:solidFill>
                  <a:srgbClr val="C00000"/>
                </a:solidFill>
                <a:latin typeface="Garamond" pitchFamily="18" charset="0"/>
              </a:rPr>
              <a:t>i</a:t>
            </a:r>
            <a:r>
              <a:rPr lang="fr-FR" dirty="0" smtClean="0">
                <a:latin typeface="Garamond" pitchFamily="18" charset="0"/>
              </a:rPr>
              <a:t> + </a:t>
            </a:r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résidus (ou erreurs non-expliquées)</a:t>
            </a:r>
            <a:r>
              <a:rPr lang="fr-FR" i="1" baseline="-25000" dirty="0" err="1" smtClean="0">
                <a:solidFill>
                  <a:srgbClr val="0070C0"/>
                </a:solidFill>
                <a:latin typeface="Garamond" pitchFamily="18" charset="0"/>
              </a:rPr>
              <a:t>ij</a:t>
            </a:r>
            <a:endParaRPr lang="fr-FR" i="1" baseline="-25000" dirty="0" smtClean="0">
              <a:solidFill>
                <a:srgbClr val="0070C0"/>
              </a:solidFill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Sous les conditions: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l="13750" t="54688" r="41250" b="25000"/>
          <a:stretch>
            <a:fillRect/>
          </a:stretch>
        </p:blipFill>
        <p:spPr bwMode="auto">
          <a:xfrm>
            <a:off x="304800" y="3733800"/>
            <a:ext cx="54864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notations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676400"/>
            <a:ext cx="1457325" cy="67627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2809875"/>
            <a:ext cx="1857375" cy="69532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0075" y="4095750"/>
            <a:ext cx="2524125" cy="7048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29000" y="1828800"/>
            <a:ext cx="4220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= nombre total des observations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29000" y="2971800"/>
            <a:ext cx="342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= moyenne de </a:t>
            </a:r>
            <a:r>
              <a:rPr lang="fr-FR" sz="2400" i="1" dirty="0" err="1" smtClean="0">
                <a:latin typeface="Garamond" pitchFamily="18" charset="0"/>
              </a:rPr>
              <a:t>i</a:t>
            </a:r>
            <a:r>
              <a:rPr lang="fr-FR" sz="2400" baseline="30000" dirty="0" err="1" smtClean="0">
                <a:latin typeface="Garamond" pitchFamily="18" charset="0"/>
              </a:rPr>
              <a:t>ème</a:t>
            </a:r>
            <a:r>
              <a:rPr lang="fr-FR" sz="2400" dirty="0" smtClean="0">
                <a:latin typeface="Garamond" pitchFamily="18" charset="0"/>
              </a:rPr>
              <a:t> groupe</a:t>
            </a:r>
            <a:endParaRPr lang="fr-FR" sz="2400" dirty="0">
              <a:latin typeface="Garamond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9001" y="4114800"/>
            <a:ext cx="525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= moyenne totale de toutes les observations</a:t>
            </a:r>
            <a:endParaRPr lang="fr-FR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fr-FR" dirty="0" smtClean="0">
                <a:latin typeface="Garamond" pitchFamily="18" charset="0"/>
              </a:rPr>
              <a:t>ANOVA: décomposition de variance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0" y="1133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0" y="18288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2533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5750" y="1143000"/>
            <a:ext cx="3448050" cy="7048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2" name="TextBox 21"/>
          <p:cNvSpPr txBox="1"/>
          <p:nvPr/>
        </p:nvSpPr>
        <p:spPr>
          <a:xfrm>
            <a:off x="4114801" y="11430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= variabilité totale mesuré par les sommes des carrés des écarts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52400" y="1962090"/>
            <a:ext cx="114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Utilisant, 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47775" y="1981200"/>
            <a:ext cx="3857625" cy="4000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7" name="TextBox 26"/>
          <p:cNvSpPr txBox="1"/>
          <p:nvPr/>
        </p:nvSpPr>
        <p:spPr>
          <a:xfrm>
            <a:off x="5105400" y="196209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smtClean="0">
                <a:latin typeface="Garamond" pitchFamily="18" charset="0"/>
              </a:rPr>
              <a:t>= [W] + [B], on décompose ainsi, </a:t>
            </a:r>
            <a:endParaRPr lang="fr-FR" sz="2000" dirty="0">
              <a:latin typeface="Garamond" pitchFamily="18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0" y="1876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8599" y="2638425"/>
            <a:ext cx="6629401" cy="750287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0" y="10953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2975" y="3429000"/>
            <a:ext cx="5153025" cy="7048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63" name="Rectangle 15"/>
          <p:cNvSpPr>
            <a:spLocks noChangeArrowheads="1"/>
          </p:cNvSpPr>
          <p:nvPr/>
        </p:nvSpPr>
        <p:spPr bwMode="auto">
          <a:xfrm>
            <a:off x="0" y="11620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64" name="Picture 16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14399" y="4229099"/>
            <a:ext cx="2153711" cy="41910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66" name="Rectangle 18"/>
          <p:cNvSpPr>
            <a:spLocks noChangeArrowheads="1"/>
          </p:cNvSpPr>
          <p:nvPr/>
        </p:nvSpPr>
        <p:spPr bwMode="auto">
          <a:xfrm>
            <a:off x="0" y="800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33600" y="47961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smtClean="0">
                <a:latin typeface="Garamond" pitchFamily="18" charset="0"/>
              </a:rPr>
              <a:t>Or, </a:t>
            </a:r>
            <a:r>
              <a:rPr lang="fr-FR" sz="2400" dirty="0" err="1" smtClean="0">
                <a:latin typeface="Garamond" pitchFamily="18" charset="0"/>
              </a:rPr>
              <a:t>Var</a:t>
            </a:r>
            <a:r>
              <a:rPr lang="fr-FR" sz="2400" baseline="-25000" dirty="0" err="1" smtClean="0">
                <a:latin typeface="Garamond" pitchFamily="18" charset="0"/>
              </a:rPr>
              <a:t>totale</a:t>
            </a:r>
            <a:r>
              <a:rPr lang="fr-FR" sz="2400" dirty="0" smtClean="0">
                <a:latin typeface="Garamond" pitchFamily="18" charset="0"/>
              </a:rPr>
              <a:t> = </a:t>
            </a:r>
            <a:r>
              <a:rPr lang="fr-FR" sz="2400" dirty="0" err="1" smtClean="0">
                <a:latin typeface="Garamond" pitchFamily="18" charset="0"/>
              </a:rPr>
              <a:t>Var</a:t>
            </a:r>
            <a:r>
              <a:rPr lang="fr-FR" sz="2400" baseline="-25000" dirty="0" err="1" smtClean="0">
                <a:latin typeface="Garamond" pitchFamily="18" charset="0"/>
              </a:rPr>
              <a:t>intra</a:t>
            </a:r>
            <a:r>
              <a:rPr lang="fr-FR" sz="2400" dirty="0" smtClean="0">
                <a:latin typeface="Garamond" pitchFamily="18" charset="0"/>
              </a:rPr>
              <a:t> + </a:t>
            </a:r>
            <a:r>
              <a:rPr lang="fr-FR" sz="2400" dirty="0" err="1" smtClean="0">
                <a:latin typeface="Garamond" pitchFamily="18" charset="0"/>
              </a:rPr>
              <a:t>Var</a:t>
            </a:r>
            <a:r>
              <a:rPr lang="fr-FR" sz="2400" baseline="-25000" dirty="0" err="1" smtClean="0">
                <a:latin typeface="Garamond" pitchFamily="18" charset="0"/>
              </a:rPr>
              <a:t>inter</a:t>
            </a:r>
            <a:r>
              <a:rPr lang="fr-FR" sz="2400" dirty="0" smtClean="0">
                <a:latin typeface="Garamond" pitchFamily="18" charset="0"/>
              </a:rPr>
              <a:t> </a:t>
            </a:r>
            <a:endParaRPr lang="fr-FR" sz="2400" dirty="0">
              <a:latin typeface="Garamond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 l="13125" t="17188" r="14375" b="25000"/>
          <a:stretch>
            <a:fillRect/>
          </a:stretch>
        </p:blipFill>
        <p:spPr bwMode="auto">
          <a:xfrm>
            <a:off x="0" y="338958"/>
            <a:ext cx="9144000" cy="583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52400" y="6096000"/>
            <a:ext cx="30008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fr-FR" dirty="0" smtClean="0"/>
              <a:t>*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Garamond" pitchFamily="18" charset="0"/>
              </a:rPr>
              <a:t>ANOVA: représentation sous forme tabulaire</a:t>
            </a:r>
            <a:endParaRPr lang="fr-FR" sz="32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 l="23125" t="25000" r="20625" b="15625"/>
          <a:stretch>
            <a:fillRect/>
          </a:stretch>
        </p:blipFill>
        <p:spPr bwMode="auto">
          <a:xfrm>
            <a:off x="1219200" y="914400"/>
            <a:ext cx="68580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e la date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14339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fr-FR" smtClean="0">
                <a:latin typeface="Garamond" pitchFamily="18" charset="0"/>
              </a:rPr>
              <a:t>Plan du cours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62500" lnSpcReduction="20000"/>
          </a:bodyPr>
          <a:lstStyle/>
          <a:p>
            <a:pPr eaLnBrk="1" hangingPunct="1"/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Régression linéaire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Régression linéaire simple vs. corrélation</a:t>
            </a:r>
          </a:p>
          <a:p>
            <a:r>
              <a:rPr lang="fr-FR" b="1" dirty="0" smtClean="0">
                <a:solidFill>
                  <a:srgbClr val="C00000"/>
                </a:solidFill>
                <a:latin typeface="Garamond" pitchFamily="18" charset="0"/>
              </a:rPr>
              <a:t>ANOVA</a:t>
            </a:r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 (</a:t>
            </a:r>
            <a:r>
              <a:rPr lang="fr-FR" b="1" dirty="0" err="1" smtClean="0">
                <a:solidFill>
                  <a:srgbClr val="C00000"/>
                </a:solidFill>
                <a:latin typeface="Garamond" pitchFamily="18" charset="0"/>
              </a:rPr>
              <a:t>AN</a:t>
            </a:r>
            <a:r>
              <a:rPr lang="fr-FR" dirty="0" err="1" smtClean="0">
                <a:solidFill>
                  <a:schemeClr val="hlink"/>
                </a:solidFill>
                <a:latin typeface="Garamond" pitchFamily="18" charset="0"/>
              </a:rPr>
              <a:t>alysis</a:t>
            </a:r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 </a:t>
            </a:r>
            <a:r>
              <a:rPr lang="fr-FR" b="1" dirty="0" smtClean="0">
                <a:solidFill>
                  <a:srgbClr val="C00000"/>
                </a:solidFill>
                <a:latin typeface="Garamond" pitchFamily="18" charset="0"/>
              </a:rPr>
              <a:t>O</a:t>
            </a:r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f </a:t>
            </a:r>
            <a:r>
              <a:rPr lang="fr-FR" b="1" dirty="0" err="1" smtClean="0">
                <a:solidFill>
                  <a:srgbClr val="C00000"/>
                </a:solidFill>
                <a:latin typeface="Garamond" pitchFamily="18" charset="0"/>
              </a:rPr>
              <a:t>VA</a:t>
            </a:r>
            <a:r>
              <a:rPr lang="fr-FR" dirty="0" err="1" smtClean="0">
                <a:solidFill>
                  <a:schemeClr val="hlink"/>
                </a:solidFill>
                <a:latin typeface="Garamond" pitchFamily="18" charset="0"/>
              </a:rPr>
              <a:t>riance</a:t>
            </a:r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):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ANOVA à un facteur (et, type I: à effet fixe)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Loi de </a:t>
            </a:r>
            <a:r>
              <a:rPr lang="fr-FR" sz="2000" dirty="0" err="1" smtClean="0">
                <a:latin typeface="Garamond" pitchFamily="18" charset="0"/>
              </a:rPr>
              <a:t>Snédécor</a:t>
            </a:r>
            <a:endParaRPr lang="fr-FR" sz="2000" dirty="0" smtClean="0">
              <a:latin typeface="Garamond" pitchFamily="18" charset="0"/>
            </a:endParaRPr>
          </a:p>
          <a:p>
            <a:pPr lvl="1"/>
            <a:r>
              <a:rPr lang="fr-FR" sz="2000" dirty="0" smtClean="0">
                <a:latin typeface="Garamond" pitchFamily="18" charset="0"/>
              </a:rPr>
              <a:t>ANOVA à deux facteurs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ANOVA avec interaction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AN</a:t>
            </a:r>
            <a:r>
              <a:rPr lang="fr-FR" sz="2000" u="sng" dirty="0" smtClean="0">
                <a:latin typeface="Garamond" pitchFamily="18" charset="0"/>
              </a:rPr>
              <a:t>C</a:t>
            </a:r>
            <a:r>
              <a:rPr lang="fr-FR" sz="2000" dirty="0" smtClean="0">
                <a:latin typeface="Garamond" pitchFamily="18" charset="0"/>
              </a:rPr>
              <a:t>OVA</a:t>
            </a:r>
          </a:p>
          <a:p>
            <a:pPr lvl="1"/>
            <a:r>
              <a:rPr lang="fr-FR" sz="2000" u="sng" dirty="0" smtClean="0">
                <a:latin typeface="Garamond" pitchFamily="18" charset="0"/>
              </a:rPr>
              <a:t>M</a:t>
            </a:r>
            <a:r>
              <a:rPr lang="fr-FR" sz="2000" dirty="0" smtClean="0">
                <a:latin typeface="Garamond" pitchFamily="18" charset="0"/>
              </a:rPr>
              <a:t>ANOVA / </a:t>
            </a:r>
            <a:r>
              <a:rPr lang="fr-FR" sz="2000" u="sng" dirty="0" smtClean="0">
                <a:latin typeface="Garamond" pitchFamily="18" charset="0"/>
              </a:rPr>
              <a:t>M</a:t>
            </a:r>
            <a:r>
              <a:rPr lang="fr-FR" sz="2000" dirty="0" smtClean="0">
                <a:latin typeface="Garamond" pitchFamily="18" charset="0"/>
              </a:rPr>
              <a:t>AN</a:t>
            </a:r>
            <a:r>
              <a:rPr lang="fr-FR" sz="2000" u="sng" dirty="0" smtClean="0">
                <a:latin typeface="Garamond" pitchFamily="18" charset="0"/>
              </a:rPr>
              <a:t>C</a:t>
            </a:r>
            <a:r>
              <a:rPr lang="fr-FR" sz="2000" dirty="0" smtClean="0">
                <a:latin typeface="Garamond" pitchFamily="18" charset="0"/>
              </a:rPr>
              <a:t>OVA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ANOVA (type II: à effet aléatoire)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ANOVA (type III: modèle mixte)</a:t>
            </a:r>
          </a:p>
          <a:p>
            <a:r>
              <a:rPr lang="fr-FR" sz="3100" dirty="0" smtClean="0">
                <a:solidFill>
                  <a:schemeClr val="hlink"/>
                </a:solidFill>
                <a:latin typeface="Garamond" pitchFamily="18" charset="0"/>
              </a:rPr>
              <a:t>Tests à posteriori</a:t>
            </a:r>
          </a:p>
          <a:p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Test de </a:t>
            </a:r>
            <a:r>
              <a:rPr lang="fr-FR" dirty="0" err="1" smtClean="0">
                <a:solidFill>
                  <a:schemeClr val="hlink"/>
                </a:solidFill>
                <a:latin typeface="Garamond" pitchFamily="18" charset="0"/>
              </a:rPr>
              <a:t>Kruskal</a:t>
            </a:r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-Wallis (‘ANOVA’ non-paramétrique)</a:t>
            </a:r>
          </a:p>
          <a:p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Exemples d’ANOVA sur les données IRIS avec:</a:t>
            </a:r>
          </a:p>
          <a:p>
            <a:pPr lvl="1"/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Stata</a:t>
            </a:r>
            <a:r>
              <a:rPr lang="fr-FR" baseline="30000" dirty="0" smtClean="0">
                <a:solidFill>
                  <a:schemeClr val="hlink"/>
                </a:solidFill>
                <a:latin typeface="Garamond" pitchFamily="18" charset="0"/>
              </a:rPr>
              <a:t>®</a:t>
            </a:r>
          </a:p>
          <a:p>
            <a:pPr lvl="1"/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SAS</a:t>
            </a:r>
            <a:r>
              <a:rPr lang="fr-FR" baseline="30000" dirty="0" smtClean="0">
                <a:solidFill>
                  <a:schemeClr val="hlink"/>
                </a:solidFill>
                <a:latin typeface="Garamond" pitchFamily="18" charset="0"/>
              </a:rPr>
              <a:t>®</a:t>
            </a:r>
            <a:endParaRPr lang="fr-FR" dirty="0" smtClean="0">
              <a:solidFill>
                <a:schemeClr val="hlink"/>
              </a:solidFill>
              <a:latin typeface="Garamond" pitchFamily="18" charset="0"/>
            </a:endParaRPr>
          </a:p>
          <a:p>
            <a:pPr lvl="1"/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R (ou S-plus)</a:t>
            </a:r>
          </a:p>
          <a:p>
            <a:pPr lvl="1"/>
            <a:r>
              <a:rPr lang="fr-FR" dirty="0" smtClean="0">
                <a:solidFill>
                  <a:schemeClr val="hlink"/>
                </a:solidFill>
                <a:latin typeface="Garamond" pitchFamily="18" charset="0"/>
              </a:rPr>
              <a:t>WinBUGS</a:t>
            </a:r>
          </a:p>
          <a:p>
            <a:pPr lvl="1"/>
            <a:r>
              <a:rPr lang="fr-FR" dirty="0" err="1" smtClean="0">
                <a:solidFill>
                  <a:schemeClr val="hlink"/>
                </a:solidFill>
                <a:latin typeface="Garamond" pitchFamily="18" charset="0"/>
              </a:rPr>
              <a:t>MLwiN</a:t>
            </a:r>
            <a:endParaRPr lang="fr-FR" dirty="0" smtClean="0">
              <a:solidFill>
                <a:schemeClr val="hlink"/>
              </a:solidFill>
              <a:latin typeface="Garamond" pitchFamily="18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pas à pas (1)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5029200"/>
          </a:xfrm>
        </p:spPr>
        <p:txBody>
          <a:bodyPr>
            <a:normAutofit/>
          </a:bodyPr>
          <a:lstStyle/>
          <a:p>
            <a:r>
              <a:rPr lang="fr-FR" sz="2400" dirty="0" smtClean="0">
                <a:latin typeface="Garamond" pitchFamily="18" charset="0"/>
              </a:rPr>
              <a:t>On veut estimer et puis comparer les </a:t>
            </a:r>
            <a:r>
              <a:rPr lang="fr-FR" sz="2400" dirty="0" smtClean="0">
                <a:solidFill>
                  <a:srgbClr val="C00000"/>
                </a:solidFill>
                <a:latin typeface="Garamond" pitchFamily="18" charset="0"/>
              </a:rPr>
              <a:t>moyennes</a:t>
            </a:r>
          </a:p>
          <a:p>
            <a:r>
              <a:rPr lang="fr-FR" sz="2400" dirty="0" smtClean="0">
                <a:latin typeface="Garamond" pitchFamily="18" charset="0"/>
              </a:rPr>
              <a:t>D’abord, on calcule les 3 </a:t>
            </a:r>
            <a:r>
              <a:rPr lang="fr-FR" sz="2400" dirty="0" smtClean="0">
                <a:solidFill>
                  <a:srgbClr val="C00000"/>
                </a:solidFill>
                <a:latin typeface="Garamond" pitchFamily="18" charset="0"/>
              </a:rPr>
              <a:t>sommes des carrés des écarts</a:t>
            </a:r>
            <a:r>
              <a:rPr lang="fr-FR" sz="2400" dirty="0" smtClean="0">
                <a:latin typeface="Garamond" pitchFamily="18" charset="0"/>
              </a:rPr>
              <a:t> (SCE)*</a:t>
            </a:r>
          </a:p>
          <a:p>
            <a:r>
              <a:rPr lang="fr-FR" sz="2400" dirty="0" smtClean="0">
                <a:latin typeface="Garamond" pitchFamily="18" charset="0"/>
              </a:rPr>
              <a:t>Puis, on calcule les 3 </a:t>
            </a:r>
            <a:r>
              <a:rPr lang="fr-FR" sz="2400" dirty="0" smtClean="0">
                <a:solidFill>
                  <a:srgbClr val="C00000"/>
                </a:solidFill>
                <a:latin typeface="Garamond" pitchFamily="18" charset="0"/>
              </a:rPr>
              <a:t>carrés moyens</a:t>
            </a:r>
            <a:r>
              <a:rPr lang="fr-FR" sz="2400" dirty="0" smtClean="0">
                <a:latin typeface="Garamond" pitchFamily="18" charset="0"/>
              </a:rPr>
              <a:t> (CM)** en divisant chaque SCE par ses </a:t>
            </a:r>
            <a:r>
              <a:rPr lang="fr-FR" sz="2400" dirty="0" smtClean="0">
                <a:solidFill>
                  <a:srgbClr val="C00000"/>
                </a:solidFill>
                <a:latin typeface="Garamond" pitchFamily="18" charset="0"/>
              </a:rPr>
              <a:t>degrés de liberté</a:t>
            </a:r>
            <a:r>
              <a:rPr lang="fr-FR" sz="2400" dirty="0" smtClean="0">
                <a:latin typeface="Garamond" pitchFamily="18" charset="0"/>
              </a:rPr>
              <a:t> (DDL)**</a:t>
            </a:r>
          </a:p>
          <a:p>
            <a:pPr lvl="1"/>
            <a:r>
              <a:rPr lang="fr-FR" sz="2000" dirty="0" err="1" smtClean="0">
                <a:latin typeface="Garamond" pitchFamily="18" charset="0"/>
              </a:rPr>
              <a:t>CM</a:t>
            </a:r>
            <a:r>
              <a:rPr lang="fr-FR" sz="2000" baseline="-25000" dirty="0" err="1" smtClean="0">
                <a:latin typeface="Garamond" pitchFamily="18" charset="0"/>
              </a:rPr>
              <a:t>tot</a:t>
            </a:r>
            <a:r>
              <a:rPr lang="fr-FR" sz="2000" dirty="0" smtClean="0">
                <a:latin typeface="Garamond" pitchFamily="18" charset="0"/>
              </a:rPr>
              <a:t> = SCE</a:t>
            </a:r>
            <a:r>
              <a:rPr lang="fr-FR" sz="2000" baseline="-25000" dirty="0" smtClean="0">
                <a:latin typeface="Garamond" pitchFamily="18" charset="0"/>
              </a:rPr>
              <a:t>T</a:t>
            </a:r>
            <a:r>
              <a:rPr lang="fr-FR" sz="2000" dirty="0" smtClean="0">
                <a:latin typeface="Garamond" pitchFamily="18" charset="0"/>
              </a:rPr>
              <a:t> / </a:t>
            </a:r>
            <a:r>
              <a:rPr lang="fr-FR" sz="2000" i="1" dirty="0" smtClean="0">
                <a:latin typeface="Garamond" pitchFamily="18" charset="0"/>
              </a:rPr>
              <a:t>n – </a:t>
            </a:r>
            <a:r>
              <a:rPr lang="fr-FR" sz="2000" i="1" u="sng" dirty="0" smtClean="0">
                <a:latin typeface="Garamond" pitchFamily="18" charset="0"/>
              </a:rPr>
              <a:t>1</a:t>
            </a:r>
            <a:r>
              <a:rPr lang="fr-FR" sz="2000" dirty="0" smtClean="0">
                <a:latin typeface="Garamond" pitchFamily="18" charset="0"/>
              </a:rPr>
              <a:t> (= ‘</a:t>
            </a:r>
            <a:r>
              <a:rPr lang="fr-FR" sz="2000" u="sng" dirty="0" smtClean="0">
                <a:latin typeface="Garamond" pitchFamily="18" charset="0"/>
              </a:rPr>
              <a:t>corrigée</a:t>
            </a:r>
            <a:r>
              <a:rPr lang="fr-FR" sz="2000" dirty="0" smtClean="0">
                <a:latin typeface="Garamond" pitchFamily="18" charset="0"/>
              </a:rPr>
              <a:t>’ </a:t>
            </a:r>
            <a:r>
              <a:rPr lang="fr-FR" sz="2000" dirty="0" err="1" smtClean="0">
                <a:latin typeface="Garamond" pitchFamily="18" charset="0"/>
              </a:rPr>
              <a:t>p.r.à</a:t>
            </a:r>
            <a:r>
              <a:rPr lang="fr-FR" sz="2000" dirty="0" smtClean="0">
                <a:latin typeface="Garamond" pitchFamily="18" charset="0"/>
              </a:rPr>
              <a:t> ‘non-corrigé’)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CM</a:t>
            </a:r>
            <a:r>
              <a:rPr lang="fr-FR" sz="2000" baseline="-25000" dirty="0" smtClean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   = SCE</a:t>
            </a:r>
            <a:r>
              <a:rPr lang="fr-FR" sz="2000" baseline="-25000" dirty="0" smtClean="0">
                <a:latin typeface="Garamond" pitchFamily="18" charset="0"/>
              </a:rPr>
              <a:t>B</a:t>
            </a:r>
            <a:r>
              <a:rPr lang="fr-FR" sz="2000" dirty="0" smtClean="0">
                <a:latin typeface="Garamond" pitchFamily="18" charset="0"/>
              </a:rPr>
              <a:t>  / </a:t>
            </a:r>
            <a:r>
              <a:rPr lang="fr-FR" sz="2000" i="1" dirty="0" smtClean="0">
                <a:latin typeface="Garamond" pitchFamily="18" charset="0"/>
              </a:rPr>
              <a:t>k – 1</a:t>
            </a:r>
            <a:r>
              <a:rPr lang="fr-FR" sz="2000" dirty="0" smtClean="0">
                <a:latin typeface="Garamond" pitchFamily="18" charset="0"/>
              </a:rPr>
              <a:t> (= </a:t>
            </a:r>
            <a:r>
              <a:rPr lang="fr-FR" sz="2000" dirty="0" err="1" smtClean="0">
                <a:latin typeface="Garamond" pitchFamily="18" charset="0"/>
              </a:rPr>
              <a:t>ddl</a:t>
            </a:r>
            <a:r>
              <a:rPr lang="fr-FR" sz="2000" dirty="0" smtClean="0">
                <a:latin typeface="Garamond" pitchFamily="18" charset="0"/>
              </a:rPr>
              <a:t> au numérateur de la loi F)</a:t>
            </a:r>
          </a:p>
          <a:p>
            <a:pPr lvl="1"/>
            <a:r>
              <a:rPr lang="fr-FR" sz="2000" dirty="0" smtClean="0">
                <a:latin typeface="Garamond" pitchFamily="18" charset="0"/>
              </a:rPr>
              <a:t>CM</a:t>
            </a:r>
            <a:r>
              <a:rPr lang="fr-FR" sz="2000" baseline="-25000" dirty="0" smtClean="0">
                <a:latin typeface="Garamond" pitchFamily="18" charset="0"/>
              </a:rPr>
              <a:t>W</a:t>
            </a:r>
            <a:r>
              <a:rPr lang="fr-FR" sz="2000" dirty="0" smtClean="0">
                <a:latin typeface="Garamond" pitchFamily="18" charset="0"/>
              </a:rPr>
              <a:t>   = SCE</a:t>
            </a:r>
            <a:r>
              <a:rPr lang="fr-FR" sz="2000" baseline="-25000" dirty="0" smtClean="0">
                <a:latin typeface="Garamond" pitchFamily="18" charset="0"/>
              </a:rPr>
              <a:t>W</a:t>
            </a:r>
            <a:r>
              <a:rPr lang="fr-FR" sz="2000" dirty="0" smtClean="0">
                <a:latin typeface="Garamond" pitchFamily="18" charset="0"/>
              </a:rPr>
              <a:t> / </a:t>
            </a:r>
            <a:r>
              <a:rPr lang="fr-FR" sz="2000" i="1" dirty="0" smtClean="0">
                <a:latin typeface="Garamond" pitchFamily="18" charset="0"/>
              </a:rPr>
              <a:t>n – k</a:t>
            </a:r>
            <a:r>
              <a:rPr lang="fr-FR" sz="2000" dirty="0" smtClean="0">
                <a:latin typeface="Garamond" pitchFamily="18" charset="0"/>
              </a:rPr>
              <a:t> (= </a:t>
            </a:r>
            <a:r>
              <a:rPr lang="fr-FR" sz="2000" dirty="0" err="1" smtClean="0">
                <a:latin typeface="Garamond" pitchFamily="18" charset="0"/>
              </a:rPr>
              <a:t>ddl</a:t>
            </a:r>
            <a:r>
              <a:rPr lang="fr-FR" sz="2000" dirty="0" smtClean="0">
                <a:latin typeface="Garamond" pitchFamily="18" charset="0"/>
              </a:rPr>
              <a:t> au dénominateur de la loi F)</a:t>
            </a:r>
          </a:p>
          <a:p>
            <a:r>
              <a:rPr lang="fr-FR" sz="2400" dirty="0" smtClean="0">
                <a:latin typeface="Garamond" pitchFamily="18" charset="0"/>
              </a:rPr>
              <a:t>Et puis, le rapport CM</a:t>
            </a:r>
            <a:r>
              <a:rPr lang="fr-FR" sz="2400" baseline="-25000" dirty="0" smtClean="0">
                <a:latin typeface="Garamond" pitchFamily="18" charset="0"/>
              </a:rPr>
              <a:t>B</a:t>
            </a:r>
            <a:r>
              <a:rPr lang="fr-FR" sz="2400" dirty="0" smtClean="0">
                <a:latin typeface="Garamond" pitchFamily="18" charset="0"/>
              </a:rPr>
              <a:t> / CM</a:t>
            </a:r>
            <a:r>
              <a:rPr lang="fr-FR" sz="2400" baseline="-25000" dirty="0" smtClean="0">
                <a:latin typeface="Garamond" pitchFamily="18" charset="0"/>
              </a:rPr>
              <a:t>W</a:t>
            </a:r>
            <a:r>
              <a:rPr lang="fr-FR" sz="2400" dirty="0" smtClean="0">
                <a:latin typeface="Garamond" pitchFamily="18" charset="0"/>
              </a:rPr>
              <a:t> nous donne la statistique </a:t>
            </a:r>
            <a:r>
              <a:rPr lang="fr-FR" sz="2400" i="1" dirty="0" smtClean="0">
                <a:latin typeface="Garamond" pitchFamily="18" charset="0"/>
              </a:rPr>
              <a:t>F</a:t>
            </a:r>
          </a:p>
          <a:p>
            <a:r>
              <a:rPr lang="fr-FR" sz="2400" dirty="0" smtClean="0">
                <a:latin typeface="Garamond" pitchFamily="18" charset="0"/>
              </a:rPr>
              <a:t>Sous H</a:t>
            </a:r>
            <a:r>
              <a:rPr lang="fr-FR" sz="2400" baseline="-25000" dirty="0" smtClean="0">
                <a:latin typeface="Garamond" pitchFamily="18" charset="0"/>
              </a:rPr>
              <a:t>0</a:t>
            </a:r>
            <a:r>
              <a:rPr lang="fr-FR" sz="2400" dirty="0" smtClean="0">
                <a:latin typeface="Garamond" pitchFamily="18" charset="0"/>
              </a:rPr>
              <a:t>, </a:t>
            </a:r>
            <a:r>
              <a:rPr lang="fr-FR" sz="2400" i="1" dirty="0" smtClean="0">
                <a:latin typeface="Garamond" pitchFamily="18" charset="0"/>
              </a:rPr>
              <a:t>F</a:t>
            </a:r>
            <a:r>
              <a:rPr lang="fr-FR" sz="2400" dirty="0" smtClean="0">
                <a:latin typeface="Garamond" pitchFamily="18" charset="0"/>
              </a:rPr>
              <a:t> suit une loi de </a:t>
            </a:r>
            <a:r>
              <a:rPr lang="fr-FR" sz="2400" dirty="0" err="1" smtClean="0">
                <a:latin typeface="Garamond" pitchFamily="18" charset="0"/>
              </a:rPr>
              <a:t>Snédécor</a:t>
            </a:r>
            <a:r>
              <a:rPr lang="fr-FR" sz="2400" dirty="0" smtClean="0">
                <a:latin typeface="Garamond" pitchFamily="18" charset="0"/>
              </a:rPr>
              <a:t> à </a:t>
            </a:r>
            <a:r>
              <a:rPr lang="fr-FR" sz="2400" i="1" dirty="0" smtClean="0">
                <a:latin typeface="Garamond" pitchFamily="18" charset="0"/>
              </a:rPr>
              <a:t>k – 1</a:t>
            </a:r>
            <a:r>
              <a:rPr lang="fr-FR" sz="2400" baseline="-25000" dirty="0" smtClean="0">
                <a:latin typeface="Garamond" pitchFamily="18" charset="0"/>
              </a:rPr>
              <a:t>(</a:t>
            </a:r>
            <a:r>
              <a:rPr lang="fr-FR" sz="2400" baseline="-25000" dirty="0" err="1" smtClean="0">
                <a:latin typeface="Garamond" pitchFamily="18" charset="0"/>
              </a:rPr>
              <a:t>num</a:t>
            </a:r>
            <a:r>
              <a:rPr lang="fr-FR" sz="2400" baseline="-25000" dirty="0" smtClean="0">
                <a:latin typeface="Garamond" pitchFamily="18" charset="0"/>
              </a:rPr>
              <a:t>)</a:t>
            </a:r>
            <a:r>
              <a:rPr lang="fr-FR" sz="2400" dirty="0" smtClean="0">
                <a:latin typeface="Garamond" pitchFamily="18" charset="0"/>
              </a:rPr>
              <a:t> et </a:t>
            </a:r>
            <a:r>
              <a:rPr lang="fr-FR" sz="2400" i="1" dirty="0" smtClean="0">
                <a:latin typeface="Garamond" pitchFamily="18" charset="0"/>
              </a:rPr>
              <a:t>n – k</a:t>
            </a:r>
            <a:r>
              <a:rPr lang="fr-FR" sz="2400" baseline="-25000" dirty="0" smtClean="0">
                <a:latin typeface="Garamond" pitchFamily="18" charset="0"/>
              </a:rPr>
              <a:t>(den)</a:t>
            </a:r>
            <a:r>
              <a:rPr lang="fr-FR" sz="2400" dirty="0" smtClean="0">
                <a:latin typeface="Garamond" pitchFamily="18" charset="0"/>
              </a:rPr>
              <a:t> DDL</a:t>
            </a:r>
          </a:p>
          <a:p>
            <a:r>
              <a:rPr lang="fr-FR" sz="2400" dirty="0" smtClean="0">
                <a:latin typeface="Garamond" pitchFamily="18" charset="0"/>
              </a:rPr>
              <a:t>Finalement, on compare la statistique </a:t>
            </a:r>
            <a:r>
              <a:rPr lang="fr-FR" sz="2400" i="1" dirty="0" smtClean="0">
                <a:latin typeface="Garamond" pitchFamily="18" charset="0"/>
              </a:rPr>
              <a:t>F</a:t>
            </a:r>
            <a:r>
              <a:rPr lang="fr-FR" sz="2400" dirty="0" smtClean="0">
                <a:latin typeface="Garamond" pitchFamily="18" charset="0"/>
              </a:rPr>
              <a:t> obtenue dans une table de statistique pour obtenir la valeur </a:t>
            </a:r>
            <a:r>
              <a:rPr lang="fr-FR" sz="2400" i="1" dirty="0" smtClean="0">
                <a:latin typeface="Garamond" pitchFamily="18" charset="0"/>
              </a:rPr>
              <a:t>p</a:t>
            </a:r>
            <a:r>
              <a:rPr lang="fr-FR" sz="2400" dirty="0" smtClean="0">
                <a:latin typeface="Garamond" pitchFamily="18" charset="0"/>
              </a:rPr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pas à pas (2)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229600" cy="5029200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Garamond" pitchFamily="18" charset="0"/>
              </a:rPr>
              <a:t>Qu’est-ce qu’on conclure du test </a:t>
            </a:r>
            <a:r>
              <a:rPr lang="fr-FR" i="1" dirty="0" smtClean="0">
                <a:latin typeface="Garamond" pitchFamily="18" charset="0"/>
              </a:rPr>
              <a:t>F</a:t>
            </a:r>
            <a:r>
              <a:rPr lang="fr-FR" dirty="0" smtClean="0">
                <a:latin typeface="Garamond" pitchFamily="18" charset="0"/>
              </a:rPr>
              <a:t> ?</a:t>
            </a:r>
          </a:p>
          <a:p>
            <a:r>
              <a:rPr lang="fr-FR" dirty="0" smtClean="0">
                <a:latin typeface="Garamond" pitchFamily="18" charset="0"/>
              </a:rPr>
              <a:t>Test </a:t>
            </a:r>
            <a:r>
              <a:rPr lang="fr-FR" i="1" dirty="0" smtClean="0">
                <a:latin typeface="Garamond" pitchFamily="18" charset="0"/>
              </a:rPr>
              <a:t>F</a:t>
            </a:r>
            <a:r>
              <a:rPr lang="fr-FR" dirty="0" smtClean="0">
                <a:latin typeface="Garamond" pitchFamily="18" charset="0"/>
              </a:rPr>
              <a:t> non significatif: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H</a:t>
            </a:r>
            <a:r>
              <a:rPr lang="fr-FR" baseline="-25000" dirty="0" smtClean="0">
                <a:solidFill>
                  <a:srgbClr val="C00000"/>
                </a:solidFill>
                <a:latin typeface="Garamond" pitchFamily="18" charset="0"/>
              </a:rPr>
              <a:t>0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est acceptée: </a:t>
            </a:r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</a:rPr>
              <a:t>var</a:t>
            </a:r>
            <a:r>
              <a:rPr lang="fr-FR" baseline="-25000" dirty="0" err="1" smtClean="0">
                <a:solidFill>
                  <a:srgbClr val="C00000"/>
                </a:solidFill>
                <a:latin typeface="Garamond" pitchFamily="18" charset="0"/>
              </a:rPr>
              <a:t>inter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= </a:t>
            </a:r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</a:rPr>
              <a:t>var</a:t>
            </a:r>
            <a:r>
              <a:rPr lang="fr-FR" baseline="-25000" dirty="0" err="1" smtClean="0">
                <a:solidFill>
                  <a:srgbClr val="C00000"/>
                </a:solidFill>
                <a:latin typeface="Garamond" pitchFamily="18" charset="0"/>
              </a:rPr>
              <a:t>intra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 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 les moyennes sont égales ou aucune différence significative entre les moyennes n’est détectée</a:t>
            </a:r>
          </a:p>
          <a:p>
            <a:r>
              <a:rPr lang="fr-FR" dirty="0" smtClean="0">
                <a:latin typeface="Garamond" pitchFamily="18" charset="0"/>
                <a:sym typeface="Wingdings" pitchFamily="2" charset="2"/>
              </a:rPr>
              <a:t> Test </a:t>
            </a:r>
            <a:r>
              <a:rPr lang="fr-FR" i="1" dirty="0" smtClean="0">
                <a:latin typeface="Garamond" pitchFamily="18" charset="0"/>
                <a:sym typeface="Wingdings" pitchFamily="2" charset="2"/>
              </a:rPr>
              <a:t>F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 significatif:</a:t>
            </a:r>
          </a:p>
          <a:p>
            <a:pPr lvl="1"/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H</a:t>
            </a:r>
            <a:r>
              <a:rPr lang="fr-FR" baseline="-25000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1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 ou H</a:t>
            </a:r>
            <a:r>
              <a:rPr lang="fr-FR" baseline="-25000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A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 acceptée = H</a:t>
            </a:r>
            <a:r>
              <a:rPr lang="fr-FR" baseline="-25000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0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 rejetée: </a:t>
            </a:r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var</a:t>
            </a:r>
            <a:r>
              <a:rPr lang="fr-FR" baseline="-25000" dirty="0" err="1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inter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 &gt; </a:t>
            </a:r>
            <a:r>
              <a:rPr lang="fr-FR" dirty="0" err="1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var</a:t>
            </a:r>
            <a:r>
              <a:rPr lang="fr-FR" baseline="-25000" dirty="0" err="1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intra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  toutes les moyennes ne sont pas égales, </a:t>
            </a:r>
            <a:r>
              <a:rPr lang="fr-FR" i="1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c.à.d.</a:t>
            </a:r>
            <a:r>
              <a:rPr lang="fr-FR" dirty="0" smtClean="0">
                <a:solidFill>
                  <a:srgbClr val="C00000"/>
                </a:solidFill>
                <a:latin typeface="Garamond" pitchFamily="18" charset="0"/>
                <a:sym typeface="Wingdings" pitchFamily="2" charset="2"/>
              </a:rPr>
              <a:t>, au moins une moyenne est différente d’une autre moyenne quelconque</a:t>
            </a:r>
            <a:endParaRPr lang="fr-FR" dirty="0" smtClean="0">
              <a:solidFill>
                <a:srgbClr val="C00000"/>
              </a:solidFill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tests à posteriori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229600" cy="4724400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Garamond" pitchFamily="18" charset="0"/>
              </a:rPr>
              <a:t>Test de </a:t>
            </a:r>
            <a:r>
              <a:rPr lang="fr-FR" dirty="0" err="1" smtClean="0">
                <a:latin typeface="Garamond" pitchFamily="18" charset="0"/>
              </a:rPr>
              <a:t>Bonferroni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conservative</a:t>
            </a:r>
            <a:endParaRPr lang="fr-FR" dirty="0" smtClean="0"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Test de </a:t>
            </a:r>
            <a:r>
              <a:rPr lang="fr-FR" dirty="0" err="1" smtClean="0">
                <a:latin typeface="Garamond" pitchFamily="18" charset="0"/>
              </a:rPr>
              <a:t>Scheffé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pour la famille des tests</a:t>
            </a:r>
            <a:endParaRPr lang="fr-FR" dirty="0" smtClean="0"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Test de </a:t>
            </a:r>
            <a:r>
              <a:rPr lang="fr-FR" dirty="0" err="1" smtClean="0">
                <a:latin typeface="Garamond" pitchFamily="18" charset="0"/>
              </a:rPr>
              <a:t>Tukey</a:t>
            </a:r>
            <a:endParaRPr lang="fr-FR" dirty="0" smtClean="0"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Test de </a:t>
            </a:r>
            <a:r>
              <a:rPr lang="fr-FR" dirty="0" err="1" smtClean="0">
                <a:latin typeface="Garamond" pitchFamily="18" charset="0"/>
              </a:rPr>
              <a:t>Dunnett</a:t>
            </a:r>
            <a:endParaRPr lang="fr-FR" dirty="0" smtClean="0"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Test de Duncan</a:t>
            </a:r>
          </a:p>
          <a:p>
            <a:r>
              <a:rPr lang="fr-FR" dirty="0" smtClean="0">
                <a:latin typeface="Garamond" pitchFamily="18" charset="0"/>
              </a:rPr>
              <a:t>D’autres tests existes ...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819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Données IRIS (échantillon aléatoire)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9864" t="10949" r="30000" b="57813"/>
          <a:stretch>
            <a:fillRect/>
          </a:stretch>
        </p:blipFill>
        <p:spPr bwMode="auto">
          <a:xfrm>
            <a:off x="533400" y="1143000"/>
            <a:ext cx="80772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828800" y="762000"/>
            <a:ext cx="1600200" cy="990600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IRIS: </a:t>
            </a:r>
            <a:r>
              <a:rPr lang="fr-FR" dirty="0" err="1" smtClean="0">
                <a:latin typeface="Garamond" pitchFamily="18" charset="0"/>
              </a:rPr>
              <a:t>sepal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err="1" smtClean="0">
                <a:latin typeface="Garamond" pitchFamily="18" charset="0"/>
              </a:rPr>
              <a:t>width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914400"/>
            <a:ext cx="7391400" cy="5428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fr-FR" sz="3600" dirty="0" smtClean="0">
                <a:latin typeface="Garamond" pitchFamily="18" charset="0"/>
              </a:rPr>
              <a:t>Exemple avec Stata (1)*</a:t>
            </a:r>
            <a:endParaRPr lang="fr-FR" sz="36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 l="20000" t="10156" r="32500" b="19531"/>
          <a:stretch>
            <a:fillRect/>
          </a:stretch>
        </p:blipFill>
        <p:spPr bwMode="auto">
          <a:xfrm>
            <a:off x="76200" y="555457"/>
            <a:ext cx="5257800" cy="6226343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5439723" y="572631"/>
            <a:ext cx="3628077" cy="224676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r>
              <a:rPr lang="en-GB" sz="2000" b="1" dirty="0" err="1" smtClean="0">
                <a:latin typeface="Garamond" pitchFamily="18" charset="0"/>
                <a:cs typeface="Courier New" pitchFamily="49" charset="0"/>
              </a:rPr>
              <a:t>Stata</a:t>
            </a:r>
            <a:r>
              <a:rPr lang="en-GB" sz="2000" b="1" dirty="0" smtClean="0">
                <a:latin typeface="Garamond" pitchFamily="18" charset="0"/>
                <a:cs typeface="Courier New" pitchFamily="49" charset="0"/>
              </a:rPr>
              <a:t> commands:</a:t>
            </a:r>
            <a:endParaRPr lang="en-GB" sz="2000" dirty="0" smtClean="0">
              <a:latin typeface="Garamond" pitchFamily="18" charset="0"/>
              <a:cs typeface="Courier New" pitchFamily="49" charset="0"/>
            </a:endParaRPr>
          </a:p>
          <a:p>
            <a:pPr marL="457200" indent="-457200">
              <a:buAutoNum type="arabicParenBoth"/>
            </a:pPr>
            <a:r>
              <a:rPr lang="en-GB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oneway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sepalwidth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species,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bonferroni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scheffe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tabulate</a:t>
            </a:r>
          </a:p>
          <a:p>
            <a:pPr marL="457200" indent="-457200"/>
            <a:endParaRPr lang="en-GB" sz="20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(2) </a:t>
            </a:r>
            <a:r>
              <a:rPr lang="fr-FR" sz="2000" b="1" dirty="0" err="1" smtClean="0">
                <a:solidFill>
                  <a:schemeClr val="tx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anova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sepalwidth</a:t>
            </a:r>
            <a:r>
              <a:rPr lang="fr-FR" sz="20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fr-FR" sz="2000" dirty="0" err="1" smtClean="0">
                <a:latin typeface="Courier New" pitchFamily="49" charset="0"/>
                <a:cs typeface="Courier New" pitchFamily="49" charset="0"/>
              </a:rPr>
              <a:t>i.species2</a:t>
            </a:r>
            <a:endParaRPr lang="fr-FR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8800" y="2905542"/>
            <a:ext cx="3200400" cy="2123658"/>
          </a:xfrm>
          <a:prstGeom prst="rect">
            <a:avLst/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Garamond" pitchFamily="18" charset="0"/>
              </a:rPr>
              <a:t>Normalité</a:t>
            </a:r>
            <a:r>
              <a:rPr lang="fr-FR" dirty="0" smtClean="0">
                <a:latin typeface="Garamond" pitchFamily="18" charset="0"/>
              </a:rPr>
              <a:t>: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sz="1400" dirty="0" smtClean="0">
                <a:latin typeface="Garamond" pitchFamily="18" charset="0"/>
              </a:rPr>
              <a:t>Tests de Shapiro-</a:t>
            </a:r>
            <a:r>
              <a:rPr lang="fr-FR" sz="1400" dirty="0" err="1" smtClean="0">
                <a:latin typeface="Garamond" pitchFamily="18" charset="0"/>
              </a:rPr>
              <a:t>Wilk</a:t>
            </a:r>
            <a:r>
              <a:rPr lang="fr-FR" sz="1400" dirty="0" smtClean="0">
                <a:latin typeface="Garamond" pitchFamily="18" charset="0"/>
              </a:rPr>
              <a:t>: </a:t>
            </a:r>
            <a:r>
              <a:rPr lang="fr-FR" sz="1400" i="1" dirty="0" smtClean="0">
                <a:latin typeface="Garamond" pitchFamily="18" charset="0"/>
              </a:rPr>
              <a:t>p</a:t>
            </a:r>
            <a:r>
              <a:rPr lang="fr-FR" sz="1400" dirty="0" smtClean="0">
                <a:latin typeface="Garamond" pitchFamily="18" charset="0"/>
              </a:rPr>
              <a:t> = 0.717 (</a:t>
            </a:r>
            <a:r>
              <a:rPr lang="fr-FR" sz="1400" dirty="0" err="1" smtClean="0">
                <a:latin typeface="Garamond" pitchFamily="18" charset="0"/>
              </a:rPr>
              <a:t>setosa</a:t>
            </a:r>
            <a:r>
              <a:rPr lang="fr-FR" sz="1400" dirty="0" smtClean="0">
                <a:latin typeface="Garamond" pitchFamily="18" charset="0"/>
              </a:rPr>
              <a:t>), 0.714 (</a:t>
            </a:r>
            <a:r>
              <a:rPr lang="fr-FR" sz="1400" dirty="0" err="1" smtClean="0">
                <a:latin typeface="Garamond" pitchFamily="18" charset="0"/>
              </a:rPr>
              <a:t>versicolor</a:t>
            </a:r>
            <a:r>
              <a:rPr lang="fr-FR" sz="1400" dirty="0" smtClean="0">
                <a:latin typeface="Garamond" pitchFamily="18" charset="0"/>
              </a:rPr>
              <a:t>); 0.494</a:t>
            </a:r>
          </a:p>
          <a:p>
            <a:endParaRPr lang="fr-FR" dirty="0" smtClean="0">
              <a:latin typeface="Garamond" pitchFamily="18" charset="0"/>
            </a:endParaRPr>
          </a:p>
          <a:p>
            <a:r>
              <a:rPr lang="fr-FR" b="1" dirty="0" err="1" smtClean="0">
                <a:latin typeface="Garamond" pitchFamily="18" charset="0"/>
              </a:rPr>
              <a:t>Hétéroscédasticité</a:t>
            </a:r>
            <a:r>
              <a:rPr lang="fr-FR" dirty="0" smtClean="0">
                <a:latin typeface="Garamond" pitchFamily="18" charset="0"/>
              </a:rPr>
              <a:t>: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sz="1400" dirty="0" smtClean="0">
                <a:latin typeface="Garamond" pitchFamily="18" charset="0"/>
              </a:rPr>
              <a:t>Test de Bartlett: </a:t>
            </a:r>
            <a:r>
              <a:rPr lang="fr-FR" sz="1400" i="1" dirty="0" smtClean="0">
                <a:latin typeface="Garamond" pitchFamily="18" charset="0"/>
              </a:rPr>
              <a:t>p</a:t>
            </a:r>
            <a:r>
              <a:rPr lang="fr-FR" sz="1400" dirty="0" smtClean="0">
                <a:latin typeface="Garamond" pitchFamily="18" charset="0"/>
              </a:rPr>
              <a:t> = 0.352</a:t>
            </a:r>
          </a:p>
          <a:p>
            <a:r>
              <a:rPr lang="fr-FR" sz="1400" dirty="0" smtClean="0">
                <a:latin typeface="Garamond" pitchFamily="18" charset="0"/>
              </a:rPr>
              <a:t>- Test de </a:t>
            </a:r>
            <a:r>
              <a:rPr lang="fr-FR" sz="1400" dirty="0" err="1" smtClean="0">
                <a:latin typeface="Garamond" pitchFamily="18" charset="0"/>
              </a:rPr>
              <a:t>Breusch</a:t>
            </a:r>
            <a:r>
              <a:rPr lang="fr-FR" sz="1400" dirty="0" smtClean="0">
                <a:latin typeface="Garamond" pitchFamily="18" charset="0"/>
              </a:rPr>
              <a:t>-Pagan ou Cook-</a:t>
            </a:r>
            <a:r>
              <a:rPr lang="fr-FR" sz="1400" dirty="0" err="1" smtClean="0">
                <a:latin typeface="Garamond" pitchFamily="18" charset="0"/>
              </a:rPr>
              <a:t>Weisberg</a:t>
            </a:r>
            <a:r>
              <a:rPr lang="fr-FR" sz="1400" dirty="0" smtClean="0">
                <a:latin typeface="Garamond" pitchFamily="18" charset="0"/>
              </a:rPr>
              <a:t>: </a:t>
            </a:r>
            <a:r>
              <a:rPr lang="fr-FR" sz="1400" i="1" dirty="0" smtClean="0">
                <a:latin typeface="Garamond" pitchFamily="18" charset="0"/>
              </a:rPr>
              <a:t>p</a:t>
            </a:r>
            <a:r>
              <a:rPr lang="fr-FR" sz="1400" dirty="0" smtClean="0">
                <a:latin typeface="Garamond" pitchFamily="18" charset="0"/>
              </a:rPr>
              <a:t> = 0.138</a:t>
            </a:r>
            <a:endParaRPr lang="fr-FR" sz="1400" dirty="0">
              <a:latin typeface="Garamond" pitchFamily="18" charset="0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 l="21250" t="61719" r="30625" b="21094"/>
          <a:stretch>
            <a:fillRect/>
          </a:stretch>
        </p:blipFill>
        <p:spPr bwMode="auto">
          <a:xfrm>
            <a:off x="3276600" y="5181600"/>
            <a:ext cx="5867400" cy="1676400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Oval 9"/>
          <p:cNvSpPr/>
          <p:nvPr/>
        </p:nvSpPr>
        <p:spPr>
          <a:xfrm>
            <a:off x="1981200" y="1600200"/>
            <a:ext cx="8382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Oval 10"/>
          <p:cNvSpPr/>
          <p:nvPr/>
        </p:nvSpPr>
        <p:spPr>
          <a:xfrm>
            <a:off x="2819400" y="2819400"/>
            <a:ext cx="838200" cy="381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ounded Rectangle 11"/>
          <p:cNvSpPr/>
          <p:nvPr/>
        </p:nvSpPr>
        <p:spPr>
          <a:xfrm>
            <a:off x="1981200" y="990600"/>
            <a:ext cx="762000" cy="533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ounded Rectangle 12"/>
          <p:cNvSpPr/>
          <p:nvPr/>
        </p:nvSpPr>
        <p:spPr>
          <a:xfrm>
            <a:off x="5257800" y="5867400"/>
            <a:ext cx="762000" cy="9144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ounded Rectangle 13"/>
          <p:cNvSpPr/>
          <p:nvPr/>
        </p:nvSpPr>
        <p:spPr>
          <a:xfrm>
            <a:off x="4419600" y="5867400"/>
            <a:ext cx="762000" cy="9144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ounded Rectangle 14"/>
          <p:cNvSpPr/>
          <p:nvPr/>
        </p:nvSpPr>
        <p:spPr>
          <a:xfrm>
            <a:off x="1066800" y="914400"/>
            <a:ext cx="838200" cy="990600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371600" y="2590800"/>
            <a:ext cx="2209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371600" y="2743200"/>
            <a:ext cx="2209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1371600" y="2133600"/>
            <a:ext cx="914400" cy="990600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Straight Connector 22"/>
          <p:cNvCxnSpPr/>
          <p:nvPr/>
        </p:nvCxnSpPr>
        <p:spPr>
          <a:xfrm>
            <a:off x="5257800" y="6477000"/>
            <a:ext cx="7620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19600" y="6477000"/>
            <a:ext cx="7620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6200" y="2362200"/>
            <a:ext cx="1066800" cy="4572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Straight Connector 21"/>
          <p:cNvCxnSpPr/>
          <p:nvPr/>
        </p:nvCxnSpPr>
        <p:spPr>
          <a:xfrm>
            <a:off x="76200" y="3505200"/>
            <a:ext cx="5257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67000" y="10668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₹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fr-FR" sz="3600" dirty="0" smtClean="0">
                <a:latin typeface="Garamond" pitchFamily="18" charset="0"/>
              </a:rPr>
              <a:t>Exemple avec Stata (2)*</a:t>
            </a:r>
            <a:endParaRPr lang="fr-FR" sz="36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6366"/>
            <a:ext cx="3352800" cy="2462634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 l="20000" t="60156" r="40625" b="25000"/>
          <a:stretch>
            <a:fillRect/>
          </a:stretch>
        </p:blipFill>
        <p:spPr bwMode="auto">
          <a:xfrm>
            <a:off x="3609474" y="2057400"/>
            <a:ext cx="5229726" cy="1577219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/>
          <a:srcRect l="20625" t="40625" r="30625" b="29688"/>
          <a:stretch>
            <a:fillRect/>
          </a:stretch>
        </p:blipFill>
        <p:spPr bwMode="auto">
          <a:xfrm>
            <a:off x="1676400" y="3733800"/>
            <a:ext cx="5943600" cy="289560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 l="22500" t="54688" r="30625" b="31250"/>
          <a:stretch>
            <a:fillRect/>
          </a:stretch>
        </p:blipFill>
        <p:spPr bwMode="auto">
          <a:xfrm>
            <a:off x="3429000" y="609600"/>
            <a:ext cx="5715000" cy="1371600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5181600" y="1371600"/>
            <a:ext cx="762000" cy="609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ounded Rectangle 10"/>
          <p:cNvSpPr/>
          <p:nvPr/>
        </p:nvSpPr>
        <p:spPr>
          <a:xfrm>
            <a:off x="5867400" y="2819400"/>
            <a:ext cx="838200" cy="7620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Oval 11"/>
          <p:cNvSpPr/>
          <p:nvPr/>
        </p:nvSpPr>
        <p:spPr>
          <a:xfrm>
            <a:off x="7010400" y="4724400"/>
            <a:ext cx="838200" cy="228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Oval 12"/>
          <p:cNvSpPr/>
          <p:nvPr/>
        </p:nvSpPr>
        <p:spPr>
          <a:xfrm>
            <a:off x="4191000" y="4343400"/>
            <a:ext cx="9144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5791200" y="4191000"/>
            <a:ext cx="1828800" cy="0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91200" y="4572000"/>
            <a:ext cx="182880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3657600" y="6248400"/>
            <a:ext cx="838200" cy="228600"/>
          </a:xfrm>
          <a:prstGeom prst="ellipse">
            <a:avLst/>
          </a:prstGeom>
          <a:noFill/>
          <a:ln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hape 19"/>
          <p:cNvCxnSpPr>
            <a:stCxn id="12" idx="5"/>
          </p:cNvCxnSpPr>
          <p:nvPr/>
        </p:nvCxnSpPr>
        <p:spPr>
          <a:xfrm rot="5400000">
            <a:off x="5293985" y="4045137"/>
            <a:ext cx="1557478" cy="3306248"/>
          </a:xfrm>
          <a:prstGeom prst="curvedConnector2">
            <a:avLst/>
          </a:prstGeom>
          <a:ln w="15875">
            <a:solidFill>
              <a:srgbClr val="AB5599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828800" y="4191000"/>
            <a:ext cx="762000" cy="381000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Oval 18"/>
          <p:cNvSpPr/>
          <p:nvPr/>
        </p:nvSpPr>
        <p:spPr>
          <a:xfrm>
            <a:off x="7467600" y="2133600"/>
            <a:ext cx="914400" cy="304800"/>
          </a:xfrm>
          <a:prstGeom prst="ellipse">
            <a:avLst/>
          </a:prstGeom>
          <a:noFill/>
          <a:ln>
            <a:solidFill>
              <a:srgbClr val="92D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/>
          <p:cNvSpPr txBox="1"/>
          <p:nvPr/>
        </p:nvSpPr>
        <p:spPr>
          <a:xfrm>
            <a:off x="5867400" y="152400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00B050"/>
                </a:solidFill>
              </a:rPr>
              <a:t>₹</a:t>
            </a:r>
            <a:endParaRPr lang="fr-FR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 l="23750" t="50000" r="33750" b="30469"/>
          <a:stretch>
            <a:fillRect/>
          </a:stretch>
        </p:blipFill>
        <p:spPr bwMode="auto">
          <a:xfrm>
            <a:off x="228600" y="533400"/>
            <a:ext cx="5181600" cy="19050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Garamond" pitchFamily="18" charset="0"/>
              </a:rPr>
              <a:t>Exemple avec Sas*</a:t>
            </a:r>
            <a:endParaRPr lang="fr-FR" sz="32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 l="40625" t="48438" r="22500" b="32812"/>
          <a:stretch>
            <a:fillRect/>
          </a:stretch>
        </p:blipFill>
        <p:spPr bwMode="auto">
          <a:xfrm>
            <a:off x="4343400" y="1295400"/>
            <a:ext cx="4495800" cy="1828800"/>
          </a:xfrm>
          <a:prstGeom prst="rect">
            <a:avLst/>
          </a:prstGeom>
          <a:noFill/>
          <a:ln w="9525">
            <a:solidFill>
              <a:schemeClr val="accent4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5" name="Picture 3" descr="C:\Users\u707-10299\Downloads\BoxPlot1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81200" y="3200400"/>
            <a:ext cx="4878069" cy="36576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5715000" y="762000"/>
            <a:ext cx="3132845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PROC GLM ou PROC ANOVA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419600" y="2133600"/>
            <a:ext cx="609600" cy="228600"/>
          </a:xfrm>
          <a:prstGeom prst="roundRect">
            <a:avLst/>
          </a:prstGeom>
          <a:noFill/>
          <a:ln>
            <a:gradFill>
              <a:gsLst>
                <a:gs pos="0">
                  <a:srgbClr val="A603AB"/>
                </a:gs>
                <a:gs pos="21001">
                  <a:srgbClr val="0819FB"/>
                </a:gs>
                <a:gs pos="35001">
                  <a:srgbClr val="1A8D48"/>
                </a:gs>
                <a:gs pos="52000">
                  <a:srgbClr val="FFFF00"/>
                </a:gs>
                <a:gs pos="73000">
                  <a:srgbClr val="EE3F17"/>
                </a:gs>
                <a:gs pos="88000">
                  <a:srgbClr val="E81766"/>
                </a:gs>
                <a:gs pos="100000">
                  <a:srgbClr val="A603AB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44562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Garamond" pitchFamily="18" charset="0"/>
              </a:rPr>
              <a:t>Différence « plot » avec Sas*</a:t>
            </a:r>
            <a:endParaRPr lang="fr-FR" sz="36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45058" name="Picture 2" descr="C:\Users\u707-10299\Downloads\DiffPlot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838200"/>
            <a:ext cx="5638800" cy="5638800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6200" y="2209800"/>
            <a:ext cx="2590800" cy="2585323"/>
          </a:xfrm>
          <a:prstGeom prst="rect">
            <a:avLst/>
          </a:prstGeom>
          <a:solidFill>
            <a:srgbClr val="FFFF00"/>
          </a:solidFill>
          <a:ln>
            <a:solidFill>
              <a:schemeClr val="accent4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b="1" dirty="0" smtClean="0">
                <a:latin typeface="Garamond" pitchFamily="18" charset="0"/>
              </a:rPr>
              <a:t>Des valeurs de différents tests statistiques obtenus sont: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dirty="0" err="1" smtClean="0">
                <a:latin typeface="Garamond" pitchFamily="18" charset="0"/>
              </a:rPr>
              <a:t>Bonferroni</a:t>
            </a:r>
            <a:r>
              <a:rPr lang="fr-FR" dirty="0" smtClean="0">
                <a:latin typeface="Garamond" pitchFamily="18" charset="0"/>
              </a:rPr>
              <a:t>: 2.42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dirty="0" err="1" smtClean="0">
                <a:latin typeface="Garamond" pitchFamily="18" charset="0"/>
              </a:rPr>
              <a:t>Scheffé</a:t>
            </a:r>
            <a:r>
              <a:rPr lang="fr-FR" dirty="0" smtClean="0">
                <a:latin typeface="Garamond" pitchFamily="18" charset="0"/>
              </a:rPr>
              <a:t>: 3.05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dirty="0" err="1" smtClean="0">
                <a:latin typeface="Garamond" pitchFamily="18" charset="0"/>
              </a:rPr>
              <a:t>Tukey</a:t>
            </a:r>
            <a:r>
              <a:rPr lang="fr-FR" dirty="0" smtClean="0">
                <a:latin typeface="Garamond" pitchFamily="18" charset="0"/>
              </a:rPr>
              <a:t> (HSD): 3.35</a:t>
            </a:r>
          </a:p>
          <a:p>
            <a:r>
              <a:rPr lang="fr-FR" dirty="0" smtClean="0">
                <a:latin typeface="Garamond" pitchFamily="18" charset="0"/>
              </a:rPr>
              <a:t>- </a:t>
            </a:r>
            <a:r>
              <a:rPr lang="fr-FR" dirty="0" err="1" smtClean="0">
                <a:latin typeface="Garamond" pitchFamily="18" charset="0"/>
              </a:rPr>
              <a:t>Dunnett</a:t>
            </a:r>
            <a:r>
              <a:rPr lang="fr-FR" dirty="0" smtClean="0">
                <a:latin typeface="Garamond" pitchFamily="18" charset="0"/>
              </a:rPr>
              <a:t>: 2.23</a:t>
            </a:r>
          </a:p>
          <a:p>
            <a:r>
              <a:rPr lang="fr-FR" dirty="0" smtClean="0">
                <a:latin typeface="Garamond" pitchFamily="18" charset="0"/>
              </a:rPr>
              <a:t>&gt; 1.96 !!!</a:t>
            </a:r>
          </a:p>
          <a:p>
            <a:r>
              <a:rPr lang="fr-FR" dirty="0" smtClean="0">
                <a:solidFill>
                  <a:srgbClr val="C00000"/>
                </a:solidFill>
                <a:latin typeface="Garamond" pitchFamily="18" charset="0"/>
              </a:rPr>
              <a:t>Lequel est le plus juste ?? *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62000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Garamond" pitchFamily="18" charset="0"/>
              </a:rPr>
              <a:t>Exemple avec R*</a:t>
            </a:r>
            <a:endParaRPr lang="fr-FR" sz="32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786825"/>
            <a:ext cx="4875053" cy="58477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none" rtlCol="0">
            <a:spAutoFit/>
          </a:bodyPr>
          <a:lstStyle/>
          <a:p>
            <a:r>
              <a:rPr lang="en-GB" sz="1600" b="1" dirty="0" smtClean="0">
                <a:latin typeface="Garamond" pitchFamily="18" charset="0"/>
                <a:cs typeface="Courier New" pitchFamily="49" charset="0"/>
              </a:rPr>
              <a:t>R commands:</a:t>
            </a:r>
          </a:p>
          <a:p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aov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600" dirty="0" err="1" smtClean="0">
                <a:latin typeface="Courier New" pitchFamily="49" charset="0"/>
                <a:cs typeface="Courier New" pitchFamily="49" charset="0"/>
              </a:rPr>
              <a:t>sepalwidth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~ species, data = iris)</a:t>
            </a:r>
            <a:endParaRPr lang="fr-FR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098" name="Picture 2" descr="C:\Users\u707-10299\Downloads\Rplo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75" y="1466850"/>
            <a:ext cx="5429250" cy="493395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smtClean="0">
                <a:latin typeface="Garamond" pitchFamily="18" charset="0"/>
              </a:rPr>
              <a:t>Régression linéaire simple vs. corrélation</a:t>
            </a:r>
            <a:endParaRPr lang="fr-FR">
              <a:latin typeface="Garamond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914400"/>
            <a:ext cx="4040188" cy="639762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La pente (β)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191000" y="990600"/>
            <a:ext cx="4495801" cy="792162"/>
          </a:xfrm>
        </p:spPr>
        <p:txBody>
          <a:bodyPr>
            <a:noAutofit/>
          </a:bodyPr>
          <a:lstStyle/>
          <a:p>
            <a:r>
              <a:rPr lang="fr-FR" dirty="0" smtClean="0">
                <a:latin typeface="Garamond" pitchFamily="18" charset="0"/>
              </a:rPr>
              <a:t>Le coefficient de corrélation de Pearson (r)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362200"/>
            <a:ext cx="2971800" cy="810491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0" y="10726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3400" y="3505200"/>
            <a:ext cx="1524000" cy="800374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0" y="9678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14800" y="2286000"/>
            <a:ext cx="4829175" cy="112395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457200" y="139648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2" name="Picture 1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3743324"/>
            <a:ext cx="1622336" cy="828675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0" y="94880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20495" name="Picture 15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343400" y="4791074"/>
            <a:ext cx="990600" cy="775772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</p:spPr>
      </p:pic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457200" y="891659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Garamond" pitchFamily="18" charset="0"/>
              </a:rPr>
              <a:t>Exemple avec WinBUGS (1)*</a:t>
            </a:r>
            <a:endParaRPr lang="fr-FR" sz="3200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l="15625" t="7031" r="20625" b="38281"/>
          <a:stretch>
            <a:fillRect/>
          </a:stretch>
        </p:blipFill>
        <p:spPr bwMode="auto">
          <a:xfrm>
            <a:off x="304800" y="609600"/>
            <a:ext cx="8521336" cy="5847976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7" name="Oval 6"/>
          <p:cNvSpPr/>
          <p:nvPr/>
        </p:nvSpPr>
        <p:spPr>
          <a:xfrm>
            <a:off x="1066800" y="2057400"/>
            <a:ext cx="533400" cy="152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6096001" y="1752600"/>
            <a:ext cx="2438400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accent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Garamond" pitchFamily="18" charset="0"/>
              </a:rPr>
              <a:t>√MSE = l’écart-type des résidus</a:t>
            </a:r>
            <a:endParaRPr lang="fr-FR" dirty="0">
              <a:latin typeface="Garamond" pitchFamily="18" charset="0"/>
            </a:endParaRPr>
          </a:p>
        </p:txBody>
      </p:sp>
      <p:cxnSp>
        <p:nvCxnSpPr>
          <p:cNvPr id="10" name="Curved Connector 9"/>
          <p:cNvCxnSpPr/>
          <p:nvPr/>
        </p:nvCxnSpPr>
        <p:spPr>
          <a:xfrm>
            <a:off x="1600200" y="2209800"/>
            <a:ext cx="4495800" cy="152400"/>
          </a:xfrm>
          <a:prstGeom prst="curvedConnector3">
            <a:avLst>
              <a:gd name="adj1" fmla="val 4186"/>
            </a:avLst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914400" y="3733800"/>
            <a:ext cx="2514600" cy="13716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38200" y="3810000"/>
            <a:ext cx="2590800" cy="121920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81000" y="1524000"/>
            <a:ext cx="55626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6400" y="838200"/>
            <a:ext cx="685800" cy="13716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752600" y="990600"/>
            <a:ext cx="381000" cy="0"/>
          </a:xfrm>
          <a:prstGeom prst="line">
            <a:avLst/>
          </a:prstGeom>
          <a:ln w="190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676400" y="1447800"/>
            <a:ext cx="6858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76400" y="2057400"/>
            <a:ext cx="685800" cy="0"/>
          </a:xfrm>
          <a:prstGeom prst="line">
            <a:avLst/>
          </a:prstGeom>
          <a:ln w="1905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352800" y="1143000"/>
            <a:ext cx="990600" cy="22860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429000" y="1219200"/>
            <a:ext cx="914400" cy="152400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9762"/>
          </a:xfrm>
        </p:spPr>
        <p:txBody>
          <a:bodyPr>
            <a:normAutofit/>
          </a:bodyPr>
          <a:lstStyle/>
          <a:p>
            <a:r>
              <a:rPr lang="fr-FR" sz="3200" dirty="0" smtClean="0">
                <a:latin typeface="Garamond" pitchFamily="18" charset="0"/>
              </a:rPr>
              <a:t>Exemple avec WinBUGS (2)*</a:t>
            </a:r>
            <a:endParaRPr lang="fr-FR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1828800" y="685800"/>
          <a:ext cx="5638800" cy="5638800"/>
        </p:xfrm>
        <a:graphic>
          <a:graphicData uri="http://schemas.openxmlformats.org/presentationml/2006/ole">
            <p:oleObj spid="_x0000_s2050" r:id="rId4" imgW="3600000" imgH="36000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fr-FR" sz="3200" dirty="0" smtClean="0">
                <a:solidFill>
                  <a:prstClr val="black"/>
                </a:solidFill>
                <a:latin typeface="Garamond" pitchFamily="18" charset="0"/>
              </a:rPr>
              <a:t>Exemple avec </a:t>
            </a:r>
            <a:r>
              <a:rPr lang="fr-FR" sz="3200" dirty="0" err="1" smtClean="0">
                <a:solidFill>
                  <a:prstClr val="black"/>
                </a:solidFill>
                <a:latin typeface="Garamond" pitchFamily="18" charset="0"/>
              </a:rPr>
              <a:t>MLwiN</a:t>
            </a:r>
            <a:endParaRPr lang="fr-F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7826" name="Picture 2" descr="C:\Users\u707-10299\Documents\Soutrik\Mit-\Enseignements\UPMC-UDD\Master RIM\2013\Gelesen\Slide deck\iri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742950"/>
            <a:ext cx="8964613" cy="5657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plus compliqué</a:t>
            </a:r>
            <a:endParaRPr lang="fr-FR" dirty="0">
              <a:latin typeface="Garamond" pitchFamily="18" charset="0"/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779520"/>
        </p:xfrm>
        <a:graphic>
          <a:graphicData uri="http://schemas.openxmlformats.org/drawingml/2006/table">
            <a:tbl>
              <a:tblPr firstRow="1" bandRow="1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itchFamily="18" charset="0"/>
                        </a:rPr>
                        <a:t>Type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>
                          <a:latin typeface="Garamond" pitchFamily="18" charset="0"/>
                        </a:rPr>
                        <a:t>Modèle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ANOVA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à 2 facteurs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Y = A + B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ANOVA avec interaction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Y = A + B + A*B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ANCOVA (analyse de covariance)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Y = A + B; où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B est une variable continue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MANOVA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Garamond" pitchFamily="18" charset="0"/>
                        </a:rPr>
                        <a:t>Y</a:t>
                      </a:r>
                      <a:r>
                        <a:rPr lang="fr-FR" dirty="0" smtClean="0">
                          <a:latin typeface="Garamond" pitchFamily="18" charset="0"/>
                        </a:rPr>
                        <a:t> = A; où </a:t>
                      </a:r>
                      <a:r>
                        <a:rPr lang="fr-FR" b="1" dirty="0" smtClean="0">
                          <a:latin typeface="Garamond" pitchFamily="18" charset="0"/>
                        </a:rPr>
                        <a:t>Y</a:t>
                      </a:r>
                      <a:r>
                        <a:rPr lang="fr-FR" dirty="0" smtClean="0">
                          <a:latin typeface="Garamond" pitchFamily="18" charset="0"/>
                        </a:rPr>
                        <a:t> est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un vecteur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MANCOVA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latin typeface="Garamond" pitchFamily="18" charset="0"/>
                        </a:rPr>
                        <a:t>Y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= A + B; ou </a:t>
                      </a:r>
                      <a:r>
                        <a:rPr lang="fr-FR" b="1" baseline="0" dirty="0" smtClean="0">
                          <a:latin typeface="Garamond" pitchFamily="18" charset="0"/>
                        </a:rPr>
                        <a:t>Y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est un vecteur et B est une variable continue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ANOVA (type II)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Y = B; où B est une variable à effet aléatoire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ANOVA (type III)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>
                          <a:latin typeface="Garamond" pitchFamily="18" charset="0"/>
                        </a:rPr>
                        <a:t>Y = A + B; où A est une variable à effet</a:t>
                      </a:r>
                      <a:r>
                        <a:rPr lang="fr-FR" baseline="0" dirty="0" smtClean="0">
                          <a:latin typeface="Garamond" pitchFamily="18" charset="0"/>
                        </a:rPr>
                        <a:t> fixe et B est une variable à effet aléatoire (= modèle mixte)</a:t>
                      </a:r>
                      <a:endParaRPr lang="fr-FR" dirty="0">
                        <a:latin typeface="Garamond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Test de </a:t>
            </a:r>
            <a:r>
              <a:rPr lang="fr-FR" dirty="0" err="1" smtClean="0">
                <a:latin typeface="Garamond" pitchFamily="18" charset="0"/>
              </a:rPr>
              <a:t>Kruskal</a:t>
            </a:r>
            <a:r>
              <a:rPr lang="fr-FR" dirty="0" smtClean="0">
                <a:latin typeface="Garamond" pitchFamily="18" charset="0"/>
              </a:rPr>
              <a:t>-Wallis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3657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latin typeface="Garamond" pitchFamily="18" charset="0"/>
              </a:rPr>
              <a:t>C’est un test non paramétrique</a:t>
            </a:r>
          </a:p>
          <a:p>
            <a:r>
              <a:rPr lang="fr-FR" dirty="0" smtClean="0">
                <a:latin typeface="Garamond" pitchFamily="18" charset="0"/>
              </a:rPr>
              <a:t>Compare les groupes par la somme des rangs (« </a:t>
            </a:r>
            <a:r>
              <a:rPr lang="fr-FR" dirty="0" err="1" smtClean="0">
                <a:latin typeface="Garamond" pitchFamily="18" charset="0"/>
              </a:rPr>
              <a:t>rank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err="1" smtClean="0">
                <a:latin typeface="Garamond" pitchFamily="18" charset="0"/>
              </a:rPr>
              <a:t>sum</a:t>
            </a:r>
            <a:r>
              <a:rPr lang="fr-FR" dirty="0" smtClean="0">
                <a:latin typeface="Garamond" pitchFamily="18" charset="0"/>
              </a:rPr>
              <a:t> »)</a:t>
            </a:r>
          </a:p>
          <a:p>
            <a:r>
              <a:rPr lang="fr-FR" dirty="0" smtClean="0">
                <a:latin typeface="Garamond" pitchFamily="18" charset="0"/>
              </a:rPr>
              <a:t>Moins puissants que l’ANOVA</a:t>
            </a:r>
          </a:p>
          <a:p>
            <a:r>
              <a:rPr lang="fr-FR" dirty="0" smtClean="0">
                <a:latin typeface="Garamond" pitchFamily="18" charset="0"/>
              </a:rPr>
              <a:t>Test </a:t>
            </a:r>
            <a:r>
              <a:rPr lang="fr-FR" i="1" dirty="0" smtClean="0">
                <a:latin typeface="Garamond" pitchFamily="18" charset="0"/>
              </a:rPr>
              <a:t>U</a:t>
            </a:r>
            <a:r>
              <a:rPr lang="fr-FR" dirty="0" smtClean="0">
                <a:latin typeface="Garamond" pitchFamily="18" charset="0"/>
              </a:rPr>
              <a:t> de Mann-Whitney pour comparer les groupes à posteriori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err="1" smtClean="0"/>
              <a:t>Avril</a:t>
            </a:r>
            <a:r>
              <a:rPr lang="en-US" dirty="0" smtClean="0"/>
              <a:t> 2014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M1 RIM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 l="20000" t="45313" r="49375" b="23437"/>
          <a:stretch>
            <a:fillRect/>
          </a:stretch>
        </p:blipFill>
        <p:spPr bwMode="auto">
          <a:xfrm>
            <a:off x="4038600" y="1685731"/>
            <a:ext cx="5029200" cy="410546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837"/>
            <a:ext cx="8229600" cy="5821363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L’ANOVA est un cas spécial de la régression linéaire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Lorsque variable explicative (</a:t>
            </a:r>
            <a:r>
              <a:rPr lang="fr-FR" b="1" dirty="0" smtClean="0">
                <a:latin typeface="Garamond" pitchFamily="18" charset="0"/>
              </a:rPr>
              <a:t>X</a:t>
            </a:r>
            <a:r>
              <a:rPr lang="fr-FR" dirty="0" smtClean="0">
                <a:latin typeface="Garamond" pitchFamily="18" charset="0"/>
              </a:rPr>
              <a:t>) est catégorielle à 2 ou plus catégories (sinon test-</a:t>
            </a:r>
            <a:r>
              <a:rPr lang="fr-FR" i="1" dirty="0" smtClean="0">
                <a:latin typeface="Garamond" pitchFamily="18" charset="0"/>
              </a:rPr>
              <a:t>t</a:t>
            </a:r>
            <a:r>
              <a:rPr lang="fr-FR" dirty="0" smtClean="0">
                <a:latin typeface="Garamond" pitchFamily="18" charset="0"/>
              </a:rPr>
              <a:t> de </a:t>
            </a:r>
            <a:r>
              <a:rPr lang="fr-FR" dirty="0" err="1" smtClean="0">
                <a:latin typeface="Garamond" pitchFamily="18" charset="0"/>
              </a:rPr>
              <a:t>Student</a:t>
            </a:r>
            <a:r>
              <a:rPr lang="fr-FR" dirty="0" smtClean="0">
                <a:latin typeface="Garamond" pitchFamily="18" charset="0"/>
              </a:rPr>
              <a:t>)</a:t>
            </a: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Le test-</a:t>
            </a:r>
            <a:r>
              <a:rPr lang="fr-FR" i="1" dirty="0" smtClean="0">
                <a:solidFill>
                  <a:srgbClr val="FF0000"/>
                </a:solidFill>
                <a:latin typeface="Garamond" pitchFamily="18" charset="0"/>
              </a:rPr>
              <a:t>t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de </a:t>
            </a:r>
            <a:r>
              <a:rPr lang="fr-FR" dirty="0" err="1" smtClean="0">
                <a:solidFill>
                  <a:srgbClr val="FF0000"/>
                </a:solidFill>
                <a:latin typeface="Garamond" pitchFamily="18" charset="0"/>
              </a:rPr>
              <a:t>Student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(d’après W Gosset)  est un cas spécial d’ANOVA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Lorsque variable à expliquer est de 2 </a:t>
            </a:r>
            <a:r>
              <a:rPr lang="fr-FR" dirty="0" err="1" smtClean="0">
                <a:latin typeface="Garamond" pitchFamily="18" charset="0"/>
              </a:rPr>
              <a:t>categories</a:t>
            </a:r>
            <a:endParaRPr lang="fr-FR" dirty="0" smtClean="0">
              <a:latin typeface="Garamond" pitchFamily="18" charset="0"/>
            </a:endParaRP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La loi de </a:t>
            </a:r>
            <a:r>
              <a:rPr lang="fr-FR" i="1" dirty="0" smtClean="0">
                <a:solidFill>
                  <a:srgbClr val="FF0000"/>
                </a:solidFill>
                <a:latin typeface="Garamond" pitchFamily="18" charset="0"/>
              </a:rPr>
              <a:t>t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est un cas spécial de la loi de F (d’après R Fisher)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Ayant le même no. de </a:t>
            </a:r>
            <a:r>
              <a:rPr lang="fr-FR" dirty="0" err="1" smtClean="0">
                <a:latin typeface="Garamond" pitchFamily="18" charset="0"/>
              </a:rPr>
              <a:t>d.d.l</a:t>
            </a:r>
            <a:r>
              <a:rPr lang="fr-FR" dirty="0" smtClean="0">
                <a:latin typeface="Garamond" pitchFamily="18" charset="0"/>
              </a:rPr>
              <a:t>. (dénominateur)</a:t>
            </a:r>
          </a:p>
          <a:p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Le test </a:t>
            </a:r>
            <a:r>
              <a:rPr lang="fr-FR" i="1" dirty="0" smtClean="0">
                <a:solidFill>
                  <a:srgbClr val="FF0000"/>
                </a:solidFill>
                <a:latin typeface="Garamond" pitchFamily="18" charset="0"/>
              </a:rPr>
              <a:t>U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 non-paramétrique de Mann-Whitney est un cas spécial du test non-paramétrique de </a:t>
            </a:r>
            <a:r>
              <a:rPr lang="fr-FR" dirty="0" err="1" smtClean="0">
                <a:solidFill>
                  <a:srgbClr val="FF0000"/>
                </a:solidFill>
                <a:latin typeface="Garamond" pitchFamily="18" charset="0"/>
              </a:rPr>
              <a:t>Kruskal</a:t>
            </a:r>
            <a:r>
              <a:rPr lang="fr-FR" dirty="0" smtClean="0">
                <a:solidFill>
                  <a:srgbClr val="FF0000"/>
                </a:solidFill>
                <a:latin typeface="Garamond" pitchFamily="18" charset="0"/>
              </a:rPr>
              <a:t>-Wallis</a:t>
            </a:r>
            <a:endParaRPr lang="fr-FR" dirty="0">
              <a:solidFill>
                <a:srgbClr val="FF0000"/>
              </a:solidFill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terminologies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81600"/>
          </a:xfrm>
        </p:spPr>
        <p:txBody>
          <a:bodyPr>
            <a:normAutofit fontScale="92500" lnSpcReduction="10000"/>
          </a:bodyPr>
          <a:lstStyle/>
          <a:p>
            <a:r>
              <a:rPr lang="fr-FR" dirty="0" smtClean="0">
                <a:latin typeface="Garamond" pitchFamily="18" charset="0"/>
              </a:rPr>
              <a:t>Variable à expliquer (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Y</a:t>
            </a:r>
            <a:r>
              <a:rPr lang="fr-FR" dirty="0" smtClean="0">
                <a:latin typeface="Garamond" pitchFamily="18" charset="0"/>
              </a:rPr>
              <a:t>) = variable continue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‘dépendante’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réponse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</a:t>
            </a:r>
            <a:r>
              <a:rPr lang="fr-FR" i="1" dirty="0" err="1" smtClean="0">
                <a:latin typeface="Garamond" pitchFamily="18" charset="0"/>
              </a:rPr>
              <a:t>outcome</a:t>
            </a:r>
            <a:endParaRPr lang="fr-FR" i="1" dirty="0" smtClean="0">
              <a:latin typeface="Garamond" pitchFamily="18" charset="0"/>
            </a:endParaRPr>
          </a:p>
          <a:p>
            <a:pPr lvl="1"/>
            <a:r>
              <a:rPr lang="fr-FR" dirty="0" smtClean="0">
                <a:latin typeface="Garamond" pitchFamily="18" charset="0"/>
              </a:rPr>
              <a:t>Variable endogène</a:t>
            </a:r>
          </a:p>
          <a:p>
            <a:r>
              <a:rPr lang="fr-FR" dirty="0" smtClean="0">
                <a:latin typeface="Garamond" pitchFamily="18" charset="0"/>
              </a:rPr>
              <a:t>Variable explicative (</a:t>
            </a:r>
            <a:r>
              <a:rPr lang="fr-FR" b="1" dirty="0" smtClean="0">
                <a:solidFill>
                  <a:srgbClr val="FF0000"/>
                </a:solidFill>
                <a:latin typeface="Garamond" pitchFamily="18" charset="0"/>
              </a:rPr>
              <a:t>X</a:t>
            </a:r>
            <a:r>
              <a:rPr lang="fr-FR" dirty="0" smtClean="0">
                <a:latin typeface="Garamond" pitchFamily="18" charset="0"/>
              </a:rPr>
              <a:t>) = variable </a:t>
            </a:r>
            <a:r>
              <a:rPr lang="fr-FR" u="sng" dirty="0" smtClean="0">
                <a:latin typeface="Garamond" pitchFamily="18" charset="0"/>
              </a:rPr>
              <a:t>catégorique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‘indépendante’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prédictive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‘exposition’ / ‘traitement’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Facteur / groupe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Variable exogène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exemples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latin typeface="Garamond" pitchFamily="18" charset="0"/>
              </a:rPr>
              <a:t>Comparer l’effet de traitement médical sur la santé des patients: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Placebo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Médicament à ‘dose 1’ </a:t>
            </a:r>
            <a:r>
              <a:rPr lang="fr-FR" u="sng" dirty="0" smtClean="0">
                <a:latin typeface="Garamond" pitchFamily="18" charset="0"/>
              </a:rPr>
              <a:t>ou</a:t>
            </a:r>
            <a:r>
              <a:rPr lang="fr-FR" dirty="0" smtClean="0">
                <a:latin typeface="Garamond" pitchFamily="18" charset="0"/>
              </a:rPr>
              <a:t> traitement ‘conventionnel’</a:t>
            </a:r>
          </a:p>
          <a:p>
            <a:pPr lvl="1"/>
            <a:r>
              <a:rPr lang="fr-FR" dirty="0" smtClean="0">
                <a:latin typeface="Garamond" pitchFamily="18" charset="0"/>
              </a:rPr>
              <a:t>Médicament à ‘dose 2’ </a:t>
            </a:r>
            <a:r>
              <a:rPr lang="fr-FR" u="sng" dirty="0" smtClean="0">
                <a:latin typeface="Garamond" pitchFamily="18" charset="0"/>
              </a:rPr>
              <a:t>ou</a:t>
            </a:r>
            <a:r>
              <a:rPr lang="fr-FR" dirty="0" smtClean="0">
                <a:latin typeface="Garamond" pitchFamily="18" charset="0"/>
              </a:rPr>
              <a:t> traitement ‘nouvel’</a:t>
            </a:r>
          </a:p>
          <a:p>
            <a:r>
              <a:rPr lang="fr-FR" dirty="0" smtClean="0">
                <a:latin typeface="Garamond" pitchFamily="18" charset="0"/>
              </a:rPr>
              <a:t>Comparer la taille (</a:t>
            </a:r>
            <a:r>
              <a:rPr lang="fr-FR" i="1" dirty="0" smtClean="0">
                <a:latin typeface="Garamond" pitchFamily="18" charset="0"/>
              </a:rPr>
              <a:t>e.g.</a:t>
            </a:r>
            <a:r>
              <a:rPr lang="fr-FR" dirty="0" smtClean="0">
                <a:latin typeface="Garamond" pitchFamily="18" charset="0"/>
              </a:rPr>
              <a:t>, longueurs et </a:t>
            </a:r>
            <a:r>
              <a:rPr lang="fr-FR" u="sng" dirty="0" smtClean="0">
                <a:latin typeface="Garamond" pitchFamily="18" charset="0"/>
              </a:rPr>
              <a:t>largeurs</a:t>
            </a:r>
            <a:r>
              <a:rPr lang="fr-FR" dirty="0" smtClean="0">
                <a:latin typeface="Garamond" pitchFamily="18" charset="0"/>
              </a:rPr>
              <a:t> de pétales et </a:t>
            </a:r>
            <a:r>
              <a:rPr lang="fr-FR" u="sng" dirty="0" smtClean="0">
                <a:latin typeface="Garamond" pitchFamily="18" charset="0"/>
              </a:rPr>
              <a:t>sépales</a:t>
            </a:r>
            <a:r>
              <a:rPr lang="fr-FR" dirty="0" smtClean="0">
                <a:latin typeface="Garamond" pitchFamily="18" charset="0"/>
              </a:rPr>
              <a:t>) des 3 espèces différentes (données IRIS):</a:t>
            </a:r>
          </a:p>
          <a:p>
            <a:pPr lvl="1"/>
            <a:r>
              <a:rPr lang="fr-FR" i="1" dirty="0" err="1" smtClean="0">
                <a:latin typeface="Garamond" pitchFamily="18" charset="0"/>
              </a:rPr>
              <a:t>Setosa</a:t>
            </a:r>
            <a:endParaRPr lang="fr-FR" i="1" dirty="0" smtClean="0">
              <a:latin typeface="Garamond" pitchFamily="18" charset="0"/>
            </a:endParaRPr>
          </a:p>
          <a:p>
            <a:pPr lvl="1"/>
            <a:r>
              <a:rPr lang="fr-FR" i="1" dirty="0" err="1" smtClean="0">
                <a:latin typeface="Garamond" pitchFamily="18" charset="0"/>
              </a:rPr>
              <a:t>Virginica</a:t>
            </a:r>
            <a:endParaRPr lang="fr-FR" i="1" dirty="0" smtClean="0">
              <a:latin typeface="Garamond" pitchFamily="18" charset="0"/>
            </a:endParaRPr>
          </a:p>
          <a:p>
            <a:pPr lvl="1"/>
            <a:r>
              <a:rPr lang="fr-FR" i="1" dirty="0" err="1" smtClean="0">
                <a:latin typeface="Garamond" pitchFamily="18" charset="0"/>
              </a:rPr>
              <a:t>Versicolor</a:t>
            </a:r>
            <a:endParaRPr lang="fr-FR" i="1" dirty="0" smtClean="0"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Pourquoi pas plusieurs tests de </a:t>
            </a:r>
            <a:r>
              <a:rPr lang="fr-FR" i="1" dirty="0" smtClean="0">
                <a:latin typeface="Garamond" pitchFamily="18" charset="0"/>
              </a:rPr>
              <a:t>t</a:t>
            </a:r>
            <a:r>
              <a:rPr lang="fr-FR" dirty="0" smtClean="0">
                <a:latin typeface="Garamond" pitchFamily="18" charset="0"/>
              </a:rPr>
              <a:t> ?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fr-FR" dirty="0" smtClean="0">
                <a:latin typeface="Garamond" pitchFamily="18" charset="0"/>
              </a:rPr>
              <a:t>Inflation du nombre de tests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augmentation du risque </a:t>
            </a:r>
            <a:r>
              <a:rPr lang="fr-FR" dirty="0" smtClean="0">
                <a:latin typeface="Garamond" pitchFamily="18" charset="0"/>
              </a:rPr>
              <a:t>α</a:t>
            </a:r>
            <a:endParaRPr lang="fr-FR" dirty="0" smtClean="0">
              <a:latin typeface="Garamond" pitchFamily="18" charset="0"/>
              <a:sym typeface="Wingdings" pitchFamily="2" charset="2"/>
            </a:endParaRPr>
          </a:p>
          <a:p>
            <a:pPr lvl="1"/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On trouverait des valeurs significatives qui ne traduisent pas une vraie différence, mais sont simplement dues au hasard</a:t>
            </a:r>
          </a:p>
          <a:p>
            <a:pPr lvl="1"/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Pour chaque comparaison, on a une probabilité de 95% d’accepter l’hypothèse H</a:t>
            </a:r>
            <a:r>
              <a:rPr lang="fr-FR" baseline="-25000" dirty="0" smtClean="0">
                <a:solidFill>
                  <a:srgbClr val="0070C0"/>
                </a:solidFill>
                <a:latin typeface="Garamond" pitchFamily="18" charset="0"/>
              </a:rPr>
              <a:t>0</a:t>
            </a:r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; donc α = 1-(0.95)</a:t>
            </a:r>
            <a:r>
              <a:rPr lang="fr-FR" baseline="30000" dirty="0" smtClean="0">
                <a:solidFill>
                  <a:srgbClr val="0070C0"/>
                </a:solidFill>
                <a:latin typeface="Garamond" pitchFamily="18" charset="0"/>
              </a:rPr>
              <a:t>n</a:t>
            </a:r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 de rejeter H</a:t>
            </a:r>
            <a:r>
              <a:rPr lang="fr-FR" baseline="-25000" dirty="0" smtClean="0">
                <a:solidFill>
                  <a:srgbClr val="0070C0"/>
                </a:solidFill>
                <a:latin typeface="Garamond" pitchFamily="18" charset="0"/>
              </a:rPr>
              <a:t>0</a:t>
            </a:r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 au moins une fois parmi les n tests de comparaison qu’on répète</a:t>
            </a:r>
          </a:p>
          <a:p>
            <a:r>
              <a:rPr lang="fr-FR" dirty="0" smtClean="0">
                <a:latin typeface="Garamond" pitchFamily="18" charset="0"/>
              </a:rPr>
              <a:t>Exemple: pour comparer 4 moyennes, on a 6 comparaisons (= </a:t>
            </a:r>
            <a:r>
              <a:rPr lang="fr-FR" baseline="30000" dirty="0" smtClean="0">
                <a:latin typeface="Garamond" pitchFamily="18" charset="0"/>
              </a:rPr>
              <a:t>4</a:t>
            </a:r>
            <a:r>
              <a:rPr lang="fr-FR" dirty="0" smtClean="0">
                <a:latin typeface="Garamond" pitchFamily="18" charset="0"/>
              </a:rPr>
              <a:t>C</a:t>
            </a:r>
            <a:r>
              <a:rPr lang="fr-FR" baseline="-25000" dirty="0" smtClean="0">
                <a:latin typeface="Garamond" pitchFamily="18" charset="0"/>
              </a:rPr>
              <a:t>2</a:t>
            </a:r>
            <a:r>
              <a:rPr lang="fr-FR" dirty="0" smtClean="0">
                <a:latin typeface="Garamond" pitchFamily="18" charset="0"/>
              </a:rPr>
              <a:t>); donc α = 1-(0.95)</a:t>
            </a:r>
            <a:r>
              <a:rPr lang="fr-FR" baseline="30000" dirty="0" smtClean="0">
                <a:latin typeface="Garamond" pitchFamily="18" charset="0"/>
              </a:rPr>
              <a:t>6</a:t>
            </a:r>
            <a:r>
              <a:rPr lang="fr-FR" dirty="0" smtClean="0">
                <a:latin typeface="Garamond" pitchFamily="18" charset="0"/>
              </a:rPr>
              <a:t> = 0.26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avantages et inconvénients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Avantages: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  <a:latin typeface="Garamond" pitchFamily="18" charset="0"/>
              </a:rPr>
              <a:t>Si l’ANOVA n’est pas significative, cela veut dire qu’il n’y a pas de différence entre les moyennes</a:t>
            </a:r>
          </a:p>
          <a:p>
            <a:pPr lvl="2"/>
            <a:r>
              <a:rPr lang="fr-FR" sz="2600" dirty="0" smtClean="0">
                <a:latin typeface="Garamond" pitchFamily="18" charset="0"/>
              </a:rPr>
              <a:t>Donc, pas la peine de comparer la moyenne entre chaque facteur 1-par-1 à posteriori.  On pourrait éventuellement voir des différences où il n’y en a pas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  <a:latin typeface="Garamond" pitchFamily="18" charset="0"/>
              </a:rPr>
              <a:t>Si elle est significative, cela veut dire qu’au moins une moyenne diffère des autres</a:t>
            </a:r>
          </a:p>
          <a:p>
            <a:pPr lvl="2"/>
            <a:r>
              <a:rPr lang="fr-FR" sz="2600" dirty="0" smtClean="0">
                <a:latin typeface="Garamond" pitchFamily="18" charset="0"/>
              </a:rPr>
              <a:t>Donc, un seul test suffit</a:t>
            </a:r>
          </a:p>
          <a:p>
            <a:r>
              <a:rPr lang="fr-FR" dirty="0" smtClean="0">
                <a:solidFill>
                  <a:srgbClr val="0070C0"/>
                </a:solidFill>
                <a:latin typeface="Garamond" pitchFamily="18" charset="0"/>
              </a:rPr>
              <a:t>Inconvénients:</a:t>
            </a:r>
          </a:p>
          <a:p>
            <a:pPr lvl="1"/>
            <a:r>
              <a:rPr lang="fr-FR" u="sng" dirty="0" smtClean="0">
                <a:solidFill>
                  <a:srgbClr val="C00000"/>
                </a:solidFill>
                <a:latin typeface="Garamond" pitchFamily="18" charset="0"/>
              </a:rPr>
              <a:t>L’ANOVA ne permet pas de dire quelle(s) moyenne(s) diffère(nt) si le test est significatif</a:t>
            </a:r>
          </a:p>
          <a:p>
            <a:pPr lvl="2"/>
            <a:r>
              <a:rPr lang="fr-FR" sz="2600" dirty="0" smtClean="0">
                <a:latin typeface="Garamond" pitchFamily="18" charset="0"/>
              </a:rPr>
              <a:t>Donc, à faire les tests à posteriori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principes générales (1)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fr-FR" b="1" dirty="0" smtClean="0">
                <a:latin typeface="Garamond" pitchFamily="18" charset="0"/>
              </a:rPr>
              <a:t>Décomposition</a:t>
            </a:r>
            <a:r>
              <a:rPr lang="fr-FR" dirty="0" smtClean="0">
                <a:latin typeface="Garamond" pitchFamily="18" charset="0"/>
              </a:rPr>
              <a:t> de la </a:t>
            </a:r>
            <a:r>
              <a:rPr lang="fr-FR" b="1" dirty="0" smtClean="0">
                <a:latin typeface="Garamond" pitchFamily="18" charset="0"/>
              </a:rPr>
              <a:t>variance</a:t>
            </a:r>
            <a:r>
              <a:rPr lang="fr-FR" dirty="0" smtClean="0">
                <a:latin typeface="Garamond" pitchFamily="18" charset="0"/>
              </a:rPr>
              <a:t> totale entre intra- et </a:t>
            </a:r>
            <a:r>
              <a:rPr lang="fr-FR" dirty="0" err="1" smtClean="0">
                <a:latin typeface="Garamond" pitchFamily="18" charset="0"/>
              </a:rPr>
              <a:t>inter-groupes</a:t>
            </a:r>
            <a:r>
              <a:rPr lang="fr-FR" dirty="0" smtClean="0">
                <a:latin typeface="Garamond" pitchFamily="18" charset="0"/>
              </a:rPr>
              <a:t>:</a:t>
            </a:r>
          </a:p>
          <a:p>
            <a:pPr lvl="1">
              <a:buNone/>
            </a:pPr>
            <a:r>
              <a:rPr lang="fr-FR" dirty="0" err="1" smtClean="0">
                <a:latin typeface="Garamond" pitchFamily="18" charset="0"/>
              </a:rPr>
              <a:t>Var</a:t>
            </a:r>
            <a:r>
              <a:rPr lang="fr-FR" baseline="-25000" dirty="0" err="1" smtClean="0">
                <a:latin typeface="Garamond" pitchFamily="18" charset="0"/>
              </a:rPr>
              <a:t>totale</a:t>
            </a:r>
            <a:r>
              <a:rPr lang="fr-FR" dirty="0" smtClean="0">
                <a:latin typeface="Garamond" pitchFamily="18" charset="0"/>
              </a:rPr>
              <a:t> (</a:t>
            </a:r>
            <a:r>
              <a:rPr lang="fr-FR" b="1" dirty="0" smtClean="0">
                <a:latin typeface="Garamond" pitchFamily="18" charset="0"/>
              </a:rPr>
              <a:t>T</a:t>
            </a:r>
            <a:r>
              <a:rPr lang="fr-FR" dirty="0" smtClean="0">
                <a:latin typeface="Garamond" pitchFamily="18" charset="0"/>
              </a:rPr>
              <a:t>) = </a:t>
            </a:r>
            <a:r>
              <a:rPr lang="fr-FR" dirty="0" err="1" smtClean="0">
                <a:latin typeface="Garamond" pitchFamily="18" charset="0"/>
              </a:rPr>
              <a:t>Var</a:t>
            </a:r>
            <a:r>
              <a:rPr lang="fr-FR" baseline="-25000" dirty="0" err="1" smtClean="0">
                <a:latin typeface="Garamond" pitchFamily="18" charset="0"/>
              </a:rPr>
              <a:t>intra</a:t>
            </a:r>
            <a:r>
              <a:rPr lang="fr-FR" dirty="0" smtClean="0">
                <a:latin typeface="Garamond" pitchFamily="18" charset="0"/>
              </a:rPr>
              <a:t> (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) + </a:t>
            </a:r>
            <a:r>
              <a:rPr lang="fr-FR" dirty="0" err="1" smtClean="0">
                <a:latin typeface="Garamond" pitchFamily="18" charset="0"/>
              </a:rPr>
              <a:t>Var</a:t>
            </a:r>
            <a:r>
              <a:rPr lang="fr-FR" baseline="-25000" dirty="0" err="1" smtClean="0">
                <a:latin typeface="Garamond" pitchFamily="18" charset="0"/>
              </a:rPr>
              <a:t>inter</a:t>
            </a:r>
            <a:r>
              <a:rPr lang="fr-FR" dirty="0" smtClean="0">
                <a:latin typeface="Garamond" pitchFamily="18" charset="0"/>
              </a:rPr>
              <a:t> (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)</a:t>
            </a:r>
          </a:p>
          <a:p>
            <a:r>
              <a:rPr lang="fr-FR" dirty="0" smtClean="0">
                <a:latin typeface="Garamond" pitchFamily="18" charset="0"/>
              </a:rPr>
              <a:t>Est-ce que les groupes proviennent de la même population ou y a-t-il vraiment une différence de moyenne entre les groupes (au moins un qui diffère) ?</a:t>
            </a:r>
          </a:p>
          <a:p>
            <a:r>
              <a:rPr lang="fr-FR" dirty="0" smtClean="0">
                <a:latin typeface="Garamond" pitchFamily="18" charset="0"/>
              </a:rPr>
              <a:t>On </a:t>
            </a:r>
            <a:r>
              <a:rPr lang="fr-FR" u="sng" dirty="0" smtClean="0">
                <a:latin typeface="Garamond" pitchFamily="18" charset="0"/>
              </a:rPr>
              <a:t>calcule</a:t>
            </a:r>
            <a:r>
              <a:rPr lang="fr-FR" dirty="0" smtClean="0">
                <a:latin typeface="Garamond" pitchFamily="18" charset="0"/>
              </a:rPr>
              <a:t> les </a:t>
            </a:r>
            <a:r>
              <a:rPr lang="fr-FR" u="sng" dirty="0" smtClean="0">
                <a:latin typeface="Garamond" pitchFamily="18" charset="0"/>
              </a:rPr>
              <a:t>variances</a:t>
            </a:r>
            <a:r>
              <a:rPr lang="fr-FR" dirty="0" smtClean="0">
                <a:latin typeface="Garamond" pitchFamily="18" charset="0"/>
              </a:rPr>
              <a:t> inter- (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) et intra- (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) groupes et les compare </a:t>
            </a:r>
            <a:r>
              <a:rPr lang="fr-FR" i="1" dirty="0" smtClean="0">
                <a:latin typeface="Garamond" pitchFamily="18" charset="0"/>
              </a:rPr>
              <a:t>pour dire</a:t>
            </a:r>
            <a:r>
              <a:rPr lang="fr-FR" dirty="0" smtClean="0">
                <a:latin typeface="Garamond" pitchFamily="18" charset="0"/>
              </a:rPr>
              <a:t> s’il y a une </a:t>
            </a:r>
            <a:r>
              <a:rPr lang="fr-FR" u="sng" dirty="0" smtClean="0">
                <a:latin typeface="Garamond" pitchFamily="18" charset="0"/>
              </a:rPr>
              <a:t>différence</a:t>
            </a:r>
            <a:r>
              <a:rPr lang="fr-FR" dirty="0" smtClean="0">
                <a:latin typeface="Garamond" pitchFamily="18" charset="0"/>
              </a:rPr>
              <a:t> significative des </a:t>
            </a:r>
            <a:r>
              <a:rPr lang="fr-FR" u="sng" dirty="0" smtClean="0">
                <a:latin typeface="Garamond" pitchFamily="18" charset="0"/>
              </a:rPr>
              <a:t>moyennes</a:t>
            </a:r>
            <a:r>
              <a:rPr lang="fr-FR" dirty="0" smtClean="0">
                <a:latin typeface="Garamond" pitchFamily="18" charset="0"/>
              </a:rPr>
              <a:t> ou pas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ANOVA: principes générales (2)</a:t>
            </a:r>
            <a:endParaRPr lang="fr-FR" dirty="0">
              <a:latin typeface="Garamond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257800"/>
          </a:xfrm>
        </p:spPr>
        <p:txBody>
          <a:bodyPr>
            <a:normAutofit fontScale="92500" lnSpcReduction="20000"/>
          </a:bodyPr>
          <a:lstStyle/>
          <a:p>
            <a:r>
              <a:rPr lang="fr-FR" dirty="0" smtClean="0">
                <a:latin typeface="Garamond" pitchFamily="18" charset="0"/>
              </a:rPr>
              <a:t>Si la variance intra-groupe (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) et la variance </a:t>
            </a:r>
            <a:r>
              <a:rPr lang="fr-FR" dirty="0" err="1" smtClean="0">
                <a:latin typeface="Garamond" pitchFamily="18" charset="0"/>
              </a:rPr>
              <a:t>inter-groupes</a:t>
            </a:r>
            <a:r>
              <a:rPr lang="fr-FR" dirty="0" smtClean="0">
                <a:latin typeface="Garamond" pitchFamily="18" charset="0"/>
              </a:rPr>
              <a:t> (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) sont proches, cela signifie qu’il n’y a pas plus de différence entre les groupes (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) que celle attendue du fait d’une variation intra groupe (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) ‘normale’*</a:t>
            </a:r>
          </a:p>
          <a:p>
            <a:r>
              <a:rPr lang="fr-FR" dirty="0" smtClean="0">
                <a:latin typeface="Garamond" pitchFamily="18" charset="0"/>
              </a:rPr>
              <a:t>Or, les moyennes des groupes mélangés sont les mêmes</a:t>
            </a:r>
          </a:p>
          <a:p>
            <a:r>
              <a:rPr lang="fr-FR" dirty="0" smtClean="0">
                <a:latin typeface="Garamond" pitchFamily="18" charset="0"/>
              </a:rPr>
              <a:t>L’alternative signifie que les groupes sont différents (moyennes différentes)</a:t>
            </a:r>
          </a:p>
          <a:p>
            <a:r>
              <a:rPr lang="fr-FR" dirty="0" smtClean="0">
                <a:latin typeface="Garamond" pitchFamily="18" charset="0"/>
              </a:rPr>
              <a:t>H</a:t>
            </a:r>
            <a:r>
              <a:rPr lang="fr-FR" baseline="-25000" dirty="0" smtClean="0">
                <a:latin typeface="Garamond" pitchFamily="18" charset="0"/>
              </a:rPr>
              <a:t>0</a:t>
            </a:r>
            <a:r>
              <a:rPr lang="fr-FR" dirty="0" smtClean="0">
                <a:latin typeface="Garamond" pitchFamily="18" charset="0"/>
              </a:rPr>
              <a:t>: 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 = 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μ</a:t>
            </a:r>
            <a:r>
              <a:rPr lang="fr-FR" baseline="-25000" dirty="0" smtClean="0">
                <a:latin typeface="Garamond" pitchFamily="18" charset="0"/>
                <a:sym typeface="Wingdings" pitchFamily="2" charset="2"/>
              </a:rPr>
              <a:t>1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 = μ</a:t>
            </a:r>
            <a:r>
              <a:rPr lang="fr-FR" baseline="-25000" dirty="0" smtClean="0">
                <a:latin typeface="Garamond" pitchFamily="18" charset="0"/>
                <a:sym typeface="Wingdings" pitchFamily="2" charset="2"/>
              </a:rPr>
              <a:t>2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 = ... = </a:t>
            </a:r>
            <a:r>
              <a:rPr lang="fr-FR" dirty="0" err="1" smtClean="0">
                <a:latin typeface="Garamond" pitchFamily="18" charset="0"/>
                <a:sym typeface="Wingdings" pitchFamily="2" charset="2"/>
              </a:rPr>
              <a:t>μ</a:t>
            </a:r>
            <a:r>
              <a:rPr lang="fr-FR" baseline="-25000" dirty="0" err="1" smtClean="0">
                <a:latin typeface="Garamond" pitchFamily="18" charset="0"/>
                <a:sym typeface="Wingdings" pitchFamily="2" charset="2"/>
              </a:rPr>
              <a:t>k</a:t>
            </a:r>
            <a:endParaRPr lang="fr-FR" baseline="-25000" dirty="0" smtClean="0">
              <a:latin typeface="Garamond" pitchFamily="18" charset="0"/>
            </a:endParaRPr>
          </a:p>
          <a:p>
            <a:r>
              <a:rPr lang="fr-FR" dirty="0" smtClean="0">
                <a:latin typeface="Garamond" pitchFamily="18" charset="0"/>
              </a:rPr>
              <a:t>H</a:t>
            </a:r>
            <a:r>
              <a:rPr lang="fr-FR" baseline="-25000" dirty="0" smtClean="0">
                <a:latin typeface="Garamond" pitchFamily="18" charset="0"/>
              </a:rPr>
              <a:t>1</a:t>
            </a:r>
            <a:r>
              <a:rPr lang="fr-FR" dirty="0" smtClean="0">
                <a:latin typeface="Garamond" pitchFamily="18" charset="0"/>
              </a:rPr>
              <a:t> (ou H</a:t>
            </a:r>
            <a:r>
              <a:rPr lang="fr-FR" baseline="-25000" dirty="0" smtClean="0">
                <a:latin typeface="Garamond" pitchFamily="18" charset="0"/>
              </a:rPr>
              <a:t>A</a:t>
            </a:r>
            <a:r>
              <a:rPr lang="fr-FR" dirty="0" smtClean="0">
                <a:latin typeface="Garamond" pitchFamily="18" charset="0"/>
              </a:rPr>
              <a:t>): </a:t>
            </a:r>
            <a:r>
              <a:rPr lang="fr-FR" b="1" dirty="0" smtClean="0">
                <a:latin typeface="Garamond" pitchFamily="18" charset="0"/>
              </a:rPr>
              <a:t>B</a:t>
            </a:r>
            <a:r>
              <a:rPr lang="fr-FR" dirty="0" smtClean="0">
                <a:latin typeface="Garamond" pitchFamily="18" charset="0"/>
              </a:rPr>
              <a:t> &gt; </a:t>
            </a:r>
            <a:r>
              <a:rPr lang="fr-FR" b="1" dirty="0" smtClean="0">
                <a:latin typeface="Garamond" pitchFamily="18" charset="0"/>
              </a:rPr>
              <a:t>W</a:t>
            </a:r>
            <a:r>
              <a:rPr lang="fr-FR" dirty="0" smtClean="0">
                <a:latin typeface="Garamond" pitchFamily="18" charset="0"/>
              </a:rPr>
              <a:t> 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 toutes </a:t>
            </a:r>
            <a:r>
              <a:rPr lang="el-GR" dirty="0" smtClean="0">
                <a:latin typeface="Garamond" pitchFamily="18" charset="0"/>
                <a:sym typeface="Wingdings" pitchFamily="2" charset="2"/>
              </a:rPr>
              <a:t>μ</a:t>
            </a:r>
            <a:r>
              <a:rPr lang="fr-FR" baseline="-25000" dirty="0" smtClean="0">
                <a:latin typeface="Garamond" pitchFamily="18" charset="0"/>
                <a:sym typeface="Wingdings" pitchFamily="2" charset="2"/>
              </a:rPr>
              <a:t>i</a:t>
            </a:r>
            <a:r>
              <a:rPr lang="fr-FR" dirty="0" smtClean="0">
                <a:latin typeface="Garamond" pitchFamily="18" charset="0"/>
                <a:sym typeface="Wingdings" pitchFamily="2" charset="2"/>
              </a:rPr>
              <a:t> ne sont pas égales (au moins une μ diffère)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quarter" idx="10"/>
          </p:nvPr>
        </p:nvSpPr>
        <p:spPr>
          <a:xfrm>
            <a:off x="457200" y="6356350"/>
            <a:ext cx="2133600" cy="365125"/>
          </a:xfrm>
          <a:noFill/>
        </p:spPr>
        <p:txBody>
          <a:bodyPr/>
          <a:lstStyle/>
          <a:p>
            <a:r>
              <a:rPr lang="en-US" dirty="0" err="1" smtClean="0">
                <a:latin typeface="Garamond" pitchFamily="18" charset="0"/>
              </a:rPr>
              <a:t>Avril</a:t>
            </a:r>
            <a:r>
              <a:rPr lang="en-US" dirty="0" smtClean="0">
                <a:latin typeface="Garamond" pitchFamily="18" charset="0"/>
              </a:rPr>
              <a:t> 2014</a:t>
            </a:r>
            <a:endParaRPr lang="fr-FR" dirty="0" smtClean="0">
              <a:latin typeface="Garamond" pitchFamily="18" charset="0"/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noFill/>
        </p:spPr>
        <p:txBody>
          <a:bodyPr/>
          <a:lstStyle/>
          <a:p>
            <a:r>
              <a:rPr lang="fr-FR" dirty="0" smtClean="0">
                <a:latin typeface="Garamond" pitchFamily="18" charset="0"/>
              </a:rPr>
              <a:t>M1 RIM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2146</Words>
  <Application>Microsoft Office PowerPoint</Application>
  <PresentationFormat>On-screen Show (4:3)</PresentationFormat>
  <Paragraphs>378</Paragraphs>
  <Slides>35</Slides>
  <Notes>35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Office Theme</vt:lpstr>
      <vt:lpstr>Master 1 RIM</vt:lpstr>
      <vt:lpstr>Plan du cours</vt:lpstr>
      <vt:lpstr>Régression linéaire simple vs. corrélation</vt:lpstr>
      <vt:lpstr>ANOVA: terminologies</vt:lpstr>
      <vt:lpstr>ANOVA: exemples</vt:lpstr>
      <vt:lpstr>Pourquoi pas plusieurs tests de t ?</vt:lpstr>
      <vt:lpstr>ANOVA: avantages et inconvénients</vt:lpstr>
      <vt:lpstr>ANOVA: principes générales (1)</vt:lpstr>
      <vt:lpstr>ANOVA: principes générales (2)</vt:lpstr>
      <vt:lpstr>Illustration (1)</vt:lpstr>
      <vt:lpstr>Illustration (2)</vt:lpstr>
      <vt:lpstr>Structure de données</vt:lpstr>
      <vt:lpstr>ANOVA: quelques définitions</vt:lpstr>
      <vt:lpstr>ANOVA: suppositions</vt:lpstr>
      <vt:lpstr>ANOVA à un facteur: modèle</vt:lpstr>
      <vt:lpstr>ANOVA: notations</vt:lpstr>
      <vt:lpstr>ANOVA: décomposition de variance</vt:lpstr>
      <vt:lpstr>Slide 18</vt:lpstr>
      <vt:lpstr>ANOVA: représentation sous forme tabulaire</vt:lpstr>
      <vt:lpstr>ANOVA: pas à pas (1)</vt:lpstr>
      <vt:lpstr>ANOVA: pas à pas (2)</vt:lpstr>
      <vt:lpstr>ANOVA: tests à posteriori</vt:lpstr>
      <vt:lpstr>Données IRIS (échantillon aléatoire)</vt:lpstr>
      <vt:lpstr>IRIS: sepal width</vt:lpstr>
      <vt:lpstr>Exemple avec Stata (1)*</vt:lpstr>
      <vt:lpstr>Exemple avec Stata (2)*</vt:lpstr>
      <vt:lpstr>Exemple avec Sas*</vt:lpstr>
      <vt:lpstr>Différence « plot » avec Sas*</vt:lpstr>
      <vt:lpstr>Exemple avec R*</vt:lpstr>
      <vt:lpstr>Exemple avec WinBUGS (1)*</vt:lpstr>
      <vt:lpstr>Exemple avec WinBUGS (2)*</vt:lpstr>
      <vt:lpstr>Exemple avec MLwiN</vt:lpstr>
      <vt:lpstr>ANOVA: plus compliqué</vt:lpstr>
      <vt:lpstr>Test de Kruskal-Wallis</vt:lpstr>
      <vt:lpstr>Slide 35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 1 RIM</dc:title>
  <dc:creator>u707-10299</dc:creator>
  <cp:lastModifiedBy>Soutrik Banerjee</cp:lastModifiedBy>
  <cp:revision>284</cp:revision>
  <dcterms:created xsi:type="dcterms:W3CDTF">2006-08-16T00:00:00Z</dcterms:created>
  <dcterms:modified xsi:type="dcterms:W3CDTF">2014-04-02T13:00:36Z</dcterms:modified>
</cp:coreProperties>
</file>