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33"/>
  </p:notesMasterIdLst>
  <p:sldIdLst>
    <p:sldId id="256" r:id="rId2"/>
    <p:sldId id="289" r:id="rId3"/>
    <p:sldId id="279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71" r:id="rId15"/>
    <p:sldId id="273" r:id="rId16"/>
    <p:sldId id="272" r:id="rId17"/>
    <p:sldId id="287" r:id="rId18"/>
    <p:sldId id="277" r:id="rId19"/>
    <p:sldId id="280" r:id="rId20"/>
    <p:sldId id="292" r:id="rId21"/>
    <p:sldId id="293" r:id="rId22"/>
    <p:sldId id="290" r:id="rId23"/>
    <p:sldId id="267" r:id="rId24"/>
    <p:sldId id="268" r:id="rId25"/>
    <p:sldId id="269" r:id="rId26"/>
    <p:sldId id="274" r:id="rId27"/>
    <p:sldId id="276" r:id="rId28"/>
    <p:sldId id="278" r:id="rId29"/>
    <p:sldId id="270" r:id="rId30"/>
    <p:sldId id="285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6F1BE-6066-44B3-9981-C230F896EBED}" type="datetimeFigureOut">
              <a:rPr lang="en-GB" smtClean="0"/>
              <a:pPr/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530AF-5EEB-442A-B533-25C925534D0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Snijders</a:t>
            </a:r>
            <a:r>
              <a:rPr lang="en-GB" baseline="0" dirty="0"/>
              <a:t> &amp; </a:t>
            </a:r>
            <a:r>
              <a:rPr lang="en-GB" baseline="0" dirty="0" err="1"/>
              <a:t>Boskers</a:t>
            </a:r>
            <a:r>
              <a:rPr lang="en-GB" baseline="0" dirty="0"/>
              <a:t>, </a:t>
            </a:r>
            <a:r>
              <a:rPr lang="en-GB" baseline="0" dirty="0" err="1"/>
              <a:t>Diggle</a:t>
            </a:r>
            <a:r>
              <a:rPr lang="en-GB" baseline="0" dirty="0"/>
              <a:t>, Singer,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WGEE is valid for MAR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</a:t>
            </a:r>
            <a:r>
              <a:rPr lang="en-GB" dirty="0" err="1"/>
              <a:t>Stata</a:t>
            </a:r>
            <a:r>
              <a:rPr lang="en-GB" dirty="0"/>
              <a:t> doesn’t use</a:t>
            </a:r>
            <a:r>
              <a:rPr lang="en-GB" baseline="0" dirty="0"/>
              <a:t> this, but SAS &amp; R does.</a:t>
            </a:r>
          </a:p>
          <a:p>
            <a:r>
              <a:rPr lang="en-GB" dirty="0"/>
              <a:t>GLIMMIX can be used for spatial</a:t>
            </a:r>
            <a:r>
              <a:rPr lang="en-GB" baseline="0" dirty="0"/>
              <a:t> smoothing, mixed </a:t>
            </a:r>
            <a:r>
              <a:rPr lang="en-GB" baseline="0" dirty="0" err="1"/>
              <a:t>bivariate</a:t>
            </a:r>
            <a:r>
              <a:rPr lang="en-GB" baseline="0" dirty="0"/>
              <a:t> distributions (</a:t>
            </a:r>
            <a:r>
              <a:rPr lang="en-GB" i="1" baseline="0" dirty="0"/>
              <a:t>e.g.</a:t>
            </a:r>
            <a:r>
              <a:rPr lang="en-GB" baseline="0" dirty="0"/>
              <a:t>, Poisson with binomial), random-</a:t>
            </a:r>
            <a:r>
              <a:rPr lang="en-GB" baseline="0" dirty="0" err="1"/>
              <a:t>splines</a:t>
            </a:r>
            <a:r>
              <a:rPr lang="en-GB" baseline="0" dirty="0"/>
              <a:t>.</a:t>
            </a:r>
          </a:p>
          <a:p>
            <a:r>
              <a:rPr lang="en-GB" baseline="0" dirty="0"/>
              <a:t>EMPIRICAL option conflicts with DDFM option.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* 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 REs, conditionally on the observed data for that specific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/>
              <a:t>* </a:t>
            </a:r>
            <a:r>
              <a:rPr lang="en-GB" baseline="0" dirty="0" err="1"/>
              <a:t>b</a:t>
            </a:r>
            <a:r>
              <a:rPr lang="en-GB" baseline="-25000" dirty="0" err="1"/>
              <a:t>j</a:t>
            </a:r>
            <a:r>
              <a:rPr lang="en-GB" baseline="0" dirty="0"/>
              <a:t> are </a:t>
            </a:r>
            <a:r>
              <a:rPr lang="en-GB" b="1" baseline="0" dirty="0"/>
              <a:t>random-intercepts</a:t>
            </a:r>
            <a:r>
              <a:rPr lang="en-GB" baseline="0" dirty="0"/>
              <a:t>, with mean 0 and variance phi.</a:t>
            </a:r>
          </a:p>
          <a:p>
            <a:r>
              <a:rPr lang="en-GB" baseline="0" dirty="0"/>
              <a:t>The logistic function is </a:t>
            </a:r>
            <a:r>
              <a:rPr lang="en-GB" b="1" i="1" baseline="0" dirty="0"/>
              <a:t>f </a:t>
            </a:r>
            <a:r>
              <a:rPr lang="en-GB" baseline="0" dirty="0"/>
              <a:t>(</a:t>
            </a:r>
            <a:r>
              <a:rPr lang="en-GB" b="1" baseline="0" dirty="0"/>
              <a:t>Y</a:t>
            </a:r>
            <a:r>
              <a:rPr lang="en-GB" b="1" i="1" baseline="-25000" dirty="0"/>
              <a:t>i</a:t>
            </a:r>
            <a:r>
              <a:rPr lang="en-GB" b="1" baseline="0" dirty="0"/>
              <a:t> </a:t>
            </a:r>
            <a:r>
              <a:rPr lang="en-GB" baseline="0" dirty="0"/>
              <a:t>| </a:t>
            </a:r>
            <a:r>
              <a:rPr lang="en-GB" b="1" baseline="0" dirty="0"/>
              <a:t>b</a:t>
            </a:r>
            <a:r>
              <a:rPr lang="en-GB" b="1" i="1" baseline="-25000" dirty="0"/>
              <a:t>i</a:t>
            </a:r>
            <a:r>
              <a:rPr lang="en-GB" baseline="0" dirty="0"/>
              <a:t>).</a:t>
            </a:r>
          </a:p>
          <a:p>
            <a:r>
              <a:rPr lang="en-GB" baseline="0" dirty="0"/>
              <a:t>Stronger the REs, greater will be the slopes of the subject-specific model compared to the slope of the marginal model.</a:t>
            </a:r>
          </a:p>
          <a:p>
            <a:r>
              <a:rPr lang="en-GB" baseline="0" dirty="0"/>
              <a:t>The integration can be achieved by numerical (adaptive Gauss-</a:t>
            </a:r>
            <a:r>
              <a:rPr lang="en-GB" baseline="0" dirty="0" err="1"/>
              <a:t>Hermite</a:t>
            </a:r>
            <a:r>
              <a:rPr lang="en-GB" baseline="0" dirty="0"/>
              <a:t> quadrature or non-adaptive) or MCMC sampling.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Gender effect | mother</a:t>
            </a:r>
            <a:r>
              <a:rPr lang="en-GB" baseline="0" dirty="0"/>
              <a:t> effect – is the conditional model.  Gender is fixed effect, mother is random effect here.  We integrate out the random mother effect to obtain the marginal gender effect.  Hence, a male offspring from a mother is considered to have a different impact from a male offspring from another mother.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Unbalanced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order to better reflect the multilevel nature of the data, we will use an alternative parameterisation of the same model, with one index for each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* </a:t>
            </a:r>
            <a:r>
              <a:rPr lang="el-GR" i="1" dirty="0"/>
              <a:t>α</a:t>
            </a:r>
            <a:r>
              <a:rPr lang="pl-PL" i="1" baseline="-25000" dirty="0"/>
              <a:t>i</a:t>
            </a:r>
            <a:r>
              <a:rPr lang="en-GB" dirty="0"/>
              <a:t>  is the random-effect</a:t>
            </a:r>
            <a:r>
              <a:rPr lang="en-GB" baseline="0" dirty="0"/>
              <a:t> (= random-intercept).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Mothers are assumed to be randomly selected from a population of mothers (wide-space inference).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GB" dirty="0"/>
              <a:t>Random-intercept model:</a:t>
            </a:r>
            <a:r>
              <a:rPr lang="en-GB" baseline="0" dirty="0"/>
              <a:t> </a:t>
            </a:r>
            <a:r>
              <a:rPr lang="en-GB" dirty="0"/>
              <a:t>REs are denoted</a:t>
            </a:r>
            <a:r>
              <a:rPr lang="en-GB" baseline="0" dirty="0"/>
              <a:t> by different notations: alpha, b, u depending on textbooks.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530AF-5EEB-442A-B533-25C925534D0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53EFD4-6F8B-4F0E-A60A-E1981252DA2A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D850-375F-4101-B814-FA641CAE0D48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26AB-0906-4D10-ACF3-82E0139E1EBC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013D-13AA-4D9F-B997-55E03EE95A3C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CE7B-C57B-45B0-BCB7-5579D6B1091F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8FC5-BEA0-47D0-B7CC-91FB12C9DFA0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614C-2C0B-4D6F-8F73-6C4131182CED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B825-3E2B-4E1B-8731-01048AC77908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2D77-83A8-43EE-B0BD-79BFF6E8A429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949FF79-7610-4DB0-A614-05C4150A738D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A72F87-564B-4A3E-813F-5FA1316CAC27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9D0AB9-C215-4B47-9067-1D7E5C17C4F2}" type="datetime1">
              <a:rPr lang="en-US" smtClean="0"/>
              <a:pPr/>
              <a:t>5/23/2017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quick glimpse through multilevel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8153400" cy="1752600"/>
          </a:xfrm>
        </p:spPr>
        <p:txBody>
          <a:bodyPr/>
          <a:lstStyle/>
          <a:p>
            <a:pPr algn="r"/>
            <a:r>
              <a:rPr lang="en-GB" dirty="0"/>
              <a:t>Soutrik Banerjee</a:t>
            </a:r>
          </a:p>
          <a:p>
            <a:pPr algn="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July,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12709"/>
            <a:ext cx="8382000" cy="3111691"/>
          </a:xfrm>
        </p:spPr>
        <p:txBody>
          <a:bodyPr>
            <a:normAutofit/>
          </a:bodyPr>
          <a:lstStyle/>
          <a:p>
            <a:r>
              <a:rPr lang="en-GB" dirty="0"/>
              <a:t>Traditionally, let </a:t>
            </a:r>
            <a:r>
              <a:rPr lang="en-GB" i="1" dirty="0" err="1"/>
              <a:t>Y</a:t>
            </a:r>
            <a:r>
              <a:rPr lang="en-GB" i="1" baseline="-25000" dirty="0" err="1"/>
              <a:t>ijk</a:t>
            </a:r>
            <a:r>
              <a:rPr lang="en-GB" dirty="0"/>
              <a:t> be the </a:t>
            </a:r>
            <a:r>
              <a:rPr lang="en-GB" dirty="0" err="1"/>
              <a:t>k</a:t>
            </a:r>
            <a:r>
              <a:rPr lang="en-GB" baseline="30000" dirty="0" err="1"/>
              <a:t>th</a:t>
            </a:r>
            <a:r>
              <a:rPr lang="en-GB" dirty="0"/>
              <a:t> measurement in the </a:t>
            </a:r>
            <a:r>
              <a:rPr lang="en-GB" dirty="0" err="1"/>
              <a:t>j</a:t>
            </a:r>
            <a:r>
              <a:rPr lang="en-GB" baseline="30000" dirty="0" err="1"/>
              <a:t>th</a:t>
            </a:r>
            <a:r>
              <a:rPr lang="en-GB" dirty="0"/>
              <a:t> gender group for the </a:t>
            </a:r>
            <a:r>
              <a:rPr lang="en-GB" dirty="0" err="1"/>
              <a:t>i</a:t>
            </a:r>
            <a:r>
              <a:rPr lang="en-GB" baseline="30000" dirty="0" err="1"/>
              <a:t>th</a:t>
            </a:r>
            <a:r>
              <a:rPr lang="en-GB" dirty="0"/>
              <a:t> mother</a:t>
            </a:r>
          </a:p>
          <a:p>
            <a:pPr lvl="1"/>
            <a:r>
              <a:rPr lang="pl-PL" i="1" dirty="0"/>
              <a:t>Y</a:t>
            </a:r>
            <a:r>
              <a:rPr lang="pl-PL" i="1" baseline="-25000" dirty="0"/>
              <a:t>ijk</a:t>
            </a:r>
            <a:r>
              <a:rPr lang="pl-PL" i="1" dirty="0"/>
              <a:t> </a:t>
            </a:r>
            <a:r>
              <a:rPr lang="pl-PL" dirty="0"/>
              <a:t>=</a:t>
            </a:r>
            <a:r>
              <a:rPr lang="pl-PL" i="1" dirty="0"/>
              <a:t> μ </a:t>
            </a:r>
            <a:r>
              <a:rPr lang="pl-PL" dirty="0"/>
              <a:t>+</a:t>
            </a:r>
            <a:r>
              <a:rPr lang="pl-PL" i="1" dirty="0"/>
              <a:t> </a:t>
            </a:r>
            <a:r>
              <a:rPr lang="el-GR" i="1" dirty="0"/>
              <a:t>α</a:t>
            </a:r>
            <a:r>
              <a:rPr lang="pl-PL" i="1" baseline="-25000" dirty="0"/>
              <a:t>i</a:t>
            </a:r>
            <a:r>
              <a:rPr lang="pl-PL" i="1" dirty="0"/>
              <a:t> </a:t>
            </a:r>
            <a:r>
              <a:rPr lang="pl-PL" dirty="0"/>
              <a:t>+</a:t>
            </a:r>
            <a:r>
              <a:rPr lang="pl-PL" i="1" dirty="0"/>
              <a:t> </a:t>
            </a:r>
            <a:r>
              <a:rPr lang="el-GR" i="1" dirty="0"/>
              <a:t>β</a:t>
            </a:r>
            <a:r>
              <a:rPr lang="pl-PL" i="1" baseline="-25000" dirty="0"/>
              <a:t>j</a:t>
            </a:r>
            <a:r>
              <a:rPr lang="pl-PL" i="1" dirty="0"/>
              <a:t> </a:t>
            </a:r>
            <a:r>
              <a:rPr lang="pl-PL" dirty="0"/>
              <a:t>+</a:t>
            </a:r>
            <a:r>
              <a:rPr lang="pl-PL" i="1" dirty="0"/>
              <a:t> </a:t>
            </a:r>
            <a:r>
              <a:rPr lang="el-GR" i="1" dirty="0"/>
              <a:t>ε</a:t>
            </a:r>
            <a:r>
              <a:rPr lang="pl-PL" i="1" baseline="-25000" dirty="0"/>
              <a:t>ijk</a:t>
            </a:r>
            <a:r>
              <a:rPr lang="fr-FR" i="1" baseline="-25000" dirty="0"/>
              <a:t> </a:t>
            </a:r>
            <a:r>
              <a:rPr lang="fr-FR" dirty="0"/>
              <a:t>.........................................(1)</a:t>
            </a:r>
            <a:endParaRPr lang="pl-PL" dirty="0"/>
          </a:p>
          <a:p>
            <a:pPr lvl="1"/>
            <a:r>
              <a:rPr lang="pl-PL" i="1" dirty="0"/>
              <a:t>μ</a:t>
            </a:r>
            <a:r>
              <a:rPr lang="en-GB" dirty="0"/>
              <a:t> = overall mean</a:t>
            </a:r>
          </a:p>
          <a:p>
            <a:pPr lvl="1"/>
            <a:r>
              <a:rPr lang="el-GR" i="1" dirty="0"/>
              <a:t>β</a:t>
            </a:r>
            <a:r>
              <a:rPr lang="pl-PL" i="1" baseline="-25000" dirty="0"/>
              <a:t>j</a:t>
            </a:r>
            <a:r>
              <a:rPr lang="en-GB" dirty="0"/>
              <a:t> = gender effect (= parameter of interest)</a:t>
            </a:r>
          </a:p>
          <a:p>
            <a:pPr lvl="1"/>
            <a:r>
              <a:rPr lang="el-GR" i="1" dirty="0"/>
              <a:t>α</a:t>
            </a:r>
            <a:r>
              <a:rPr lang="pl-PL" i="1" baseline="-25000" dirty="0"/>
              <a:t>i</a:t>
            </a:r>
            <a:r>
              <a:rPr lang="en-GB" dirty="0"/>
              <a:t> = mother effect (too many nuisance parameters)</a:t>
            </a:r>
          </a:p>
          <a:p>
            <a:pPr lvl="1"/>
            <a:r>
              <a:rPr lang="el-GR" i="1" dirty="0"/>
              <a:t>ε</a:t>
            </a:r>
            <a:r>
              <a:rPr lang="pl-PL" i="1" baseline="-25000" dirty="0"/>
              <a:t>ijk</a:t>
            </a:r>
            <a:r>
              <a:rPr lang="en-GB" dirty="0"/>
              <a:t> ~ </a:t>
            </a:r>
            <a:r>
              <a:rPr lang="en-GB" i="1" dirty="0"/>
              <a:t>N </a:t>
            </a:r>
            <a:r>
              <a:rPr lang="en-GB" dirty="0"/>
              <a:t>(0, </a:t>
            </a:r>
            <a:r>
              <a:rPr lang="el-GR" dirty="0"/>
              <a:t>σ</a:t>
            </a:r>
            <a:r>
              <a:rPr lang="fr-FR" baseline="30000" dirty="0"/>
              <a:t>2</a:t>
            </a:r>
            <a:r>
              <a:rPr lang="fr-FR" baseline="-25000" dirty="0"/>
              <a:t>res</a:t>
            </a:r>
            <a:r>
              <a:rPr lang="en-GB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2-way ANOVA (1): gender, mother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79309"/>
            <a:ext cx="8382000" cy="539769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Traditionally, let </a:t>
            </a:r>
            <a:r>
              <a:rPr lang="en-GB" i="1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GB" i="1" baseline="-25000" dirty="0" err="1">
                <a:solidFill>
                  <a:schemeClr val="bg1">
                    <a:lumMod val="75000"/>
                  </a:schemeClr>
                </a:solidFill>
              </a:rPr>
              <a:t>ijk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be the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GB" baseline="30000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measurement in the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GB" baseline="30000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gender group for the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GB" baseline="30000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mother</a:t>
            </a:r>
          </a:p>
          <a:p>
            <a:pPr lvl="1"/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ijk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μ 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l-GR" i="1" dirty="0">
                <a:solidFill>
                  <a:schemeClr val="bg1">
                    <a:lumMod val="75000"/>
                  </a:schemeClr>
                </a:solidFill>
              </a:rPr>
              <a:t>α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l-GR" i="1" dirty="0">
                <a:solidFill>
                  <a:schemeClr val="bg1">
                    <a:lumMod val="75000"/>
                  </a:schemeClr>
                </a:solidFill>
              </a:rPr>
              <a:t>β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l-GR" i="1" dirty="0">
                <a:solidFill>
                  <a:schemeClr val="bg1">
                    <a:lumMod val="75000"/>
                  </a:schemeClr>
                </a:solidFill>
              </a:rPr>
              <a:t>ε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ijk</a:t>
            </a:r>
            <a:r>
              <a:rPr lang="fr-FR" i="1" baseline="-25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.........................................(1)</a:t>
            </a:r>
            <a:endParaRPr lang="pl-PL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l-PL" i="1" dirty="0">
                <a:solidFill>
                  <a:schemeClr val="bg1">
                    <a:lumMod val="75000"/>
                  </a:schemeClr>
                </a:solidFill>
              </a:rPr>
              <a:t>μ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= overall mean</a:t>
            </a:r>
          </a:p>
          <a:p>
            <a:pPr lvl="1"/>
            <a:r>
              <a:rPr lang="el-GR" i="1" dirty="0">
                <a:solidFill>
                  <a:schemeClr val="bg1">
                    <a:lumMod val="75000"/>
                  </a:schemeClr>
                </a:solidFill>
              </a:rPr>
              <a:t>β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= gender effect (= parameter of interest)</a:t>
            </a:r>
          </a:p>
          <a:p>
            <a:pPr lvl="1"/>
            <a:r>
              <a:rPr lang="el-GR" i="1" dirty="0">
                <a:solidFill>
                  <a:schemeClr val="bg1">
                    <a:lumMod val="75000"/>
                  </a:schemeClr>
                </a:solidFill>
              </a:rPr>
              <a:t>α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= mother effect (too many nuisance parameters)</a:t>
            </a:r>
          </a:p>
          <a:p>
            <a:pPr lvl="1"/>
            <a:r>
              <a:rPr lang="el-GR" i="1" dirty="0">
                <a:solidFill>
                  <a:schemeClr val="bg1">
                    <a:lumMod val="75000"/>
                  </a:schemeClr>
                </a:solidFill>
              </a:rPr>
              <a:t>ε</a:t>
            </a:r>
            <a:r>
              <a:rPr lang="pl-PL" i="1" baseline="-25000" dirty="0">
                <a:solidFill>
                  <a:schemeClr val="bg1">
                    <a:lumMod val="75000"/>
                  </a:schemeClr>
                </a:solidFill>
              </a:rPr>
              <a:t>ijk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~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(0, </a:t>
            </a:r>
            <a:r>
              <a:rPr lang="el-GR" dirty="0">
                <a:solidFill>
                  <a:schemeClr val="bg1">
                    <a:lumMod val="75000"/>
                  </a:schemeClr>
                </a:solidFill>
              </a:rPr>
              <a:t>σ</a:t>
            </a:r>
            <a:r>
              <a:rPr lang="fr-FR" baseline="30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fr-FR" baseline="-25000" dirty="0">
                <a:solidFill>
                  <a:schemeClr val="bg1">
                    <a:lumMod val="75000"/>
                  </a:schemeClr>
                </a:solidFill>
              </a:rPr>
              <a:t>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/>
              <a:t>Alternatively</a:t>
            </a:r>
            <a:r>
              <a:rPr lang="en-GB" baseline="30000" dirty="0"/>
              <a:t>#</a:t>
            </a:r>
            <a:r>
              <a:rPr lang="en-GB" dirty="0"/>
              <a:t>, let </a:t>
            </a:r>
            <a:r>
              <a:rPr lang="en-GB" i="1" dirty="0" err="1"/>
              <a:t>Y</a:t>
            </a:r>
            <a:r>
              <a:rPr lang="en-GB" i="1" baseline="-25000" dirty="0" err="1"/>
              <a:t>ij</a:t>
            </a:r>
            <a:r>
              <a:rPr lang="en-GB" dirty="0"/>
              <a:t> be the </a:t>
            </a:r>
            <a:r>
              <a:rPr lang="en-GB" dirty="0" err="1"/>
              <a:t>j</a:t>
            </a:r>
            <a:r>
              <a:rPr lang="en-GB" baseline="30000" dirty="0" err="1"/>
              <a:t>th</a:t>
            </a:r>
            <a:r>
              <a:rPr lang="en-GB" dirty="0"/>
              <a:t> measurement on the </a:t>
            </a:r>
            <a:r>
              <a:rPr lang="en-GB" dirty="0" err="1"/>
              <a:t>i</a:t>
            </a:r>
            <a:r>
              <a:rPr lang="en-GB" baseline="30000" dirty="0" err="1"/>
              <a:t>th</a:t>
            </a:r>
            <a:r>
              <a:rPr lang="en-GB" dirty="0"/>
              <a:t> mother, and let </a:t>
            </a:r>
            <a:r>
              <a:rPr lang="en-GB" i="1" dirty="0" err="1"/>
              <a:t>x</a:t>
            </a:r>
            <a:r>
              <a:rPr lang="en-GB" i="1" baseline="-25000" dirty="0" err="1"/>
              <a:t>ij</a:t>
            </a:r>
            <a:r>
              <a:rPr lang="en-GB" dirty="0"/>
              <a:t> = 0 (</a:t>
            </a:r>
            <a:r>
              <a:rPr lang="en-GB" sz="1800" dirty="0"/>
              <a:t>male</a:t>
            </a:r>
            <a:r>
              <a:rPr lang="en-GB" dirty="0"/>
              <a:t>), = 1 (</a:t>
            </a:r>
            <a:r>
              <a:rPr lang="en-GB" sz="1800" dirty="0"/>
              <a:t>female</a:t>
            </a:r>
            <a:r>
              <a:rPr lang="en-GB" dirty="0"/>
              <a:t>)</a:t>
            </a:r>
            <a:endParaRPr lang="en-GB" baseline="30000" dirty="0"/>
          </a:p>
          <a:p>
            <a:pPr lvl="1"/>
            <a:r>
              <a:rPr lang="pl-PL" i="1" dirty="0"/>
              <a:t>Y</a:t>
            </a:r>
            <a:r>
              <a:rPr lang="pl-PL" i="1" baseline="-25000" dirty="0"/>
              <a:t>ij</a:t>
            </a:r>
            <a:r>
              <a:rPr lang="pl-PL" i="1" dirty="0"/>
              <a:t> </a:t>
            </a:r>
            <a:r>
              <a:rPr lang="pl-PL" dirty="0"/>
              <a:t>=</a:t>
            </a:r>
            <a:r>
              <a:rPr lang="pl-PL" i="1" dirty="0"/>
              <a:t> μ </a:t>
            </a:r>
            <a:r>
              <a:rPr lang="pl-PL" dirty="0"/>
              <a:t>+</a:t>
            </a:r>
            <a:r>
              <a:rPr lang="pl-PL" i="1" dirty="0"/>
              <a:t> </a:t>
            </a:r>
            <a:r>
              <a:rPr lang="el-GR" i="1" dirty="0"/>
              <a:t>α</a:t>
            </a:r>
            <a:r>
              <a:rPr lang="pl-PL" i="1" baseline="-25000" dirty="0"/>
              <a:t>i</a:t>
            </a:r>
            <a:r>
              <a:rPr lang="pl-PL" i="1" dirty="0"/>
              <a:t> </a:t>
            </a:r>
            <a:r>
              <a:rPr lang="pl-PL" dirty="0"/>
              <a:t>+</a:t>
            </a:r>
            <a:r>
              <a:rPr lang="pl-PL" i="1" dirty="0"/>
              <a:t> </a:t>
            </a:r>
            <a:r>
              <a:rPr lang="el-GR" i="1" dirty="0"/>
              <a:t>β</a:t>
            </a:r>
            <a:r>
              <a:rPr lang="fr-FR" i="1" dirty="0"/>
              <a:t>.</a:t>
            </a:r>
            <a:r>
              <a:rPr lang="fr-FR" i="1" dirty="0" err="1"/>
              <a:t>x</a:t>
            </a:r>
            <a:r>
              <a:rPr lang="fr-FR" i="1" baseline="-25000" dirty="0" err="1"/>
              <a:t>ij</a:t>
            </a:r>
            <a:r>
              <a:rPr lang="pl-PL" i="1" dirty="0"/>
              <a:t> </a:t>
            </a:r>
            <a:r>
              <a:rPr lang="pl-PL" dirty="0"/>
              <a:t>+</a:t>
            </a:r>
            <a:r>
              <a:rPr lang="pl-PL" i="1" dirty="0"/>
              <a:t> </a:t>
            </a:r>
            <a:r>
              <a:rPr lang="el-GR" i="1" dirty="0"/>
              <a:t>ε</a:t>
            </a:r>
            <a:r>
              <a:rPr lang="pl-PL" i="1" baseline="-25000" dirty="0"/>
              <a:t>ij</a:t>
            </a:r>
            <a:r>
              <a:rPr lang="fr-FR" dirty="0"/>
              <a:t> ........................................(2)</a:t>
            </a:r>
            <a:endParaRPr lang="pl-PL" i="1" dirty="0"/>
          </a:p>
          <a:p>
            <a:pPr lvl="1"/>
            <a:r>
              <a:rPr lang="el-GR" i="1" dirty="0"/>
              <a:t>β</a:t>
            </a:r>
            <a:r>
              <a:rPr lang="en-GB" dirty="0"/>
              <a:t> = average difference between males &amp; females (= our main parameter of interest)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2-way ANOVA (1): gender, mother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642872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In SAS code:</a:t>
            </a:r>
          </a:p>
          <a:p>
            <a:pPr>
              <a:buNone/>
            </a:pPr>
            <a:r>
              <a:rPr lang="en-GB" sz="16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b="1" dirty="0">
                <a:solidFill>
                  <a:srgbClr val="000080"/>
                </a:solidFill>
                <a:latin typeface="Courier New"/>
              </a:rPr>
              <a:t>GLM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 = lizard;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  <a:latin typeface="Courier New"/>
              </a:rPr>
              <a:t>  CLASS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mothc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  <a:latin typeface="Courier New"/>
              </a:rPr>
              <a:t>  MODEL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dors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= sex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mothc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GB" sz="16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2-way ANOVA (2)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12500" t="25000" r="43125" b="56250"/>
          <a:stretch>
            <a:fillRect/>
          </a:stretch>
        </p:blipFill>
        <p:spPr bwMode="auto">
          <a:xfrm>
            <a:off x="1600200" y="2362200"/>
            <a:ext cx="5861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" y="4572000"/>
            <a:ext cx="8077200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- Gender is now significant; also mother effect is highly significant, but the mother effect estimation ‘wastes’ a lot of degrees of freedom, which is </a:t>
            </a:r>
            <a:r>
              <a:rPr lang="en-GB" u="sng" dirty="0"/>
              <a:t>not</a:t>
            </a:r>
            <a:r>
              <a:rPr lang="en-GB" dirty="0"/>
              <a:t> a parameter of interest = a ‘nuisance’ parameter</a:t>
            </a:r>
          </a:p>
          <a:p>
            <a:r>
              <a:rPr lang="en-GB" dirty="0"/>
              <a:t>- Secondly, we are not able to study the within-group dependency in this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2DA2BF"/>
              </a:buClr>
              <a:buNone/>
            </a:pPr>
            <a:r>
              <a:rPr lang="en-GB" sz="2000" dirty="0">
                <a:solidFill>
                  <a:prstClr val="black"/>
                </a:solidFill>
              </a:rPr>
              <a:t>In SAS code:</a:t>
            </a:r>
          </a:p>
          <a:p>
            <a:pPr lvl="2">
              <a:buClr>
                <a:srgbClr val="2DA2BF"/>
              </a:buClr>
            </a:pPr>
            <a:r>
              <a:rPr lang="en-GB" dirty="0">
                <a:solidFill>
                  <a:prstClr val="black"/>
                </a:solidFill>
              </a:rPr>
              <a:t>Remember to put the ‘cluster’ in the </a:t>
            </a:r>
            <a:r>
              <a:rPr lang="en-GB" sz="1600" dirty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GB" dirty="0">
                <a:solidFill>
                  <a:prstClr val="black"/>
                </a:solidFill>
              </a:rPr>
              <a:t> statement for </a:t>
            </a:r>
            <a:r>
              <a:rPr lang="en-GB" sz="1600" dirty="0">
                <a:solidFill>
                  <a:srgbClr val="0000FF"/>
                </a:solidFill>
                <a:latin typeface="Courier New"/>
              </a:rPr>
              <a:t>REPEATED</a:t>
            </a:r>
            <a:r>
              <a:rPr lang="en-GB" dirty="0">
                <a:solidFill>
                  <a:prstClr val="black"/>
                </a:solidFill>
              </a:rPr>
              <a:t> (and </a:t>
            </a:r>
            <a:r>
              <a:rPr lang="en-GB" sz="1600" dirty="0">
                <a:solidFill>
                  <a:srgbClr val="0000FF"/>
                </a:solidFill>
                <a:latin typeface="Courier New"/>
              </a:rPr>
              <a:t>RANDOM</a:t>
            </a:r>
            <a:r>
              <a:rPr lang="en-GB" dirty="0">
                <a:solidFill>
                  <a:prstClr val="black"/>
                </a:solidFill>
              </a:rPr>
              <a:t>) statements</a:t>
            </a:r>
          </a:p>
          <a:p>
            <a:pPr>
              <a:buNone/>
            </a:pPr>
            <a:r>
              <a:rPr lang="en-GB" sz="1600" b="1" dirty="0">
                <a:solidFill>
                  <a:srgbClr val="000080"/>
                </a:solidFill>
                <a:latin typeface="Courier New"/>
              </a:rPr>
              <a:t>PROC MIXED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 = lizard;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  <a:latin typeface="Courier New"/>
              </a:rPr>
              <a:t>  CLASS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mothc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  <a:latin typeface="Courier New"/>
              </a:rPr>
              <a:t>  MODEL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dors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= sex / </a:t>
            </a:r>
            <a:r>
              <a:rPr lang="en-GB" sz="1600" dirty="0">
                <a:solidFill>
                  <a:srgbClr val="0000FF"/>
                </a:solidFill>
                <a:latin typeface="Courier New"/>
              </a:rPr>
              <a:t>SOLUTION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  <a:latin typeface="Courier New"/>
              </a:rPr>
              <a:t>  RANDOM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mothc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600" dirty="0">
                <a:solidFill>
                  <a:srgbClr val="00B050"/>
                </a:solidFill>
                <a:latin typeface="Courier New"/>
              </a:rPr>
              <a:t>* G-side (or ‘D’ matrix) parameterisation of the variance-covariance matrix;</a:t>
            </a:r>
          </a:p>
          <a:p>
            <a:pPr>
              <a:buNone/>
            </a:pPr>
            <a:r>
              <a:rPr lang="en-GB" sz="16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GB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GB" sz="2000" dirty="0">
                <a:solidFill>
                  <a:prstClr val="black"/>
                </a:solidFill>
              </a:rPr>
              <a:t>Also instead, </a:t>
            </a:r>
            <a:r>
              <a:rPr lang="en-GB" sz="1600" dirty="0">
                <a:solidFill>
                  <a:srgbClr val="0000FF"/>
                </a:solidFill>
                <a:latin typeface="Courier New"/>
              </a:rPr>
              <a:t>REPEATED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/>
              </a:rPr>
              <a:t>mothc</a:t>
            </a:r>
            <a:r>
              <a:rPr lang="en-GB" sz="16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600" dirty="0">
                <a:solidFill>
                  <a:srgbClr val="00B050"/>
                </a:solidFill>
                <a:latin typeface="Courier New"/>
              </a:rPr>
              <a:t>* R-side parameterisation of the variance-covariance matrix = ‘multivariate’ model	;</a:t>
            </a:r>
            <a:endParaRPr lang="en-GB" sz="1600" b="1" dirty="0">
              <a:solidFill>
                <a:srgbClr val="00B050"/>
              </a:solidFill>
              <a:latin typeface="Courier New"/>
            </a:endParaRPr>
          </a:p>
          <a:p>
            <a:r>
              <a:rPr lang="en-GB" dirty="0"/>
              <a:t>This above model has the same form as equation (2) with additional assumptions:</a:t>
            </a:r>
          </a:p>
          <a:p>
            <a:pPr marL="886968" lvl="3" indent="-256032">
              <a:spcBef>
                <a:spcPts val="400"/>
              </a:spcBef>
              <a:buSzPct val="68000"/>
              <a:buNone/>
            </a:pPr>
            <a:r>
              <a:rPr lang="el-GR" i="1" dirty="0"/>
              <a:t>α</a:t>
            </a:r>
            <a:r>
              <a:rPr lang="pl-PL" i="1" baseline="-25000" dirty="0"/>
              <a:t>i</a:t>
            </a:r>
            <a:r>
              <a:rPr lang="en-GB" dirty="0"/>
              <a:t> ~ </a:t>
            </a:r>
            <a:r>
              <a:rPr lang="en-GB" i="1" dirty="0"/>
              <a:t>N </a:t>
            </a:r>
            <a:r>
              <a:rPr lang="en-GB" dirty="0"/>
              <a:t>(0, </a:t>
            </a:r>
            <a:r>
              <a:rPr lang="el-GR" dirty="0"/>
              <a:t>σ</a:t>
            </a:r>
            <a:r>
              <a:rPr lang="fr-FR" baseline="30000" dirty="0"/>
              <a:t>2</a:t>
            </a:r>
            <a:r>
              <a:rPr lang="fr-FR" baseline="-25000" dirty="0"/>
              <a:t>mothc</a:t>
            </a:r>
            <a:r>
              <a:rPr lang="en-GB" dirty="0"/>
              <a:t>)</a:t>
            </a:r>
            <a:r>
              <a:rPr lang="fr-FR" dirty="0"/>
              <a:t> ..................................................................(3)</a:t>
            </a:r>
            <a:endParaRPr lang="en-GB" dirty="0"/>
          </a:p>
          <a:p>
            <a:pPr marL="886968" lvl="3" indent="-256032">
              <a:spcBef>
                <a:spcPts val="400"/>
              </a:spcBef>
              <a:buSzPct val="68000"/>
              <a:buNone/>
            </a:pPr>
            <a:r>
              <a:rPr lang="el-GR" i="1" dirty="0"/>
              <a:t>α</a:t>
            </a:r>
            <a:r>
              <a:rPr lang="pl-PL" i="1" baseline="-25000" dirty="0"/>
              <a:t>i</a:t>
            </a:r>
            <a:r>
              <a:rPr lang="en-GB" dirty="0"/>
              <a:t> and </a:t>
            </a:r>
            <a:r>
              <a:rPr lang="el-GR" i="1" dirty="0"/>
              <a:t>ε</a:t>
            </a:r>
            <a:r>
              <a:rPr lang="pl-PL" i="1" baseline="-25000" dirty="0"/>
              <a:t>ij</a:t>
            </a:r>
            <a:r>
              <a:rPr lang="en-GB" dirty="0"/>
              <a:t> are assumed to be independent</a:t>
            </a:r>
            <a:r>
              <a:rPr lang="fr-FR" dirty="0"/>
              <a:t> .............................(4)</a:t>
            </a:r>
            <a:endParaRPr lang="en-GB" dirty="0"/>
          </a:p>
          <a:p>
            <a:r>
              <a:rPr lang="en-GB" sz="2800" dirty="0"/>
              <a:t>The normality assumption for the </a:t>
            </a:r>
            <a:r>
              <a:rPr lang="el-GR" sz="2800" i="1" dirty="0"/>
              <a:t>α</a:t>
            </a:r>
            <a:r>
              <a:rPr lang="pl-PL" sz="2800" i="1" baseline="-25000" dirty="0"/>
              <a:t>i</a:t>
            </a:r>
            <a:r>
              <a:rPr lang="en-GB" sz="2800" dirty="0"/>
              <a:t>* is natural &amp; mathematically convenient, BUT </a:t>
            </a:r>
            <a:r>
              <a:rPr lang="en-GB" sz="2800" u="sng" dirty="0"/>
              <a:t>not</a:t>
            </a:r>
            <a:r>
              <a:rPr lang="en-GB" sz="2800" dirty="0"/>
              <a:t> necessarily realistic</a:t>
            </a:r>
            <a:endParaRPr lang="en-GB" sz="1100" dirty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2-way ANOVA (3)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038600"/>
            <a:ext cx="8534400" cy="2438400"/>
          </a:xfrm>
        </p:spPr>
        <p:txBody>
          <a:bodyPr>
            <a:normAutofit/>
          </a:bodyPr>
          <a:lstStyle/>
          <a:p>
            <a:pPr lvl="1"/>
            <a:r>
              <a:rPr lang="en-GB" sz="2000" dirty="0"/>
              <a:t>Note now the significant difference between males and females; </a:t>
            </a:r>
            <a:r>
              <a:rPr lang="en-GB" sz="2000" i="1" dirty="0"/>
              <a:t>p</a:t>
            </a:r>
            <a:r>
              <a:rPr lang="en-GB" sz="2000" dirty="0"/>
              <a:t> = 0.012</a:t>
            </a:r>
          </a:p>
          <a:p>
            <a:pPr lvl="1"/>
            <a:r>
              <a:rPr lang="en-GB" sz="2000" dirty="0"/>
              <a:t>Whilst with </a:t>
            </a:r>
            <a:r>
              <a:rPr lang="en-GB" sz="2000" i="1" dirty="0"/>
              <a:t>t</a:t>
            </a:r>
            <a:r>
              <a:rPr lang="en-GB" sz="2000" dirty="0"/>
              <a:t>-test, ignoring the mother effect,  </a:t>
            </a:r>
            <a:r>
              <a:rPr lang="en-GB" sz="2000" i="1" dirty="0"/>
              <a:t>p</a:t>
            </a:r>
            <a:r>
              <a:rPr lang="en-GB" sz="2000" dirty="0"/>
              <a:t> = 0.102</a:t>
            </a:r>
          </a:p>
          <a:p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GB" baseline="-25000" dirty="0" err="1"/>
              <a:t>mothc</a:t>
            </a:r>
            <a:r>
              <a:rPr lang="en-GB" dirty="0"/>
              <a:t> = variability between mothers = 1.78</a:t>
            </a:r>
          </a:p>
          <a:p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GB" baseline="-25000" dirty="0"/>
              <a:t>res</a:t>
            </a:r>
            <a:r>
              <a:rPr lang="en-GB" dirty="0"/>
              <a:t>    = variability within mothers     = 2.25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2-way ANOVA (4)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25" t="48438" r="18125" b="21875"/>
          <a:stretch>
            <a:fillRect/>
          </a:stretch>
        </p:blipFill>
        <p:spPr bwMode="auto">
          <a:xfrm>
            <a:off x="381000" y="9906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Observation from the same mothers are therefore correlated with coefficient:</a:t>
                </a:r>
              </a:p>
              <a:p>
                <a:pPr lvl="1"/>
                <a:r>
                  <a:rPr lang="en-GB" i="1" dirty="0" err="1">
                    <a:latin typeface="Cambria Math" pitchFamily="18" charset="0"/>
                    <a:ea typeface="Cambria Math" pitchFamily="18" charset="0"/>
                  </a:rPr>
                  <a:t>ρ</a:t>
                </a:r>
                <a:r>
                  <a:rPr lang="en-GB" baseline="-25000" dirty="0" err="1"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GB" dirty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GB" dirty="0" err="1">
                    <a:latin typeface="Cambria Math" pitchFamily="18" charset="0"/>
                    <a:ea typeface="Cambria Math" pitchFamily="18" charset="0"/>
                  </a:rPr>
                  <a:t>corr</a:t>
                </a:r>
                <a:r>
                  <a:rPr lang="en-GB" dirty="0">
                    <a:latin typeface="Cambria Math" pitchFamily="18" charset="0"/>
                    <a:ea typeface="Cambria Math" pitchFamily="18" charset="0"/>
                  </a:rPr>
                  <a:t> (</a:t>
                </a:r>
                <a:r>
                  <a:rPr lang="en-GB" i="1" dirty="0" err="1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GB" i="1" baseline="-25000" dirty="0" err="1">
                    <a:latin typeface="Cambria Math" pitchFamily="18" charset="0"/>
                    <a:ea typeface="Cambria Math" pitchFamily="18" charset="0"/>
                  </a:rPr>
                  <a:t>ij</a:t>
                </a:r>
                <a:r>
                  <a:rPr lang="en-GB" dirty="0">
                    <a:latin typeface="Cambria Math" pitchFamily="18" charset="0"/>
                    <a:ea typeface="Cambria Math" pitchFamily="18" charset="0"/>
                  </a:rPr>
                  <a:t> , </a:t>
                </a:r>
                <a:r>
                  <a:rPr lang="en-GB" i="1" dirty="0" err="1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GB" i="1" baseline="-25000" dirty="0" err="1">
                    <a:latin typeface="Cambria Math" pitchFamily="18" charset="0"/>
                    <a:ea typeface="Cambria Math" pitchFamily="18" charset="0"/>
                  </a:rPr>
                  <a:t>ik</a:t>
                </a:r>
                <a:r>
                  <a:rPr lang="en-GB" dirty="0">
                    <a:latin typeface="Cambria Math" pitchFamily="18" charset="0"/>
                    <a:ea typeface="Cambria Math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σ</m:t>
                            </m:r>
                          </m:e>
                          <m:sub/>
                          <m:sup>
                            <m:sSubSup>
                              <m:sSub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𝑚𝑜𝑡h𝑐</m:t>
                                </m:r>
                              </m:sub>
                              <m:sup/>
                            </m:sSubSup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σ</m:t>
                            </m:r>
                          </m:e>
                          <m:sub/>
                          <m:sup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𝑚𝑜𝑡h𝑐</m:t>
                                </m:r>
                              </m:sub>
                              <m:sup/>
                            </m:sSubSup>
                          </m:sup>
                        </m:sSubSup>
                        <m:r>
                          <a:rPr lang="en-GB" b="0" i="1" smtClean="0">
                            <a:latin typeface="Cambria Math"/>
                          </a:rPr>
                          <m:t> + 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/>
                              </a:rPr>
                              <m:t>σ</m:t>
                            </m:r>
                          </m:e>
                          <m:sub/>
                          <m:sup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𝑟𝑒𝑠</m:t>
                                </m:r>
                              </m:sub>
                              <m:sup/>
                            </m:sSubSup>
                          </m:sup>
                        </m:sSubSup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i="1" dirty="0"/>
                  <a:t>⇒ </a:t>
                </a:r>
                <a:r>
                  <a:rPr lang="en-GB" i="1" dirty="0" err="1">
                    <a:latin typeface="Cambria Math" pitchFamily="18" charset="0"/>
                    <a:ea typeface="Cambria Math" pitchFamily="18" charset="0"/>
                  </a:rPr>
                  <a:t>ρ</a:t>
                </a:r>
                <a:r>
                  <a:rPr lang="en-GB" baseline="-25000" dirty="0" err="1"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GB" dirty="0"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1.78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1.78 + 2.25</m:t>
                        </m:r>
                      </m:den>
                    </m:f>
                  </m:oMath>
                </a14:m>
                <a:r>
                  <a:rPr lang="en-GB" dirty="0">
                    <a:latin typeface="Cambria Math" pitchFamily="18" charset="0"/>
                    <a:ea typeface="Cambria Math" pitchFamily="18" charset="0"/>
                  </a:rPr>
                  <a:t> = 0.44</a:t>
                </a:r>
              </a:p>
              <a:p>
                <a:r>
                  <a:rPr lang="en-GB" dirty="0"/>
                  <a:t>Interpretation:</a:t>
                </a:r>
              </a:p>
              <a:p>
                <a:pPr lvl="1"/>
                <a:r>
                  <a:rPr lang="en-GB" dirty="0"/>
                  <a:t>Observations from different mothers are independent</a:t>
                </a:r>
              </a:p>
              <a:p>
                <a:pPr lvl="1"/>
                <a:r>
                  <a:rPr lang="en-GB" dirty="0"/>
                  <a:t>Mother was a confounder (in epidemiology)</a:t>
                </a:r>
              </a:p>
              <a:p>
                <a:pPr lvl="1"/>
                <a:r>
                  <a:rPr lang="en-GB" dirty="0"/>
                  <a:t>Mother effect explains 44% of the total variability in the model </a:t>
                </a:r>
                <a:r>
                  <a:rPr lang="en-GB" u="sng" dirty="0"/>
                  <a:t>adjusted for gender</a:t>
                </a:r>
              </a:p>
              <a:p>
                <a:pPr lvl="1"/>
                <a:r>
                  <a:rPr lang="en-GB" dirty="0"/>
                  <a:t>Greater ICC or VPC ⇒ greater </a:t>
                </a:r>
                <a:r>
                  <a:rPr lang="en-GB" u="sng" dirty="0"/>
                  <a:t>between</a:t>
                </a:r>
                <a:r>
                  <a:rPr lang="en-GB" dirty="0"/>
                  <a:t> variability ⇒ greater random-effects (RE)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>
                <a:blip r:embed="rId2"/>
                <a:stretch>
                  <a:fillRect t="-970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000" dirty="0"/>
              <a:t>Intra-class correlation (</a:t>
            </a:r>
            <a:r>
              <a:rPr lang="en-GB" sz="3000" i="1" dirty="0" err="1"/>
              <a:t>ρ</a:t>
            </a:r>
            <a:r>
              <a:rPr lang="en-GB" sz="3000" baseline="-25000" dirty="0" err="1"/>
              <a:t>I</a:t>
            </a:r>
            <a:r>
              <a:rPr lang="en-GB" sz="3000" dirty="0"/>
              <a:t>) or variance partition coefficient (VPC): 2-level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56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relatively ‘simple’ hierarchical model can be written in the form:</a:t>
            </a:r>
          </a:p>
          <a:p>
            <a:pPr lvl="1"/>
            <a:r>
              <a:rPr lang="en-GB" i="1" dirty="0" err="1"/>
              <a:t>Y</a:t>
            </a:r>
            <a:r>
              <a:rPr lang="en-GB" i="1" baseline="-25000" dirty="0" err="1"/>
              <a:t>ij</a:t>
            </a:r>
            <a:r>
              <a:rPr lang="en-GB" i="1" baseline="-25000" dirty="0"/>
              <a:t> </a:t>
            </a:r>
            <a:r>
              <a:rPr lang="en-GB" dirty="0"/>
              <a:t>|</a:t>
            </a:r>
            <a:r>
              <a:rPr lang="en-GB" i="1" dirty="0" err="1"/>
              <a:t>α</a:t>
            </a:r>
            <a:r>
              <a:rPr lang="en-GB" i="1" baseline="-25000" dirty="0" err="1"/>
              <a:t>i</a:t>
            </a:r>
            <a:r>
              <a:rPr lang="en-GB" dirty="0"/>
              <a:t> ~ </a:t>
            </a:r>
            <a:r>
              <a:rPr lang="en-GB" i="1" dirty="0"/>
              <a:t>N </a:t>
            </a:r>
            <a:r>
              <a:rPr lang="en-GB" dirty="0"/>
              <a:t>(</a:t>
            </a:r>
            <a:r>
              <a:rPr lang="en-GB" i="1" dirty="0">
                <a:solidFill>
                  <a:srgbClr val="0033CC"/>
                </a:solidFill>
              </a:rPr>
              <a:t>μ </a:t>
            </a:r>
            <a:r>
              <a:rPr lang="en-GB" dirty="0">
                <a:solidFill>
                  <a:srgbClr val="0033CC"/>
                </a:solidFill>
              </a:rPr>
              <a:t>+ </a:t>
            </a:r>
            <a:r>
              <a:rPr lang="en-GB" i="1" dirty="0" err="1">
                <a:solidFill>
                  <a:srgbClr val="0033CC"/>
                </a:solidFill>
              </a:rPr>
              <a:t>α</a:t>
            </a:r>
            <a:r>
              <a:rPr lang="en-GB" i="1" baseline="-25000" dirty="0" err="1">
                <a:solidFill>
                  <a:srgbClr val="0033CC"/>
                </a:solidFill>
              </a:rPr>
              <a:t>i</a:t>
            </a:r>
            <a:r>
              <a:rPr lang="en-GB" i="1" dirty="0">
                <a:solidFill>
                  <a:srgbClr val="0033CC"/>
                </a:solidFill>
              </a:rPr>
              <a:t> </a:t>
            </a:r>
            <a:r>
              <a:rPr lang="en-GB" dirty="0">
                <a:solidFill>
                  <a:srgbClr val="0033CC"/>
                </a:solidFill>
              </a:rPr>
              <a:t>+</a:t>
            </a:r>
            <a:r>
              <a:rPr lang="en-GB" i="1" dirty="0">
                <a:solidFill>
                  <a:srgbClr val="0033CC"/>
                </a:solidFill>
              </a:rPr>
              <a:t> β.x</a:t>
            </a:r>
            <a:r>
              <a:rPr lang="en-GB" i="1" baseline="-25000" dirty="0">
                <a:solidFill>
                  <a:srgbClr val="0033CC"/>
                </a:solidFill>
              </a:rPr>
              <a:t>ij</a:t>
            </a:r>
            <a:r>
              <a:rPr lang="en-GB" dirty="0"/>
              <a:t> , </a:t>
            </a:r>
            <a:r>
              <a:rPr lang="en-GB" dirty="0">
                <a:solidFill>
                  <a:srgbClr val="C00000"/>
                </a:solidFill>
              </a:rPr>
              <a:t>σ</a:t>
            </a:r>
            <a:r>
              <a:rPr lang="en-GB" baseline="30000" dirty="0">
                <a:solidFill>
                  <a:srgbClr val="C00000"/>
                </a:solidFill>
              </a:rPr>
              <a:t>2</a:t>
            </a:r>
            <a:r>
              <a:rPr lang="en-GB" baseline="-25000" dirty="0">
                <a:solidFill>
                  <a:srgbClr val="C00000"/>
                </a:solidFill>
              </a:rPr>
              <a:t>res</a:t>
            </a:r>
            <a:r>
              <a:rPr lang="en-GB" dirty="0"/>
              <a:t>), </a:t>
            </a:r>
            <a:r>
              <a:rPr lang="en-GB" dirty="0" err="1"/>
              <a:t>Y</a:t>
            </a:r>
            <a:r>
              <a:rPr lang="en-GB" i="1" baseline="-25000" dirty="0" err="1"/>
              <a:t>ij</a:t>
            </a:r>
            <a:r>
              <a:rPr lang="en-GB" dirty="0"/>
              <a:t> conditionally independent given REs</a:t>
            </a:r>
          </a:p>
          <a:p>
            <a:pPr lvl="1"/>
            <a:r>
              <a:rPr lang="en-GB" i="1" dirty="0" err="1"/>
              <a:t>α</a:t>
            </a:r>
            <a:r>
              <a:rPr lang="en-GB" i="1" baseline="-25000" dirty="0" err="1"/>
              <a:t>i</a:t>
            </a:r>
            <a:r>
              <a:rPr lang="en-GB" dirty="0"/>
              <a:t> ~ </a:t>
            </a:r>
            <a:r>
              <a:rPr lang="en-GB" i="1" dirty="0"/>
              <a:t>N </a:t>
            </a:r>
            <a:r>
              <a:rPr lang="en-GB" dirty="0"/>
              <a:t>(</a:t>
            </a:r>
            <a:r>
              <a:rPr lang="en-GB" dirty="0">
                <a:solidFill>
                  <a:srgbClr val="FFC000"/>
                </a:solidFill>
              </a:rPr>
              <a:t>0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σ</a:t>
            </a:r>
            <a:r>
              <a:rPr lang="en-GB" baseline="30000" dirty="0">
                <a:solidFill>
                  <a:srgbClr val="00B050"/>
                </a:solidFill>
              </a:rPr>
              <a:t>2</a:t>
            </a:r>
            <a:r>
              <a:rPr lang="en-GB" baseline="-25000" dirty="0">
                <a:solidFill>
                  <a:srgbClr val="00B050"/>
                </a:solidFill>
              </a:rPr>
              <a:t>mothc</a:t>
            </a:r>
            <a:r>
              <a:rPr lang="en-GB" dirty="0"/>
              <a:t>), independent</a:t>
            </a:r>
          </a:p>
          <a:p>
            <a:pPr lvl="1"/>
            <a:r>
              <a:rPr lang="en-GB" dirty="0" err="1"/>
              <a:t>cov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σ</a:t>
            </a:r>
            <a:r>
              <a:rPr lang="en-GB" baseline="30000" dirty="0">
                <a:solidFill>
                  <a:srgbClr val="C00000"/>
                </a:solidFill>
              </a:rPr>
              <a:t>2</a:t>
            </a:r>
            <a:r>
              <a:rPr lang="en-GB" baseline="-25000" dirty="0">
                <a:solidFill>
                  <a:srgbClr val="C00000"/>
                </a:solidFill>
              </a:rPr>
              <a:t>res</a:t>
            </a:r>
            <a:r>
              <a:rPr lang="en-GB" i="1" dirty="0"/>
              <a:t> , </a:t>
            </a:r>
            <a:r>
              <a:rPr lang="en-GB" dirty="0">
                <a:solidFill>
                  <a:srgbClr val="00B050"/>
                </a:solidFill>
              </a:rPr>
              <a:t>σ</a:t>
            </a:r>
            <a:r>
              <a:rPr lang="en-GB" baseline="30000" dirty="0">
                <a:solidFill>
                  <a:srgbClr val="00B050"/>
                </a:solidFill>
              </a:rPr>
              <a:t>2</a:t>
            </a:r>
            <a:r>
              <a:rPr lang="en-GB" baseline="-25000" dirty="0">
                <a:solidFill>
                  <a:srgbClr val="00B050"/>
                </a:solidFill>
              </a:rPr>
              <a:t>mothc</a:t>
            </a:r>
            <a:r>
              <a:rPr lang="en-GB" dirty="0"/>
              <a:t>) = 0, from equation (4)</a:t>
            </a:r>
          </a:p>
          <a:p>
            <a:pPr lvl="2"/>
            <a:r>
              <a:rPr lang="en-GB" dirty="0"/>
              <a:t>Each of the above equation corresponds to one level in the multilevel data structure</a:t>
            </a:r>
          </a:p>
          <a:p>
            <a:pPr lvl="2"/>
            <a:r>
              <a:rPr lang="en-GB" dirty="0"/>
              <a:t>This model is therefore called hierarchical model = conditional model</a:t>
            </a:r>
          </a:p>
          <a:p>
            <a:r>
              <a:rPr lang="en-GB" dirty="0"/>
              <a:t>One might extend this model (a 2-level random-intercept model) to more levels (nested, crossed REs) or use random-coefficients (variance changing over time) or add serial or spatial correlations, 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Hierarchical vs. marginal LMM* (1)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0000" t="19531" r="33125" b="36333"/>
          <a:stretch/>
        </p:blipFill>
        <p:spPr bwMode="auto">
          <a:xfrm>
            <a:off x="1371600" y="108384"/>
            <a:ext cx="6810233" cy="652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55907" y="3505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(p x 1 design matrix)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0707" y="44196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(q x 1 design matrix)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Marginal estimates</a:t>
            </a:r>
            <a:r>
              <a:rPr lang="en-GB" dirty="0"/>
              <a:t> = </a:t>
            </a:r>
            <a:r>
              <a:rPr lang="en-GB" dirty="0">
                <a:solidFill>
                  <a:srgbClr val="C00000"/>
                </a:solidFill>
              </a:rPr>
              <a:t>population-averaged estimates</a:t>
            </a:r>
          </a:p>
          <a:p>
            <a:pPr lvl="1"/>
            <a:r>
              <a:rPr lang="en-GB" dirty="0"/>
              <a:t>Interpretation: compares (</a:t>
            </a:r>
            <a:r>
              <a:rPr lang="en-GB" i="1" dirty="0"/>
              <a:t>i.e.</a:t>
            </a:r>
            <a:r>
              <a:rPr lang="en-GB" dirty="0"/>
              <a:t>, difference or ratio) </a:t>
            </a:r>
            <a:r>
              <a:rPr lang="en-GB" u="sng" dirty="0">
                <a:solidFill>
                  <a:srgbClr val="FF0000"/>
                </a:solidFill>
              </a:rPr>
              <a:t>groups</a:t>
            </a:r>
            <a:r>
              <a:rPr lang="en-GB" dirty="0"/>
              <a:t> </a:t>
            </a:r>
            <a:r>
              <a:rPr lang="en-GB" b="1" dirty="0"/>
              <a:t>having to not having</a:t>
            </a:r>
            <a:r>
              <a:rPr lang="en-GB" dirty="0"/>
              <a:t> a characteristic</a:t>
            </a:r>
          </a:p>
          <a:p>
            <a:pPr lvl="1"/>
            <a:r>
              <a:rPr lang="en-GB" dirty="0"/>
              <a:t>The </a:t>
            </a:r>
            <a:r>
              <a:rPr lang="en-GB" u="sng" dirty="0"/>
              <a:t>within-cluster correlation</a:t>
            </a:r>
            <a:r>
              <a:rPr lang="en-GB" dirty="0"/>
              <a:t> is treated as a ‘</a:t>
            </a:r>
            <a:r>
              <a:rPr lang="en-GB" dirty="0" err="1">
                <a:solidFill>
                  <a:srgbClr val="0033CC"/>
                </a:solidFill>
              </a:rPr>
              <a:t>nuissance</a:t>
            </a:r>
            <a:r>
              <a:rPr lang="en-GB" dirty="0"/>
              <a:t>’</a:t>
            </a:r>
          </a:p>
          <a:p>
            <a:pPr lvl="2"/>
            <a:r>
              <a:rPr lang="en-GB" dirty="0"/>
              <a:t>Analogy with conditional logistic regression</a:t>
            </a:r>
          </a:p>
          <a:p>
            <a:r>
              <a:rPr lang="en-GB" dirty="0">
                <a:solidFill>
                  <a:srgbClr val="C00000"/>
                </a:solidFill>
              </a:rPr>
              <a:t>Conditional estimates</a:t>
            </a:r>
            <a:r>
              <a:rPr lang="en-GB" dirty="0"/>
              <a:t> = </a:t>
            </a:r>
            <a:r>
              <a:rPr lang="en-GB" dirty="0">
                <a:solidFill>
                  <a:srgbClr val="C00000"/>
                </a:solidFill>
              </a:rPr>
              <a:t>subject-specific estimates</a:t>
            </a:r>
          </a:p>
          <a:p>
            <a:pPr lvl="1"/>
            <a:r>
              <a:rPr lang="en-GB" dirty="0"/>
              <a:t>Interpretation: compares </a:t>
            </a:r>
            <a:r>
              <a:rPr lang="en-GB" u="sng" dirty="0">
                <a:solidFill>
                  <a:srgbClr val="FF0000"/>
                </a:solidFill>
              </a:rPr>
              <a:t>individuals</a:t>
            </a:r>
            <a:r>
              <a:rPr lang="en-GB" dirty="0"/>
              <a:t> </a:t>
            </a:r>
            <a:r>
              <a:rPr lang="en-GB" b="1" dirty="0"/>
              <a:t>having to not having</a:t>
            </a:r>
            <a:r>
              <a:rPr lang="en-GB" dirty="0"/>
              <a:t> a characteristic</a:t>
            </a:r>
          </a:p>
          <a:p>
            <a:pPr lvl="1"/>
            <a:r>
              <a:rPr lang="en-GB" dirty="0"/>
              <a:t>The </a:t>
            </a:r>
            <a:r>
              <a:rPr lang="en-GB" u="sng" dirty="0"/>
              <a:t>within-cluster correlation</a:t>
            </a:r>
            <a:r>
              <a:rPr lang="en-GB" dirty="0"/>
              <a:t> is </a:t>
            </a:r>
            <a:r>
              <a:rPr lang="en-GB" dirty="0">
                <a:solidFill>
                  <a:srgbClr val="0033CC"/>
                </a:solidFill>
              </a:rPr>
              <a:t>conditioned upon</a:t>
            </a:r>
            <a:r>
              <a:rPr lang="en-GB" dirty="0"/>
              <a:t> ⇒ this dependence is modelled in a </a:t>
            </a:r>
            <a:r>
              <a:rPr lang="en-GB" dirty="0">
                <a:solidFill>
                  <a:srgbClr val="0033CC"/>
                </a:solidFill>
              </a:rPr>
              <a:t>variance-covariance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Hierarchical vs. marginal model 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Hierarchical vs. marginal model (3)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125" t="63281" r="44375" b="21875"/>
          <a:stretch>
            <a:fillRect/>
          </a:stretch>
        </p:blipFill>
        <p:spPr bwMode="auto">
          <a:xfrm>
            <a:off x="457200" y="1371600"/>
            <a:ext cx="518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00400"/>
          </a:xfrm>
        </p:spPr>
        <p:txBody>
          <a:bodyPr>
            <a:normAutofit/>
          </a:bodyPr>
          <a:lstStyle/>
          <a:p>
            <a:r>
              <a:rPr lang="en-GB" dirty="0"/>
              <a:t>In linear mixed model (LMM) context, both estimates are same, </a:t>
            </a:r>
            <a:r>
              <a:rPr lang="en-GB" u="sng" dirty="0"/>
              <a:t>but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not</a:t>
            </a:r>
            <a:r>
              <a:rPr lang="en-GB" dirty="0"/>
              <a:t> so in case of non-Gaussian outcomes !</a:t>
            </a:r>
          </a:p>
          <a:p>
            <a:pPr lvl="1"/>
            <a:r>
              <a:rPr lang="en-GB" dirty="0">
                <a:solidFill>
                  <a:srgbClr val="0033CC"/>
                </a:solidFill>
              </a:rPr>
              <a:t>LMM</a:t>
            </a:r>
            <a:r>
              <a:rPr lang="en-GB" dirty="0"/>
              <a:t>: </a:t>
            </a:r>
            <a:r>
              <a:rPr lang="en-GB" dirty="0">
                <a:solidFill>
                  <a:srgbClr val="0033CC"/>
                </a:solidFill>
              </a:rPr>
              <a:t>hierarchical model ⇒ marginal model</a:t>
            </a:r>
            <a:r>
              <a:rPr lang="en-GB" dirty="0"/>
              <a:t> (estimates are the same)</a:t>
            </a:r>
          </a:p>
          <a:p>
            <a:pPr lvl="1"/>
            <a:r>
              <a:rPr lang="en-GB" dirty="0"/>
              <a:t>Average evolution (marginal) = evolution of ‘average’ subject (conditional)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83916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Part 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7" t="11732" r="5720" b="6249"/>
          <a:stretch/>
        </p:blipFill>
        <p:spPr bwMode="auto">
          <a:xfrm>
            <a:off x="0" y="-9349"/>
            <a:ext cx="9144000" cy="64863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90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6" t="18283" r="34695" b="15192"/>
          <a:stretch/>
        </p:blipFill>
        <p:spPr bwMode="auto">
          <a:xfrm>
            <a:off x="2209800" y="26873"/>
            <a:ext cx="4953000" cy="68261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12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83916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197267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15000"/>
          </a:xfrm>
        </p:spPr>
        <p:txBody>
          <a:bodyPr>
            <a:normAutofit fontScale="92500"/>
          </a:bodyPr>
          <a:lstStyle/>
          <a:p>
            <a:r>
              <a:rPr lang="en-GB" dirty="0"/>
              <a:t>Generalised Estimating Equations (GEE) through GENMOD procedure (SAS), </a:t>
            </a:r>
            <a:r>
              <a:rPr lang="en-GB" dirty="0" err="1"/>
              <a:t>xtgee</a:t>
            </a:r>
            <a:r>
              <a:rPr lang="en-GB" dirty="0"/>
              <a:t> (</a:t>
            </a:r>
            <a:r>
              <a:rPr lang="en-GB" dirty="0" err="1"/>
              <a:t>Stata</a:t>
            </a:r>
            <a:r>
              <a:rPr lang="en-GB" dirty="0"/>
              <a:t>)</a:t>
            </a:r>
          </a:p>
          <a:p>
            <a:pPr lvl="1"/>
            <a:r>
              <a:rPr lang="en-GB" u="sng" dirty="0"/>
              <a:t>Only</a:t>
            </a:r>
            <a:r>
              <a:rPr lang="en-GB" dirty="0"/>
              <a:t> </a:t>
            </a:r>
            <a:r>
              <a:rPr lang="en-GB" dirty="0">
                <a:solidFill>
                  <a:srgbClr val="0033CC"/>
                </a:solidFill>
              </a:rPr>
              <a:t>marginal</a:t>
            </a:r>
            <a:r>
              <a:rPr lang="en-GB" dirty="0"/>
              <a:t> (ℛ-side) estimates are produced by method of moments assuming a working correlation matrix (TYPE = IND, EXCH, AR(1), UN are currently available in SAS)</a:t>
            </a:r>
          </a:p>
          <a:p>
            <a:pPr lvl="1"/>
            <a:r>
              <a:rPr lang="en-GB" dirty="0"/>
              <a:t>It gives </a:t>
            </a:r>
            <a:r>
              <a:rPr lang="en-GB" dirty="0">
                <a:solidFill>
                  <a:srgbClr val="0033CC"/>
                </a:solidFill>
              </a:rPr>
              <a:t>quasi-likelihood</a:t>
            </a:r>
            <a:r>
              <a:rPr lang="en-GB" dirty="0"/>
              <a:t> estimates; so cannot be used for model comparison</a:t>
            </a:r>
          </a:p>
          <a:p>
            <a:pPr lvl="1"/>
            <a:r>
              <a:rPr lang="en-GB" dirty="0"/>
              <a:t>Always use </a:t>
            </a:r>
            <a:r>
              <a:rPr lang="en-GB" dirty="0">
                <a:solidFill>
                  <a:srgbClr val="0033CC"/>
                </a:solidFill>
              </a:rPr>
              <a:t>robust</a:t>
            </a:r>
            <a:r>
              <a:rPr lang="en-GB" dirty="0"/>
              <a:t>, ‘</a:t>
            </a:r>
            <a:r>
              <a:rPr lang="en-GB" dirty="0">
                <a:solidFill>
                  <a:srgbClr val="0033CC"/>
                </a:solidFill>
              </a:rPr>
              <a:t>sandwich</a:t>
            </a:r>
            <a:r>
              <a:rPr lang="en-GB" dirty="0"/>
              <a:t>’ estimates</a:t>
            </a:r>
          </a:p>
          <a:p>
            <a:pPr lvl="2"/>
            <a:r>
              <a:rPr lang="en-GB" dirty="0"/>
              <a:t>It is stable to missing data (although, only MCAR assumption is valid for GEE*); works well when the no. of measurements (</a:t>
            </a:r>
            <a:r>
              <a:rPr lang="en-GB" dirty="0" err="1"/>
              <a:t>n</a:t>
            </a:r>
            <a:r>
              <a:rPr lang="en-GB" i="1" baseline="-25000" dirty="0" err="1"/>
              <a:t>i</a:t>
            </a:r>
            <a:r>
              <a:rPr lang="en-GB" dirty="0"/>
              <a:t>) in a cluster are few (up to 4)</a:t>
            </a:r>
          </a:p>
          <a:p>
            <a:pPr lvl="2"/>
            <a:r>
              <a:rPr lang="en-GB" dirty="0"/>
              <a:t>Roughly &gt;200 observations (N) are needed for valid inferences (</a:t>
            </a:r>
            <a:r>
              <a:rPr lang="en-GB" i="1" dirty="0"/>
              <a:t>i.e.</a:t>
            </a:r>
            <a:r>
              <a:rPr lang="en-GB" dirty="0"/>
              <a:t>, Normality assumption of the betas)</a:t>
            </a:r>
          </a:p>
          <a:p>
            <a:pPr lvl="2"/>
            <a:r>
              <a:rPr lang="en-GB" dirty="0"/>
              <a:t>Model convergence is rapid</a:t>
            </a:r>
          </a:p>
          <a:p>
            <a:pPr lvl="2"/>
            <a:r>
              <a:rPr lang="en-GB" i="1" dirty="0"/>
              <a:t>Cf.</a:t>
            </a:r>
            <a:r>
              <a:rPr lang="en-GB" dirty="0"/>
              <a:t> Prentice GEE; Alternating Logistic Regression (ALR) (SAS)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Non-Gaussian outcomes (1)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Linearisation-based method (Penalised Quasi-Likelihood (PQL)) through GLIMMIX procedure (SAS), </a:t>
            </a:r>
            <a:r>
              <a:rPr lang="en-GB" dirty="0" err="1"/>
              <a:t>glmmPQL</a:t>
            </a:r>
            <a:r>
              <a:rPr lang="en-GB" dirty="0"/>
              <a:t> (R)</a:t>
            </a:r>
          </a:p>
          <a:p>
            <a:pPr lvl="1"/>
            <a:r>
              <a:rPr lang="en-GB" u="sng" dirty="0"/>
              <a:t>Both</a:t>
            </a:r>
            <a:r>
              <a:rPr lang="en-GB" dirty="0"/>
              <a:t> </a:t>
            </a:r>
            <a:r>
              <a:rPr lang="en-GB" dirty="0">
                <a:solidFill>
                  <a:srgbClr val="0033CC"/>
                </a:solidFill>
              </a:rPr>
              <a:t>marginal</a:t>
            </a:r>
            <a:r>
              <a:rPr lang="en-GB" dirty="0"/>
              <a:t> &amp; </a:t>
            </a:r>
            <a:r>
              <a:rPr lang="en-GB" dirty="0">
                <a:solidFill>
                  <a:srgbClr val="0033CC"/>
                </a:solidFill>
              </a:rPr>
              <a:t>subject-specific</a:t>
            </a:r>
            <a:r>
              <a:rPr lang="en-GB" dirty="0"/>
              <a:t> (both ℛ-side &amp; ℊ-side) estimates can be produced by 1</a:t>
            </a:r>
            <a:r>
              <a:rPr lang="en-GB" baseline="30000" dirty="0"/>
              <a:t>st</a:t>
            </a:r>
            <a:r>
              <a:rPr lang="en-GB" dirty="0"/>
              <a:t> order Taylor expansion (PQL1); </a:t>
            </a:r>
            <a:r>
              <a:rPr lang="en-GB" i="1" dirty="0"/>
              <a:t>Cf.</a:t>
            </a:r>
            <a:r>
              <a:rPr lang="en-GB" dirty="0"/>
              <a:t> PQL2 (better); MQL1, MQL2 (not very good)</a:t>
            </a:r>
          </a:p>
          <a:p>
            <a:pPr lvl="1"/>
            <a:r>
              <a:rPr lang="en-GB" dirty="0"/>
              <a:t>It gives </a:t>
            </a:r>
            <a:r>
              <a:rPr lang="en-GB" dirty="0">
                <a:solidFill>
                  <a:srgbClr val="0033CC"/>
                </a:solidFill>
              </a:rPr>
              <a:t>pseudo-likelihood</a:t>
            </a:r>
            <a:r>
              <a:rPr lang="en-GB" dirty="0"/>
              <a:t> estimates; so cannot be used for model comparison</a:t>
            </a:r>
          </a:p>
          <a:p>
            <a:pPr lvl="2"/>
            <a:r>
              <a:rPr lang="en-GB" dirty="0"/>
              <a:t>Works better (less bias) when the outcome distribution is closer to normal, </a:t>
            </a:r>
            <a:r>
              <a:rPr lang="en-GB" i="1" dirty="0"/>
              <a:t>e.g.</a:t>
            </a:r>
            <a:r>
              <a:rPr lang="en-GB" dirty="0"/>
              <a:t>, Poisson distribution is preferred to binary</a:t>
            </a:r>
          </a:p>
          <a:p>
            <a:pPr lvl="2"/>
            <a:r>
              <a:rPr lang="en-GB" dirty="0"/>
              <a:t>Can be used as starting estimates for Adaptive Gauss-</a:t>
            </a:r>
            <a:r>
              <a:rPr lang="en-GB" dirty="0" err="1"/>
              <a:t>Hermite</a:t>
            </a:r>
            <a:r>
              <a:rPr lang="en-GB" dirty="0"/>
              <a:t> Quadrature-based (= numerical) methods (</a:t>
            </a:r>
            <a:r>
              <a:rPr lang="en-GB" i="1" dirty="0"/>
              <a:t>cf.</a:t>
            </a:r>
            <a:r>
              <a:rPr lang="en-GB" dirty="0"/>
              <a:t> later)</a:t>
            </a:r>
          </a:p>
          <a:p>
            <a:pPr lvl="2"/>
            <a:r>
              <a:rPr lang="en-GB" dirty="0"/>
              <a:t>Model convergence is rapid (be careful to ↑ max (default = 20) no. of iterations in SAS !)</a:t>
            </a:r>
          </a:p>
          <a:p>
            <a:pPr lvl="2"/>
            <a:r>
              <a:rPr lang="en-GB" dirty="0"/>
              <a:t>REML fitting is allowed; also 3 levels of REs can be specified in SAS ~ Normal distribution only</a:t>
            </a:r>
          </a:p>
          <a:p>
            <a:pPr lvl="2"/>
            <a:r>
              <a:rPr lang="en-GB" dirty="0"/>
              <a:t>Robust estimates are produced by </a:t>
            </a:r>
            <a:r>
              <a:rPr lang="en-GB" sz="1700" dirty="0">
                <a:solidFill>
                  <a:srgbClr val="0000FF"/>
                </a:solidFill>
                <a:latin typeface="Courier New"/>
              </a:rPr>
              <a:t>EMPIRICAL</a:t>
            </a:r>
            <a:r>
              <a:rPr lang="en-GB" dirty="0"/>
              <a:t> SAS option,</a:t>
            </a:r>
          </a:p>
          <a:p>
            <a:pPr lvl="2"/>
            <a:r>
              <a:rPr lang="en-GB" sz="1700" dirty="0">
                <a:solidFill>
                  <a:srgbClr val="0000FF"/>
                </a:solidFill>
                <a:latin typeface="Courier New"/>
              </a:rPr>
              <a:t>_RESIDUAL_</a:t>
            </a:r>
            <a:r>
              <a:rPr lang="en-GB" dirty="0"/>
              <a:t> in </a:t>
            </a:r>
            <a:r>
              <a:rPr lang="en-GB" sz="1700" dirty="0">
                <a:solidFill>
                  <a:srgbClr val="0000FF"/>
                </a:solidFill>
                <a:latin typeface="Courier New"/>
              </a:rPr>
              <a:t>RANDOM</a:t>
            </a:r>
            <a:r>
              <a:rPr lang="en-GB" dirty="0"/>
              <a:t> statement in SAS gives ℛ-side estimates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Non-Gaussian outcomes (2)*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Numerical integration (non-adaptive, adaptive (default in SAS) methods) through NLMIXED procedure (SAS), and </a:t>
            </a:r>
            <a:r>
              <a:rPr lang="en-GB" dirty="0" err="1"/>
              <a:t>xtmelogit</a:t>
            </a:r>
            <a:r>
              <a:rPr lang="en-GB" dirty="0"/>
              <a:t>, </a:t>
            </a:r>
            <a:r>
              <a:rPr lang="en-GB" dirty="0" err="1"/>
              <a:t>xtmepoisson</a:t>
            </a:r>
            <a:r>
              <a:rPr lang="en-GB" dirty="0"/>
              <a:t>, </a:t>
            </a:r>
            <a:r>
              <a:rPr lang="en-GB" dirty="0" err="1"/>
              <a:t>gllamm</a:t>
            </a:r>
            <a:r>
              <a:rPr lang="en-GB" dirty="0"/>
              <a:t> (</a:t>
            </a:r>
            <a:r>
              <a:rPr lang="en-GB" dirty="0" err="1"/>
              <a:t>Stata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More accurate, but only gives </a:t>
            </a:r>
            <a:r>
              <a:rPr lang="en-GB" dirty="0">
                <a:solidFill>
                  <a:srgbClr val="0033CC"/>
                </a:solidFill>
              </a:rPr>
              <a:t>model-based</a:t>
            </a:r>
            <a:r>
              <a:rPr lang="en-GB" dirty="0"/>
              <a:t> (not robust) </a:t>
            </a:r>
            <a:r>
              <a:rPr lang="en-GB" dirty="0">
                <a:solidFill>
                  <a:srgbClr val="0033CC"/>
                </a:solidFill>
              </a:rPr>
              <a:t>full ML</a:t>
            </a:r>
            <a:r>
              <a:rPr lang="en-GB" dirty="0"/>
              <a:t> (not REML) </a:t>
            </a:r>
            <a:r>
              <a:rPr lang="en-GB" dirty="0">
                <a:solidFill>
                  <a:srgbClr val="0033CC"/>
                </a:solidFill>
              </a:rPr>
              <a:t>subject-specific</a:t>
            </a:r>
            <a:r>
              <a:rPr lang="en-GB" dirty="0"/>
              <a:t> (ℊ-side) estimates in SAS</a:t>
            </a:r>
          </a:p>
          <a:p>
            <a:pPr lvl="1"/>
            <a:r>
              <a:rPr lang="en-GB" u="sng" dirty="0"/>
              <a:t>Only</a:t>
            </a:r>
            <a:r>
              <a:rPr lang="en-GB" dirty="0"/>
              <a:t> conditional estimates are produced</a:t>
            </a:r>
          </a:p>
          <a:p>
            <a:pPr lvl="2"/>
            <a:r>
              <a:rPr lang="en-GB" dirty="0"/>
              <a:t>Model </a:t>
            </a:r>
            <a:r>
              <a:rPr lang="en-GB" dirty="0">
                <a:solidFill>
                  <a:srgbClr val="0033CC"/>
                </a:solidFill>
              </a:rPr>
              <a:t>convergence</a:t>
            </a:r>
            <a:r>
              <a:rPr lang="en-GB" dirty="0"/>
              <a:t> is </a:t>
            </a:r>
            <a:r>
              <a:rPr lang="en-GB" dirty="0">
                <a:solidFill>
                  <a:srgbClr val="0033CC"/>
                </a:solidFill>
              </a:rPr>
              <a:t>slow</a:t>
            </a:r>
            <a:r>
              <a:rPr lang="en-GB" dirty="0"/>
              <a:t> depending upon the no. of quad. points in SAS, </a:t>
            </a:r>
            <a:r>
              <a:rPr lang="en-GB" dirty="0" err="1"/>
              <a:t>gllamm</a:t>
            </a:r>
            <a:endParaRPr lang="en-GB" dirty="0"/>
          </a:p>
          <a:p>
            <a:pPr lvl="2"/>
            <a:r>
              <a:rPr lang="en-GB" dirty="0" err="1"/>
              <a:t>Stata</a:t>
            </a:r>
            <a:r>
              <a:rPr lang="en-GB" dirty="0"/>
              <a:t>, by default, uses 7 (</a:t>
            </a:r>
            <a:r>
              <a:rPr lang="en-GB" dirty="0" err="1"/>
              <a:t>xtme</a:t>
            </a:r>
            <a:r>
              <a:rPr lang="en-GB" dirty="0"/>
              <a:t>) or 8 (</a:t>
            </a:r>
            <a:r>
              <a:rPr lang="en-GB" dirty="0" err="1"/>
              <a:t>gllamm</a:t>
            </a:r>
            <a:r>
              <a:rPr lang="en-GB" dirty="0"/>
              <a:t>) quad. points</a:t>
            </a:r>
          </a:p>
          <a:p>
            <a:pPr lvl="2"/>
            <a:r>
              <a:rPr lang="en-GB" dirty="0"/>
              <a:t>Be careful to ↑ max (default = 20) no. of iterations in SAS !</a:t>
            </a:r>
          </a:p>
          <a:p>
            <a:pPr lvl="2"/>
            <a:r>
              <a:rPr lang="en-GB" dirty="0"/>
              <a:t>Records with missing values must be removed </a:t>
            </a:r>
            <a:r>
              <a:rPr lang="en-GB" i="1" dirty="0"/>
              <a:t>a priori</a:t>
            </a:r>
            <a:r>
              <a:rPr lang="en-GB" dirty="0"/>
              <a:t> in SAS</a:t>
            </a:r>
          </a:p>
          <a:p>
            <a:pPr lvl="2"/>
            <a:r>
              <a:rPr lang="en-GB" dirty="0"/>
              <a:t>Using no. of quad. points = 1 implies Laplace approximation (SAS default)</a:t>
            </a:r>
          </a:p>
          <a:p>
            <a:pPr lvl="2"/>
            <a:r>
              <a:rPr lang="en-GB" dirty="0"/>
              <a:t>SAS permits model fitting with different distributions, which can be specified (binary, Poisson, negative binomial, gamma, beta, t, ...) by writing out the full log-likelihood in SAS</a:t>
            </a:r>
          </a:p>
          <a:p>
            <a:pPr lvl="2"/>
            <a:r>
              <a:rPr lang="en-GB" dirty="0"/>
              <a:t>SAS allows only 1 level of REs ~ Normal distribution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Non-Gaussian outcomes (3)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Model fitting (in LMM):</a:t>
            </a:r>
          </a:p>
          <a:p>
            <a:pPr lvl="1"/>
            <a:r>
              <a:rPr lang="en-GB" dirty="0"/>
              <a:t>First, fit the best covariance structure using REML SAS option</a:t>
            </a:r>
          </a:p>
          <a:p>
            <a:pPr lvl="1"/>
            <a:r>
              <a:rPr lang="en-GB" dirty="0"/>
              <a:t>Next, fit the best mean structure using ML option, which can compares the means, but are biased</a:t>
            </a:r>
          </a:p>
          <a:p>
            <a:pPr lvl="1"/>
            <a:r>
              <a:rPr lang="en-GB" dirty="0"/>
              <a:t>So finally, re-estimate the final model again with REML option</a:t>
            </a:r>
          </a:p>
          <a:p>
            <a:r>
              <a:rPr lang="en-GB" dirty="0"/>
              <a:t>Degrees of freedom:</a:t>
            </a:r>
          </a:p>
          <a:p>
            <a:pPr lvl="1"/>
            <a:r>
              <a:rPr lang="en-GB" dirty="0"/>
              <a:t>The default containment or BW method is not very good</a:t>
            </a:r>
          </a:p>
          <a:p>
            <a:pPr lvl="1"/>
            <a:r>
              <a:rPr lang="en-GB" dirty="0"/>
              <a:t>So, use </a:t>
            </a:r>
            <a:r>
              <a:rPr lang="en-GB" dirty="0" err="1">
                <a:solidFill>
                  <a:srgbClr val="0033CC"/>
                </a:solidFill>
              </a:rPr>
              <a:t>Satterthwaite</a:t>
            </a:r>
            <a:r>
              <a:rPr lang="en-GB" dirty="0"/>
              <a:t> or </a:t>
            </a:r>
            <a:r>
              <a:rPr lang="en-GB" dirty="0" err="1">
                <a:solidFill>
                  <a:srgbClr val="0033CC"/>
                </a:solidFill>
              </a:rPr>
              <a:t>Kenward</a:t>
            </a:r>
            <a:r>
              <a:rPr lang="en-GB" dirty="0">
                <a:solidFill>
                  <a:srgbClr val="0033CC"/>
                </a:solidFill>
              </a:rPr>
              <a:t>-Roger</a:t>
            </a:r>
            <a:r>
              <a:rPr lang="en-GB" dirty="0"/>
              <a:t> method</a:t>
            </a:r>
          </a:p>
          <a:p>
            <a:r>
              <a:rPr lang="en-GB" dirty="0"/>
              <a:t>Data:</a:t>
            </a:r>
          </a:p>
          <a:p>
            <a:pPr lvl="1"/>
            <a:r>
              <a:rPr lang="en-GB" dirty="0"/>
              <a:t>Arranged / stacked / reshaped ‘</a:t>
            </a:r>
            <a:r>
              <a:rPr lang="en-GB" dirty="0">
                <a:solidFill>
                  <a:srgbClr val="0033CC"/>
                </a:solidFill>
              </a:rPr>
              <a:t>vertically</a:t>
            </a:r>
            <a:r>
              <a:rPr lang="en-GB" dirty="0"/>
              <a:t>’ or in the ‘</a:t>
            </a:r>
            <a:r>
              <a:rPr lang="en-GB" dirty="0">
                <a:solidFill>
                  <a:srgbClr val="0033CC"/>
                </a:solidFill>
              </a:rPr>
              <a:t>long</a:t>
            </a:r>
            <a:r>
              <a:rPr lang="en-GB" dirty="0"/>
              <a:t>’ </a:t>
            </a:r>
            <a:r>
              <a:rPr lang="en-GB" dirty="0">
                <a:solidFill>
                  <a:srgbClr val="0033CC"/>
                </a:solidFill>
              </a:rPr>
              <a:t>form</a:t>
            </a:r>
            <a:r>
              <a:rPr lang="en-GB" dirty="0"/>
              <a:t> </a:t>
            </a:r>
            <a:r>
              <a:rPr lang="en-GB" u="sng" dirty="0"/>
              <a:t>instead of</a:t>
            </a:r>
            <a:r>
              <a:rPr lang="en-GB" dirty="0"/>
              <a:t> ‘horizontally’ or in the ‘wide’ form</a:t>
            </a:r>
          </a:p>
          <a:p>
            <a:pPr lvl="1"/>
            <a:r>
              <a:rPr lang="en-GB" dirty="0"/>
              <a:t>↑ </a:t>
            </a:r>
            <a:r>
              <a:rPr lang="en-GB" dirty="0">
                <a:solidFill>
                  <a:srgbClr val="0033CC"/>
                </a:solidFill>
              </a:rPr>
              <a:t>N</a:t>
            </a:r>
            <a:r>
              <a:rPr lang="en-GB" dirty="0"/>
              <a:t> will increase </a:t>
            </a:r>
            <a:r>
              <a:rPr lang="en-GB" dirty="0">
                <a:solidFill>
                  <a:srgbClr val="0033CC"/>
                </a:solidFill>
              </a:rPr>
              <a:t>statistical power</a:t>
            </a:r>
            <a:r>
              <a:rPr lang="en-GB" dirty="0"/>
              <a:t>, but ↑ </a:t>
            </a:r>
            <a:r>
              <a:rPr lang="en-GB" dirty="0" err="1"/>
              <a:t>n</a:t>
            </a:r>
            <a:r>
              <a:rPr lang="en-GB" i="1" baseline="-25000" dirty="0" err="1"/>
              <a:t>i</a:t>
            </a:r>
            <a:r>
              <a:rPr lang="en-GB" dirty="0"/>
              <a:t> will not impact power</a:t>
            </a:r>
          </a:p>
          <a:p>
            <a:pPr lvl="2"/>
            <a:r>
              <a:rPr lang="en-GB" dirty="0"/>
              <a:t>In binary outcomes, ↑ no. of events will ↑ statistical power</a:t>
            </a:r>
          </a:p>
          <a:p>
            <a:pPr lvl="1"/>
            <a:r>
              <a:rPr lang="en-GB" dirty="0"/>
              <a:t>In SAS, use </a:t>
            </a:r>
            <a:r>
              <a:rPr lang="en-GB" sz="1700" dirty="0">
                <a:solidFill>
                  <a:srgbClr val="0000FF"/>
                </a:solidFill>
                <a:latin typeface="Courier New"/>
              </a:rPr>
              <a:t>DESCENDING</a:t>
            </a:r>
            <a:r>
              <a:rPr lang="en-GB" dirty="0"/>
              <a:t> option for outcome coded 1/0.  In </a:t>
            </a:r>
            <a:r>
              <a:rPr lang="en-GB" dirty="0" err="1"/>
              <a:t>Stata</a:t>
            </a:r>
            <a:r>
              <a:rPr lang="en-GB" dirty="0"/>
              <a:t>, this is not needed.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GB" sz="3200" dirty="0"/>
              <a:t>Some useful points to remember (1)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>
            <a:normAutofit/>
          </a:bodyPr>
          <a:lstStyle/>
          <a:p>
            <a:r>
              <a:rPr lang="en-GB" dirty="0"/>
              <a:t>Random-effects:</a:t>
            </a:r>
          </a:p>
          <a:p>
            <a:pPr lvl="1"/>
            <a:r>
              <a:rPr lang="en-GB" dirty="0"/>
              <a:t>Fixed-effects (FE): parameters are fixed (±95% CI), data are a random sample (</a:t>
            </a:r>
            <a:r>
              <a:rPr lang="en-GB" dirty="0" err="1"/>
              <a:t>frequentist’s</a:t>
            </a:r>
            <a:r>
              <a:rPr lang="en-GB" dirty="0"/>
              <a:t> view)</a:t>
            </a:r>
          </a:p>
          <a:p>
            <a:pPr lvl="1"/>
            <a:r>
              <a:rPr lang="en-GB" dirty="0"/>
              <a:t>Random-effects (RE): the factors are believed to come from a </a:t>
            </a:r>
            <a:r>
              <a:rPr lang="en-GB" dirty="0">
                <a:solidFill>
                  <a:srgbClr val="0033CC"/>
                </a:solidFill>
              </a:rPr>
              <a:t>distribution</a:t>
            </a:r>
            <a:r>
              <a:rPr lang="en-GB" dirty="0"/>
              <a:t> ~ </a:t>
            </a:r>
            <a:r>
              <a:rPr lang="en-GB" i="1" dirty="0" err="1"/>
              <a:t>i.i.d</a:t>
            </a:r>
            <a:r>
              <a:rPr lang="en-GB" i="1" dirty="0"/>
              <a:t>.</a:t>
            </a:r>
            <a:r>
              <a:rPr lang="en-GB" dirty="0"/>
              <a:t> (often </a:t>
            </a:r>
            <a:r>
              <a:rPr lang="en-GB" i="1" dirty="0" err="1"/>
              <a:t>N.i.d</a:t>
            </a:r>
            <a:r>
              <a:rPr lang="en-GB" i="1" dirty="0"/>
              <a:t>.</a:t>
            </a:r>
            <a:r>
              <a:rPr lang="en-GB" dirty="0"/>
              <a:t>) meaning parameters have a distribution (Bayesian’s view)</a:t>
            </a:r>
          </a:p>
          <a:p>
            <a:pPr lvl="1"/>
            <a:r>
              <a:rPr lang="en-GB" dirty="0"/>
              <a:t>REs are </a:t>
            </a:r>
            <a:r>
              <a:rPr lang="en-GB" dirty="0">
                <a:solidFill>
                  <a:srgbClr val="0033CC"/>
                </a:solidFill>
              </a:rPr>
              <a:t>latent unmeasured variables</a:t>
            </a:r>
            <a:r>
              <a:rPr lang="en-GB" dirty="0"/>
              <a:t>, which we estimate through ‘our’ model ⇏ random variability observed in the distribution of </a:t>
            </a:r>
            <a:r>
              <a:rPr lang="en-GB" dirty="0" err="1"/>
              <a:t>Y</a:t>
            </a:r>
            <a:r>
              <a:rPr lang="en-GB" i="1" baseline="-25000" dirty="0" err="1"/>
              <a:t>ij</a:t>
            </a:r>
            <a:endParaRPr lang="en-GB" i="1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Some useful points to remember (2)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Random-effects:</a:t>
            </a:r>
            <a:endParaRPr lang="en-GB" dirty="0">
              <a:solidFill>
                <a:srgbClr val="0033CC"/>
              </a:solidFill>
            </a:endParaRPr>
          </a:p>
          <a:p>
            <a:pPr lvl="1"/>
            <a:r>
              <a:rPr lang="en-GB" dirty="0">
                <a:solidFill>
                  <a:srgbClr val="0033CC"/>
                </a:solidFill>
              </a:rPr>
              <a:t>Inclusion of REs</a:t>
            </a:r>
            <a:r>
              <a:rPr lang="en-GB" dirty="0"/>
              <a:t> may (not) affect the estimation of other FEs, but often has important impact on their estimated standard errors (SE):</a:t>
            </a:r>
          </a:p>
          <a:p>
            <a:pPr lvl="2"/>
            <a:r>
              <a:rPr lang="en-GB" dirty="0"/>
              <a:t>E.g., may ↑ SEs for between-cluster effects (</a:t>
            </a:r>
            <a:r>
              <a:rPr lang="el-GR" i="1" dirty="0"/>
              <a:t>β</a:t>
            </a:r>
            <a:r>
              <a:rPr lang="fr-FR" baseline="-25000" dirty="0"/>
              <a:t>0</a:t>
            </a:r>
            <a:r>
              <a:rPr lang="en-GB" dirty="0"/>
              <a:t>) ⇒ ↓ statistical power for between-cluster effects</a:t>
            </a:r>
          </a:p>
          <a:p>
            <a:pPr lvl="2"/>
            <a:r>
              <a:rPr lang="en-GB" dirty="0"/>
              <a:t>E.g., may ↓ SEs for within-cluster effects (</a:t>
            </a:r>
            <a:r>
              <a:rPr lang="el-GR" i="1" dirty="0"/>
              <a:t>β</a:t>
            </a:r>
            <a:r>
              <a:rPr lang="fr-FR" baseline="-25000" dirty="0"/>
              <a:t>1</a:t>
            </a:r>
            <a:r>
              <a:rPr lang="en-GB" dirty="0"/>
              <a:t>.time) ⇒ ↑ </a:t>
            </a:r>
            <a:r>
              <a:rPr lang="en-GB" dirty="0">
                <a:solidFill>
                  <a:srgbClr val="0033CC"/>
                </a:solidFill>
              </a:rPr>
              <a:t>statistical power</a:t>
            </a:r>
            <a:r>
              <a:rPr lang="en-GB" dirty="0"/>
              <a:t> for within-cluster effects, which is what we want</a:t>
            </a:r>
          </a:p>
          <a:p>
            <a:pPr lvl="1"/>
            <a:r>
              <a:rPr lang="en-GB" dirty="0">
                <a:solidFill>
                  <a:srgbClr val="0033CC"/>
                </a:solidFill>
              </a:rPr>
              <a:t>Misspecification</a:t>
            </a:r>
            <a:r>
              <a:rPr lang="en-GB" dirty="0"/>
              <a:t> (</a:t>
            </a:r>
            <a:r>
              <a:rPr lang="en-GB" i="1" dirty="0"/>
              <a:t>e.g.</a:t>
            </a:r>
            <a:r>
              <a:rPr lang="en-GB" dirty="0"/>
              <a:t>, non-normality) of REs:</a:t>
            </a:r>
          </a:p>
          <a:p>
            <a:pPr lvl="2"/>
            <a:r>
              <a:rPr lang="en-GB" dirty="0"/>
              <a:t>Inferences (SEs) about FEs are robust if </a:t>
            </a:r>
            <a:r>
              <a:rPr lang="en-GB" dirty="0">
                <a:solidFill>
                  <a:srgbClr val="0033CC"/>
                </a:solidFill>
              </a:rPr>
              <a:t>N</a:t>
            </a:r>
            <a:r>
              <a:rPr lang="en-GB" dirty="0"/>
              <a:t> is </a:t>
            </a:r>
            <a:r>
              <a:rPr lang="en-GB" dirty="0">
                <a:solidFill>
                  <a:srgbClr val="0033CC"/>
                </a:solidFill>
              </a:rPr>
              <a:t>sufficiently</a:t>
            </a:r>
            <a:r>
              <a:rPr lang="en-GB" dirty="0"/>
              <a:t> </a:t>
            </a:r>
            <a:r>
              <a:rPr lang="en-GB" dirty="0">
                <a:solidFill>
                  <a:srgbClr val="0033CC"/>
                </a:solidFill>
              </a:rPr>
              <a:t>large</a:t>
            </a:r>
            <a:r>
              <a:rPr lang="en-GB" dirty="0"/>
              <a:t> in random-intercept models!</a:t>
            </a:r>
          </a:p>
          <a:p>
            <a:pPr lvl="2"/>
            <a:r>
              <a:rPr lang="en-GB" dirty="0"/>
              <a:t>Bayesian Empirical Bayes (EB) estimates* (SAS) can be used to check for REs’ posterior distribution</a:t>
            </a:r>
          </a:p>
          <a:p>
            <a:pPr lvl="3"/>
            <a:r>
              <a:rPr lang="en-GB" dirty="0" err="1"/>
              <a:t>Achtung</a:t>
            </a:r>
            <a:r>
              <a:rPr lang="en-GB" dirty="0"/>
              <a:t>: Normality of EB estimates cannot be used to confirm / check Normality 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Some useful points to remember (3)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Marginal estimates vs. evolution of ‘average’ subjects*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6875" t="22656" r="34375" b="50000"/>
          <a:stretch>
            <a:fillRect/>
          </a:stretch>
        </p:blipFill>
        <p:spPr bwMode="auto">
          <a:xfrm>
            <a:off x="152400" y="1143000"/>
            <a:ext cx="350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4343400" cy="3124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4191000" cy="3276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029200" y="5791200"/>
            <a:ext cx="3657600" cy="9848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b="1" dirty="0"/>
              <a:t>←</a:t>
            </a:r>
            <a:r>
              <a:rPr lang="en-GB" dirty="0"/>
              <a:t> GEE		   </a:t>
            </a:r>
            <a:r>
              <a:rPr lang="en-GB" sz="3200" b="1" dirty="0"/>
              <a:t>↑</a:t>
            </a:r>
          </a:p>
          <a:p>
            <a:r>
              <a:rPr lang="en-GB" dirty="0"/>
              <a:t>			AGHQ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 l="13750" t="29687" r="65625" b="65626"/>
          <a:stretch>
            <a:fillRect/>
          </a:stretch>
        </p:blipFill>
        <p:spPr bwMode="auto">
          <a:xfrm>
            <a:off x="3657600" y="990600"/>
            <a:ext cx="1600200" cy="29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/>
          <a:srcRect l="34375" t="27344" r="12500" b="63281"/>
          <a:stretch>
            <a:fillRect/>
          </a:stretch>
        </p:blipFill>
        <p:spPr bwMode="auto">
          <a:xfrm>
            <a:off x="4114800" y="1302572"/>
            <a:ext cx="4267200" cy="60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 l="42500" t="37500" r="21250" b="53906"/>
          <a:stretch>
            <a:fillRect/>
          </a:stretch>
        </p:blipFill>
        <p:spPr bwMode="auto">
          <a:xfrm>
            <a:off x="4114800" y="1905000"/>
            <a:ext cx="2667000" cy="50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Fitzmaurice, G.M., Laird, N.M., Ware, J.H. (2004). </a:t>
            </a:r>
            <a:r>
              <a:rPr lang="en-GB" i="1" dirty="0"/>
              <a:t>Applied Longitudinal Analysis</a:t>
            </a:r>
            <a:r>
              <a:rPr lang="en-GB" dirty="0"/>
              <a:t>. New York: John Wiley &amp; Sons.</a:t>
            </a:r>
          </a:p>
          <a:p>
            <a:r>
              <a:rPr lang="en-GB" dirty="0" err="1"/>
              <a:t>Hedeker</a:t>
            </a:r>
            <a:r>
              <a:rPr lang="en-GB" dirty="0"/>
              <a:t>, D. and Gibbons, R.D. (2006). </a:t>
            </a:r>
            <a:r>
              <a:rPr lang="en-GB" i="1" dirty="0"/>
              <a:t>Longitudinal Data Analysis</a:t>
            </a:r>
            <a:r>
              <a:rPr lang="en-GB" dirty="0"/>
              <a:t>. New York: John Wiley &amp; Sons.</a:t>
            </a:r>
          </a:p>
          <a:p>
            <a:r>
              <a:rPr lang="en-GB" dirty="0" err="1">
                <a:solidFill>
                  <a:srgbClr val="0033CC"/>
                </a:solidFill>
              </a:rPr>
              <a:t>Molenberghs</a:t>
            </a:r>
            <a:r>
              <a:rPr lang="en-GB" dirty="0">
                <a:solidFill>
                  <a:srgbClr val="0033CC"/>
                </a:solidFill>
              </a:rPr>
              <a:t>, G. and Verbeke, G. (2005). </a:t>
            </a:r>
            <a:r>
              <a:rPr lang="en-GB" i="1" dirty="0">
                <a:solidFill>
                  <a:srgbClr val="0033CC"/>
                </a:solidFill>
              </a:rPr>
              <a:t>Models for Discrete Longitudinal Data</a:t>
            </a:r>
            <a:r>
              <a:rPr lang="en-GB" dirty="0">
                <a:solidFill>
                  <a:srgbClr val="0033CC"/>
                </a:solidFill>
              </a:rPr>
              <a:t>. New York: Springer-</a:t>
            </a:r>
            <a:r>
              <a:rPr lang="en-GB" dirty="0" err="1">
                <a:solidFill>
                  <a:srgbClr val="0033CC"/>
                </a:solidFill>
              </a:rPr>
              <a:t>Verlag</a:t>
            </a:r>
            <a:r>
              <a:rPr lang="en-GB" dirty="0">
                <a:solidFill>
                  <a:srgbClr val="0033CC"/>
                </a:solidFill>
              </a:rPr>
              <a:t>.</a:t>
            </a:r>
          </a:p>
          <a:p>
            <a:r>
              <a:rPr lang="en-GB" dirty="0">
                <a:solidFill>
                  <a:srgbClr val="0033CC"/>
                </a:solidFill>
              </a:rPr>
              <a:t>Verbeke, G. and </a:t>
            </a:r>
            <a:r>
              <a:rPr lang="en-GB" dirty="0" err="1">
                <a:solidFill>
                  <a:srgbClr val="0033CC"/>
                </a:solidFill>
              </a:rPr>
              <a:t>Molenberghs</a:t>
            </a:r>
            <a:r>
              <a:rPr lang="en-GB" dirty="0">
                <a:solidFill>
                  <a:srgbClr val="0033CC"/>
                </a:solidFill>
              </a:rPr>
              <a:t>, G. (1997). </a:t>
            </a:r>
            <a:r>
              <a:rPr lang="en-GB" i="1" dirty="0">
                <a:solidFill>
                  <a:srgbClr val="0033CC"/>
                </a:solidFill>
              </a:rPr>
              <a:t>Linear Mixed Models In Practice: A SAS Oriented Approach</a:t>
            </a:r>
            <a:r>
              <a:rPr lang="en-GB" dirty="0">
                <a:solidFill>
                  <a:srgbClr val="0033CC"/>
                </a:solidFill>
              </a:rPr>
              <a:t>, Lecture Notes in Statistics 126. New-York: Springer.</a:t>
            </a:r>
          </a:p>
          <a:p>
            <a:r>
              <a:rPr lang="en-GB" dirty="0">
                <a:solidFill>
                  <a:srgbClr val="0033CC"/>
                </a:solidFill>
              </a:rPr>
              <a:t>Verbeke, G. and </a:t>
            </a:r>
            <a:r>
              <a:rPr lang="en-GB" dirty="0" err="1">
                <a:solidFill>
                  <a:srgbClr val="0033CC"/>
                </a:solidFill>
              </a:rPr>
              <a:t>Molenberghs</a:t>
            </a:r>
            <a:r>
              <a:rPr lang="en-GB" dirty="0">
                <a:solidFill>
                  <a:srgbClr val="0033CC"/>
                </a:solidFill>
              </a:rPr>
              <a:t>, G. (2000). </a:t>
            </a:r>
            <a:r>
              <a:rPr lang="en-GB" i="1" dirty="0">
                <a:solidFill>
                  <a:srgbClr val="0033CC"/>
                </a:solidFill>
              </a:rPr>
              <a:t>Linear Mixed Models for Longitudinal Data</a:t>
            </a:r>
            <a:r>
              <a:rPr lang="en-GB" dirty="0">
                <a:solidFill>
                  <a:srgbClr val="0033CC"/>
                </a:solidFill>
              </a:rPr>
              <a:t>. Springer Series in Statistics. New-York: Springer.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Some references*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Bayesian shrinkage (EB) estimates</a:t>
            </a:r>
          </a:p>
          <a:p>
            <a:r>
              <a:rPr lang="en-GB" dirty="0"/>
              <a:t>Model improvement:</a:t>
            </a:r>
          </a:p>
          <a:p>
            <a:pPr lvl="1"/>
            <a:r>
              <a:rPr lang="en-GB" dirty="0"/>
              <a:t>Longitudinal: adding random-coefficients (random-slopes)</a:t>
            </a:r>
          </a:p>
          <a:p>
            <a:pPr lvl="1"/>
            <a:r>
              <a:rPr lang="en-GB" dirty="0"/>
              <a:t>Multilevel: adding different levels</a:t>
            </a:r>
          </a:p>
          <a:p>
            <a:pPr lvl="1"/>
            <a:r>
              <a:rPr lang="en-GB" dirty="0"/>
              <a:t>Spatial: adding spatial structure into the covariance</a:t>
            </a:r>
          </a:p>
          <a:p>
            <a:pPr lvl="1"/>
            <a:r>
              <a:rPr lang="en-GB" dirty="0"/>
              <a:t>Considering different covariance structure (ℛ-side)</a:t>
            </a:r>
          </a:p>
          <a:p>
            <a:pPr lvl="1"/>
            <a:r>
              <a:rPr lang="en-GB" dirty="0"/>
              <a:t>Considering non-normal, mixture distribution for random-effects</a:t>
            </a:r>
          </a:p>
          <a:p>
            <a:r>
              <a:rPr lang="en-GB" dirty="0"/>
              <a:t>Model goodness of fit (</a:t>
            </a:r>
            <a:r>
              <a:rPr lang="en-GB" dirty="0" err="1"/>
              <a:t>GoF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Visual</a:t>
            </a:r>
          </a:p>
          <a:p>
            <a:pPr lvl="1"/>
            <a:r>
              <a:rPr lang="en-GB" dirty="0"/>
              <a:t>Formal tests</a:t>
            </a:r>
          </a:p>
          <a:p>
            <a:r>
              <a:rPr lang="en-GB" dirty="0"/>
              <a:t>Inference for covariance parameters</a:t>
            </a:r>
          </a:p>
          <a:p>
            <a:pPr lvl="1"/>
            <a:r>
              <a:rPr lang="en-GB" dirty="0"/>
              <a:t>Mixed </a:t>
            </a:r>
            <a:r>
              <a:rPr lang="el-GR" i="1" dirty="0"/>
              <a:t>Χ</a:t>
            </a:r>
            <a:r>
              <a:rPr lang="en-GB" baseline="30000" dirty="0"/>
              <a:t>2</a:t>
            </a:r>
            <a:r>
              <a:rPr lang="en-GB" dirty="0"/>
              <a:t> distribution</a:t>
            </a:r>
          </a:p>
          <a:p>
            <a:pPr lvl="1"/>
            <a:r>
              <a:rPr lang="en-GB" dirty="0"/>
              <a:t>Misspecification of REs</a:t>
            </a:r>
          </a:p>
          <a:p>
            <a:r>
              <a:rPr lang="en-GB" dirty="0"/>
              <a:t>Sample size and power calculations in cluster data:</a:t>
            </a:r>
          </a:p>
          <a:p>
            <a:pPr lvl="1"/>
            <a:r>
              <a:rPr lang="en-GB" dirty="0"/>
              <a:t>Within-cluster +</a:t>
            </a:r>
            <a:r>
              <a:rPr lang="en-GB" dirty="0" err="1"/>
              <a:t>ve</a:t>
            </a:r>
            <a:r>
              <a:rPr lang="en-GB" dirty="0"/>
              <a:t> correlation increases power for within-cluster effects</a:t>
            </a:r>
          </a:p>
          <a:p>
            <a:pPr lvl="1"/>
            <a:r>
              <a:rPr lang="en-GB" dirty="0"/>
              <a:t>Cluster sampling with –</a:t>
            </a:r>
            <a:r>
              <a:rPr lang="en-GB" dirty="0" err="1"/>
              <a:t>ve</a:t>
            </a:r>
            <a:r>
              <a:rPr lang="en-GB" dirty="0"/>
              <a:t> ICC increases power, but +</a:t>
            </a:r>
            <a:r>
              <a:rPr lang="en-GB" dirty="0" err="1"/>
              <a:t>ve</a:t>
            </a:r>
            <a:r>
              <a:rPr lang="en-GB" dirty="0"/>
              <a:t> ICC decreases power in a survey setting</a:t>
            </a:r>
          </a:p>
          <a:p>
            <a:r>
              <a:rPr lang="en-GB" dirty="0"/>
              <a:t>MCMC ‘integration’ in place of numerical integration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Further aspects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3089" y="2967335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91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When the measurements (</a:t>
            </a:r>
            <a:r>
              <a:rPr lang="en-GB" dirty="0">
                <a:solidFill>
                  <a:srgbClr val="0033CC"/>
                </a:solidFill>
              </a:rPr>
              <a:t>outcomes</a:t>
            </a:r>
            <a:r>
              <a:rPr lang="en-GB" dirty="0"/>
              <a:t>) are </a:t>
            </a:r>
            <a:r>
              <a:rPr lang="en-GB" b="1" dirty="0">
                <a:solidFill>
                  <a:srgbClr val="0033CC"/>
                </a:solidFill>
              </a:rPr>
              <a:t>not</a:t>
            </a:r>
            <a:r>
              <a:rPr lang="en-GB" dirty="0"/>
              <a:t> </a:t>
            </a:r>
            <a:r>
              <a:rPr lang="en-GB" dirty="0">
                <a:solidFill>
                  <a:srgbClr val="0033CC"/>
                </a:solidFill>
              </a:rPr>
              <a:t>independent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i="1" dirty="0">
                <a:sym typeface="Wingdings" pitchFamily="2" charset="2"/>
              </a:rPr>
              <a:t>i.e.</a:t>
            </a:r>
            <a:r>
              <a:rPr lang="en-GB" dirty="0">
                <a:sym typeface="Wingdings" pitchFamily="2" charset="2"/>
              </a:rPr>
              <a:t>, they are correlated</a:t>
            </a:r>
          </a:p>
          <a:p>
            <a:r>
              <a:rPr lang="en-GB" u="sng" dirty="0">
                <a:sym typeface="Wingdings" pitchFamily="2" charset="2"/>
              </a:rPr>
              <a:t>Alternative terminologies</a:t>
            </a:r>
            <a:r>
              <a:rPr lang="en-GB" dirty="0">
                <a:sym typeface="Wingdings" pitchFamily="2" charset="2"/>
              </a:rPr>
              <a:t>: repeated measures data, longitudinal data, multilevel data, correlated data, hierarchical data, clustered data, panel data, ...</a:t>
            </a:r>
          </a:p>
          <a:p>
            <a:r>
              <a:rPr lang="en-GB" u="sng" dirty="0">
                <a:sym typeface="Wingdings" pitchFamily="2" charset="2"/>
              </a:rPr>
              <a:t>Models</a:t>
            </a:r>
            <a:r>
              <a:rPr lang="en-GB" dirty="0">
                <a:sym typeface="Wingdings" pitchFamily="2" charset="2"/>
              </a:rPr>
              <a:t>: random-effects models, mixed models, hierarchical models, multilevel models, conditional models, ...</a:t>
            </a:r>
          </a:p>
          <a:p>
            <a:r>
              <a:rPr lang="en-GB" dirty="0">
                <a:sym typeface="Wingdings" pitchFamily="2" charset="2"/>
              </a:rPr>
              <a:t>Each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cluster</a:t>
            </a:r>
            <a:r>
              <a:rPr lang="en-GB" dirty="0">
                <a:sym typeface="Wingdings" pitchFamily="2" charset="2"/>
              </a:rPr>
              <a:t> of observational units share some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latent characteristics</a:t>
            </a:r>
            <a:r>
              <a:rPr lang="en-GB" dirty="0">
                <a:sym typeface="Wingdings" pitchFamily="2" charset="2"/>
              </a:rPr>
              <a:t>, but between clusters, they are sampled </a:t>
            </a:r>
            <a:r>
              <a:rPr lang="en-GB" i="1" dirty="0" err="1">
                <a:sym typeface="Wingdings" pitchFamily="2" charset="2"/>
              </a:rPr>
              <a:t>i.i.d</a:t>
            </a:r>
            <a:r>
              <a:rPr lang="en-GB" i="1" dirty="0">
                <a:sym typeface="Wingdings" pitchFamily="2" charset="2"/>
              </a:rPr>
              <a:t>.</a:t>
            </a:r>
          </a:p>
          <a:p>
            <a:r>
              <a:rPr lang="en-GB" u="sng" dirty="0">
                <a:sym typeface="Wingdings" pitchFamily="2" charset="2"/>
              </a:rPr>
              <a:t>Examples</a:t>
            </a:r>
            <a:r>
              <a:rPr lang="en-GB" dirty="0">
                <a:sym typeface="Wingdings" pitchFamily="2" charset="2"/>
              </a:rPr>
              <a:t>:</a:t>
            </a:r>
          </a:p>
          <a:p>
            <a:pPr lvl="1"/>
            <a:r>
              <a:rPr lang="en-GB" dirty="0">
                <a:sym typeface="Wingdings" pitchFamily="2" charset="2"/>
              </a:rPr>
              <a:t>Asthma, eczema or rhinitis among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twins</a:t>
            </a:r>
            <a:r>
              <a:rPr lang="en-GB" dirty="0">
                <a:sym typeface="Wingdings" pitchFamily="2" charset="2"/>
              </a:rPr>
              <a:t> (dyadic data)</a:t>
            </a:r>
          </a:p>
          <a:p>
            <a:pPr lvl="1"/>
            <a:r>
              <a:rPr lang="en-GB" dirty="0">
                <a:sym typeface="Wingdings" pitchFamily="2" charset="2"/>
              </a:rPr>
              <a:t>Blood pressure measured over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weeks</a:t>
            </a:r>
            <a:r>
              <a:rPr lang="en-GB" dirty="0">
                <a:sym typeface="Wingdings" pitchFamily="2" charset="2"/>
              </a:rPr>
              <a:t> among patients treated with an antihypertensive (longitudinal data)</a:t>
            </a:r>
          </a:p>
          <a:p>
            <a:pPr lvl="1"/>
            <a:r>
              <a:rPr lang="en-GB" dirty="0">
                <a:sym typeface="Wingdings" pitchFamily="2" charset="2"/>
              </a:rPr>
              <a:t>BMI of spouses of the same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household</a:t>
            </a:r>
            <a:r>
              <a:rPr lang="en-GB" dirty="0">
                <a:sym typeface="Wingdings" pitchFamily="2" charset="2"/>
              </a:rPr>
              <a:t> (survey data)</a:t>
            </a:r>
          </a:p>
          <a:p>
            <a:pPr lvl="1"/>
            <a:r>
              <a:rPr lang="en-GB" dirty="0">
                <a:sym typeface="Wingdings" pitchFamily="2" charset="2"/>
              </a:rPr>
              <a:t>Pollutants’ concentrations measured in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classrooms</a:t>
            </a:r>
            <a:r>
              <a:rPr lang="en-GB" dirty="0">
                <a:sym typeface="Wingdings" pitchFamily="2" charset="2"/>
              </a:rPr>
              <a:t> within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schools</a:t>
            </a:r>
            <a:r>
              <a:rPr lang="en-GB" dirty="0">
                <a:sym typeface="Wingdings" pitchFamily="2" charset="2"/>
              </a:rPr>
              <a:t> within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cities</a:t>
            </a:r>
            <a:r>
              <a:rPr lang="en-GB" dirty="0">
                <a:sym typeface="Wingdings" pitchFamily="2" charset="2"/>
              </a:rPr>
              <a:t> within </a:t>
            </a:r>
            <a:r>
              <a:rPr lang="en-GB" dirty="0">
                <a:solidFill>
                  <a:srgbClr val="0033CC"/>
                </a:solidFill>
                <a:sym typeface="Wingdings" pitchFamily="2" charset="2"/>
              </a:rPr>
              <a:t>countries</a:t>
            </a:r>
            <a:r>
              <a:rPr lang="en-GB" dirty="0">
                <a:sym typeface="Wingdings" pitchFamily="2" charset="2"/>
              </a:rPr>
              <a:t> (4-level multilevel data)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339605"/>
              </p:ext>
            </p:extLst>
          </p:nvPr>
        </p:nvGraphicFramePr>
        <p:xfrm>
          <a:off x="228600" y="1447800"/>
          <a:ext cx="8686800" cy="304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Cross-sectional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Hierarchical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Linear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Linear</a:t>
                      </a:r>
                      <a:r>
                        <a:rPr lang="en-GB" sz="2400" baseline="0" dirty="0"/>
                        <a:t> </a:t>
                      </a:r>
                      <a:r>
                        <a:rPr lang="en-GB" sz="2400" baseline="0" dirty="0">
                          <a:solidFill>
                            <a:srgbClr val="FF0000"/>
                          </a:solidFill>
                        </a:rPr>
                        <a:t>mixed</a:t>
                      </a:r>
                      <a:r>
                        <a:rPr lang="en-GB" sz="2400" baseline="0" dirty="0"/>
                        <a:t> models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Generalised linear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Generalised linear 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mixed</a:t>
                      </a:r>
                      <a:r>
                        <a:rPr lang="en-GB" sz="2400" dirty="0"/>
                        <a:t>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Non-linear</a:t>
                      </a:r>
                      <a:r>
                        <a:rPr lang="en-GB" sz="2400" baseline="0" dirty="0"/>
                        <a:t> models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Non-linear 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mixed</a:t>
                      </a:r>
                      <a:r>
                        <a:rPr lang="en-GB" sz="2400" dirty="0"/>
                        <a:t>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Comparison between cross-sectional and hierarchical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724400"/>
            <a:ext cx="6781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i="1" dirty="0"/>
              <a:t>- Mixed</a:t>
            </a:r>
            <a:r>
              <a:rPr lang="en-GB" sz="2000" dirty="0"/>
              <a:t> models are sometimes referred as </a:t>
            </a:r>
            <a:r>
              <a:rPr lang="en-GB" sz="2000" i="1" dirty="0"/>
              <a:t>random-effects</a:t>
            </a:r>
            <a:r>
              <a:rPr lang="en-GB" sz="2000" dirty="0"/>
              <a:t> models or </a:t>
            </a:r>
            <a:r>
              <a:rPr lang="en-GB" sz="2000" i="1" dirty="0"/>
              <a:t>mixed-effects</a:t>
            </a:r>
            <a:r>
              <a:rPr lang="en-GB" sz="2000" dirty="0"/>
              <a:t> models</a:t>
            </a:r>
          </a:p>
          <a:p>
            <a:r>
              <a:rPr lang="en-GB" sz="2000" dirty="0"/>
              <a:t>- All hierarchical models are mixed models, but not vice-versa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 sz="3600" b="1" dirty="0">
                <a:solidFill>
                  <a:srgbClr val="0033CC"/>
                </a:solidFill>
              </a:rPr>
              <a:t>SAS</a:t>
            </a:r>
            <a:r>
              <a:rPr lang="en-GB" sz="3600" b="1" dirty="0"/>
              <a:t> procedures</a:t>
            </a:r>
            <a:r>
              <a:rPr lang="en-GB" sz="3600" dirty="0"/>
              <a:t>: mixed; (</a:t>
            </a:r>
            <a:r>
              <a:rPr lang="en-GB" sz="3600" dirty="0" err="1"/>
              <a:t>genmod</a:t>
            </a:r>
            <a:r>
              <a:rPr lang="en-GB" sz="3600" dirty="0"/>
              <a:t>), </a:t>
            </a:r>
            <a:r>
              <a:rPr lang="en-GB" sz="3600" dirty="0" err="1"/>
              <a:t>glimmix</a:t>
            </a:r>
            <a:r>
              <a:rPr lang="en-GB" sz="3600" dirty="0"/>
              <a:t>, </a:t>
            </a:r>
            <a:r>
              <a:rPr lang="en-GB" sz="3600" dirty="0" err="1"/>
              <a:t>nlmixed</a:t>
            </a:r>
            <a:r>
              <a:rPr lang="en-GB" sz="3600" dirty="0"/>
              <a:t>; </a:t>
            </a:r>
            <a:r>
              <a:rPr lang="en-GB" sz="3600" dirty="0" err="1"/>
              <a:t>surveyreg</a:t>
            </a:r>
            <a:r>
              <a:rPr lang="en-GB" sz="3600" dirty="0"/>
              <a:t>, </a:t>
            </a:r>
            <a:r>
              <a:rPr lang="en-GB" sz="3600" dirty="0" err="1"/>
              <a:t>surveylogistic</a:t>
            </a:r>
            <a:r>
              <a:rPr lang="en-GB" sz="3600" dirty="0"/>
              <a:t>, ...</a:t>
            </a:r>
          </a:p>
          <a:p>
            <a:r>
              <a:rPr lang="en-GB" sz="3600" b="1" dirty="0" err="1">
                <a:solidFill>
                  <a:srgbClr val="0033CC"/>
                </a:solidFill>
              </a:rPr>
              <a:t>Stata</a:t>
            </a:r>
            <a:r>
              <a:rPr lang="en-GB" sz="3600" b="1" dirty="0"/>
              <a:t> commands</a:t>
            </a:r>
            <a:r>
              <a:rPr lang="en-GB" sz="3600" dirty="0"/>
              <a:t>: </a:t>
            </a:r>
            <a:r>
              <a:rPr lang="en-GB" sz="3600" dirty="0" err="1"/>
              <a:t>xtset</a:t>
            </a:r>
            <a:r>
              <a:rPr lang="en-GB" sz="3600" dirty="0"/>
              <a:t>, </a:t>
            </a:r>
            <a:r>
              <a:rPr lang="en-GB" sz="3600" dirty="0" err="1"/>
              <a:t>xtdescribe</a:t>
            </a:r>
            <a:r>
              <a:rPr lang="en-GB" sz="3600" dirty="0"/>
              <a:t>, </a:t>
            </a:r>
            <a:r>
              <a:rPr lang="en-GB" sz="3600" dirty="0" err="1"/>
              <a:t>xtreg</a:t>
            </a:r>
            <a:r>
              <a:rPr lang="en-GB" sz="3600" dirty="0"/>
              <a:t>, </a:t>
            </a:r>
            <a:r>
              <a:rPr lang="en-GB" sz="3600" dirty="0" err="1"/>
              <a:t>xtmixed</a:t>
            </a:r>
            <a:r>
              <a:rPr lang="en-GB" sz="3600" dirty="0"/>
              <a:t>; (</a:t>
            </a:r>
            <a:r>
              <a:rPr lang="en-GB" sz="3600" dirty="0" err="1"/>
              <a:t>xtgee</a:t>
            </a:r>
            <a:r>
              <a:rPr lang="en-GB" sz="3600" dirty="0"/>
              <a:t>), </a:t>
            </a:r>
            <a:r>
              <a:rPr lang="en-GB" sz="3600" dirty="0" err="1"/>
              <a:t>xtmelogit</a:t>
            </a:r>
            <a:r>
              <a:rPr lang="en-GB" sz="3600" dirty="0"/>
              <a:t>, </a:t>
            </a:r>
            <a:r>
              <a:rPr lang="en-GB" sz="3600" dirty="0" err="1"/>
              <a:t>xtmepoisson</a:t>
            </a:r>
            <a:r>
              <a:rPr lang="en-GB" sz="3600" dirty="0"/>
              <a:t>, </a:t>
            </a:r>
            <a:r>
              <a:rPr lang="en-GB" sz="3600" dirty="0" err="1"/>
              <a:t>xtnbreg</a:t>
            </a:r>
            <a:r>
              <a:rPr lang="en-GB" sz="3600" dirty="0"/>
              <a:t>, </a:t>
            </a:r>
            <a:r>
              <a:rPr lang="en-GB" sz="3600" dirty="0" err="1"/>
              <a:t>gllamm</a:t>
            </a:r>
            <a:r>
              <a:rPr lang="en-GB" sz="3600" dirty="0"/>
              <a:t>; </a:t>
            </a:r>
            <a:r>
              <a:rPr lang="en-GB" sz="3600" dirty="0" err="1"/>
              <a:t>svy</a:t>
            </a:r>
            <a:r>
              <a:rPr lang="en-GB" sz="3600" dirty="0"/>
              <a:t>-</a:t>
            </a:r>
          </a:p>
          <a:p>
            <a:r>
              <a:rPr lang="en-GB" sz="3600" b="1" dirty="0">
                <a:solidFill>
                  <a:srgbClr val="0033CC"/>
                </a:solidFill>
              </a:rPr>
              <a:t>R</a:t>
            </a:r>
            <a:r>
              <a:rPr lang="en-GB" sz="3600" b="1" dirty="0"/>
              <a:t> libraries (packages)</a:t>
            </a:r>
            <a:r>
              <a:rPr lang="en-GB" sz="3600" dirty="0"/>
              <a:t>: lme4, </a:t>
            </a:r>
            <a:r>
              <a:rPr lang="en-GB" sz="3600" dirty="0" err="1"/>
              <a:t>nlme</a:t>
            </a:r>
            <a:r>
              <a:rPr lang="en-GB" sz="3600" dirty="0"/>
              <a:t>, MASS (</a:t>
            </a:r>
            <a:r>
              <a:rPr lang="en-GB" sz="3600" dirty="0" err="1"/>
              <a:t>glmmPQL</a:t>
            </a:r>
            <a:r>
              <a:rPr lang="en-GB" sz="3600" dirty="0"/>
              <a:t>), </a:t>
            </a:r>
            <a:r>
              <a:rPr lang="en-GB" sz="3600" dirty="0" err="1"/>
              <a:t>glmmADMB</a:t>
            </a:r>
            <a:r>
              <a:rPr lang="en-GB" sz="3600" dirty="0"/>
              <a:t>, gee, </a:t>
            </a:r>
            <a:r>
              <a:rPr lang="en-GB" sz="3600" dirty="0" err="1"/>
              <a:t>geepack</a:t>
            </a:r>
            <a:r>
              <a:rPr lang="en-GB" sz="3600" dirty="0"/>
              <a:t>, ...</a:t>
            </a:r>
          </a:p>
          <a:p>
            <a:r>
              <a:rPr lang="en-GB" sz="3600" dirty="0"/>
              <a:t>Also, </a:t>
            </a:r>
            <a:r>
              <a:rPr lang="en-GB" sz="3600" b="1" dirty="0">
                <a:solidFill>
                  <a:srgbClr val="0033CC"/>
                </a:solidFill>
              </a:rPr>
              <a:t>WinBUGS</a:t>
            </a:r>
            <a:r>
              <a:rPr lang="en-GB" sz="3600" dirty="0"/>
              <a:t>, </a:t>
            </a:r>
            <a:r>
              <a:rPr lang="en-GB" sz="3600" b="1" dirty="0">
                <a:solidFill>
                  <a:srgbClr val="0033CC"/>
                </a:solidFill>
              </a:rPr>
              <a:t>MLwiN</a:t>
            </a:r>
            <a:r>
              <a:rPr lang="en-GB" sz="3600" dirty="0"/>
              <a:t>, SPSS, SUDAAN, </a:t>
            </a:r>
            <a:r>
              <a:rPr lang="en-GB" sz="3600" b="1" dirty="0">
                <a:solidFill>
                  <a:srgbClr val="0033CC"/>
                </a:solidFill>
              </a:rPr>
              <a:t>S-plus</a:t>
            </a:r>
            <a:r>
              <a:rPr lang="en-GB" sz="3600" dirty="0"/>
              <a:t>, HLM, 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9527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Lizard data: 102 lizards (offspring)</a:t>
            </a:r>
          </a:p>
          <a:p>
            <a:r>
              <a:rPr lang="en-GB" dirty="0"/>
              <a:t>Outcome of interest: no. of dorsal shells</a:t>
            </a:r>
          </a:p>
          <a:p>
            <a:r>
              <a:rPr lang="en-GB" dirty="0"/>
              <a:t>Research question: is the outcome related to gender (of the offspring)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Continuous variables: a case study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3221590"/>
            <a:ext cx="4152900" cy="310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Naive </a:t>
            </a:r>
            <a:r>
              <a:rPr lang="en-GB" i="1" dirty="0"/>
              <a:t>t</a:t>
            </a:r>
            <a:r>
              <a:rPr lang="en-GB" dirty="0"/>
              <a:t>-test (Student test) – </a:t>
            </a:r>
            <a:r>
              <a:rPr lang="en-GB" dirty="0" err="1"/>
              <a:t>male</a:t>
            </a:r>
            <a:r>
              <a:rPr lang="en-GB" baseline="-25000" dirty="0" err="1"/>
              <a:t>mean</a:t>
            </a:r>
            <a:r>
              <a:rPr lang="en-GB" dirty="0"/>
              <a:t>: 35.4, </a:t>
            </a:r>
            <a:r>
              <a:rPr lang="en-GB" dirty="0" err="1"/>
              <a:t>female</a:t>
            </a:r>
            <a:r>
              <a:rPr lang="en-GB" baseline="-25000" dirty="0" err="1"/>
              <a:t>mean</a:t>
            </a:r>
            <a:r>
              <a:rPr lang="en-GB" dirty="0"/>
              <a:t>: 34.7; </a:t>
            </a:r>
            <a:r>
              <a:rPr lang="en-GB" i="1" dirty="0"/>
              <a:t>p</a:t>
            </a:r>
            <a:r>
              <a:rPr lang="en-GB" dirty="0"/>
              <a:t> = 0.102, </a:t>
            </a:r>
            <a:r>
              <a:rPr lang="en-GB" i="1" dirty="0" err="1"/>
              <a:t>d.f.</a:t>
            </a:r>
            <a:r>
              <a:rPr lang="en-GB" dirty="0"/>
              <a:t> = 100 </a:t>
            </a:r>
            <a:r>
              <a:rPr lang="en-GB" sz="1800" dirty="0"/>
              <a:t>(= 102 –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Non-significance could be due to </a:t>
            </a:r>
            <a:r>
              <a:rPr lang="en-GB" u="sng" dirty="0"/>
              <a:t>between</a:t>
            </a:r>
            <a:r>
              <a:rPr lang="en-GB" dirty="0"/>
              <a:t> mother variability (“heterogeneity”)</a:t>
            </a:r>
          </a:p>
          <a:p>
            <a:pPr lvl="2"/>
            <a:r>
              <a:rPr lang="en-GB" dirty="0"/>
              <a:t>Reverse finding could also have happened</a:t>
            </a:r>
          </a:p>
          <a:p>
            <a:r>
              <a:rPr lang="en-GB" dirty="0"/>
              <a:t>The ‘problem’ is that some lizards have the same mother, </a:t>
            </a:r>
            <a:r>
              <a:rPr lang="en-GB" i="1" dirty="0"/>
              <a:t>i.e.</a:t>
            </a:r>
            <a:r>
              <a:rPr lang="en-GB" dirty="0"/>
              <a:t>, 102 offspring have 29 mothers having similar characteristics related to the outcome</a:t>
            </a:r>
          </a:p>
          <a:p>
            <a:r>
              <a:rPr lang="en-GB" dirty="0"/>
              <a:t>Mother effect might be present ??</a:t>
            </a:r>
          </a:p>
          <a:p>
            <a:r>
              <a:rPr lang="en-GB" dirty="0"/>
              <a:t>Thus, the gender effect comparison should be based on </a:t>
            </a:r>
            <a:r>
              <a:rPr lang="en-GB" u="sng" dirty="0"/>
              <a:t>within</a:t>
            </a:r>
            <a:r>
              <a:rPr lang="en-GB" dirty="0"/>
              <a:t> mother comparisons ≈ gender effect should be conditioned upon mother effect (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gender | mother)*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Case study: lizard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343400"/>
            <a:ext cx="8458200" cy="2362200"/>
          </a:xfrm>
        </p:spPr>
        <p:txBody>
          <a:bodyPr>
            <a:normAutofit fontScale="92500"/>
          </a:bodyPr>
          <a:lstStyle/>
          <a:p>
            <a:r>
              <a:rPr lang="en-GB" dirty="0"/>
              <a:t>Between-mother variability is important (B &gt; W ??)</a:t>
            </a:r>
          </a:p>
          <a:p>
            <a:r>
              <a:rPr lang="en-GB" dirty="0"/>
              <a:t>Males’ values are often higher than those of females</a:t>
            </a:r>
          </a:p>
          <a:p>
            <a:r>
              <a:rPr lang="en-GB" dirty="0"/>
              <a:t>Measurements </a:t>
            </a:r>
            <a:r>
              <a:rPr lang="en-GB" u="sng" dirty="0"/>
              <a:t>within</a:t>
            </a:r>
            <a:r>
              <a:rPr lang="en-GB" dirty="0"/>
              <a:t> mothers are more alike than measurements from different mothers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Lizard data: graphical variability*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838200"/>
            <a:ext cx="5972175" cy="321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0708" y="231677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Dors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1" y="4038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Mothc</a:t>
            </a:r>
            <a:endParaRPr lang="en-GB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1469</TotalTime>
  <Words>2759</Words>
  <Application>Microsoft Office PowerPoint</Application>
  <PresentationFormat>অন-স্ক্রীণ শো (4:3)</PresentationFormat>
  <Paragraphs>265</Paragraphs>
  <Slides>31</Slides>
  <Notes>14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10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A quick glimpse through multilevel modelling</vt:lpstr>
      <vt:lpstr>Part I</vt:lpstr>
      <vt:lpstr>Some references*</vt:lpstr>
      <vt:lpstr>Scenarios</vt:lpstr>
      <vt:lpstr>Comparison between cross-sectional and hierarchical models</vt:lpstr>
      <vt:lpstr>Software</vt:lpstr>
      <vt:lpstr>Continuous variables: a case study</vt:lpstr>
      <vt:lpstr>Case study: lizard data</vt:lpstr>
      <vt:lpstr>Lizard data: graphical variability*</vt:lpstr>
      <vt:lpstr>2-way ANOVA (1): gender, mother</vt:lpstr>
      <vt:lpstr>2-way ANOVA (1): gender, mother</vt:lpstr>
      <vt:lpstr>2-way ANOVA (2)</vt:lpstr>
      <vt:lpstr>2-way ANOVA (3)</vt:lpstr>
      <vt:lpstr>2-way ANOVA (4)</vt:lpstr>
      <vt:lpstr>Intra-class correlation (ρI) or variance partition coefficient (VPC): 2-level model</vt:lpstr>
      <vt:lpstr>Hierarchical vs. marginal LMM* (1)</vt:lpstr>
      <vt:lpstr>PowerPoint উপস্থাপনা</vt:lpstr>
      <vt:lpstr>Hierarchical vs. marginal model (2)</vt:lpstr>
      <vt:lpstr>Hierarchical vs. marginal model (3)</vt:lpstr>
      <vt:lpstr>PowerPoint উপস্থাপনা</vt:lpstr>
      <vt:lpstr>PowerPoint উপস্থাপনা</vt:lpstr>
      <vt:lpstr>Part II</vt:lpstr>
      <vt:lpstr>Non-Gaussian outcomes (1)</vt:lpstr>
      <vt:lpstr>Non-Gaussian outcomes (2)*</vt:lpstr>
      <vt:lpstr>Non-Gaussian outcomes (3)</vt:lpstr>
      <vt:lpstr>Some useful points to remember (1)</vt:lpstr>
      <vt:lpstr>Some useful points to remember (2)</vt:lpstr>
      <vt:lpstr>Some useful points to remember (3)</vt:lpstr>
      <vt:lpstr>Marginal estimates vs. evolution of ‘average’ subjects*</vt:lpstr>
      <vt:lpstr>Further aspects</vt:lpstr>
      <vt:lpstr>PowerPoint উপস্থাপনা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 to multilevel models</dc:title>
  <dc:creator>u707-10299</dc:creator>
  <cp:lastModifiedBy>সৌত্রিক বন্দ্যোপাধ্যায় এম এস সি., এম ডি-পি এইচ ডি</cp:lastModifiedBy>
  <cp:revision>223</cp:revision>
  <dcterms:created xsi:type="dcterms:W3CDTF">2006-08-16T00:00:00Z</dcterms:created>
  <dcterms:modified xsi:type="dcterms:W3CDTF">2017-05-23T08:53:01Z</dcterms:modified>
</cp:coreProperties>
</file>