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Autofit/>
          </a:bodyPr>
          <a:lstStyle/>
          <a:p>
            <a:r>
              <a:rPr lang="en-GB" sz="2400" dirty="0" smtClean="0"/>
              <a:t>Soutrik Banerjee, Biostatistician</a:t>
            </a:r>
            <a:br>
              <a:rPr lang="en-GB" sz="2400" dirty="0" smtClean="0"/>
            </a:br>
            <a:r>
              <a:rPr lang="en-GB" sz="2400" dirty="0" smtClean="0"/>
              <a:t>EPAR (</a:t>
            </a:r>
            <a:r>
              <a:rPr lang="as-IN" sz="2400" dirty="0" smtClean="0"/>
              <a:t>এপার</a:t>
            </a:r>
            <a:r>
              <a:rPr lang="en-GB" sz="2400" dirty="0" smtClean="0"/>
              <a:t>), INSERM UMR-S 1136</a:t>
            </a:r>
            <a:br>
              <a:rPr lang="en-GB" sz="2400" dirty="0" smtClean="0"/>
            </a:br>
            <a:r>
              <a:rPr lang="en-GB" sz="2400" dirty="0" err="1" smtClean="0"/>
              <a:t>Institut</a:t>
            </a:r>
            <a:r>
              <a:rPr lang="en-GB" sz="2400" dirty="0" smtClean="0"/>
              <a:t> Pierre Louis </a:t>
            </a:r>
            <a:r>
              <a:rPr lang="en-GB" sz="2400" dirty="0" err="1" smtClean="0"/>
              <a:t>d’Épidémiologie</a:t>
            </a:r>
            <a:r>
              <a:rPr lang="en-GB" sz="2400" dirty="0" smtClean="0"/>
              <a:t> et de Santé </a:t>
            </a:r>
            <a:r>
              <a:rPr lang="en-GB" sz="2400" dirty="0" err="1" smtClean="0"/>
              <a:t>Publique</a:t>
            </a:r>
            <a:endParaRPr lang="en-GB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1371600"/>
            <a:ext cx="58674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b="1" dirty="0" smtClean="0"/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Statistical modelling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Meta-analysis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Multivariate approaches (PCA, MCA, CA, DA, …)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Multilevel / longitudinal analysis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Time to event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Missing data (MI, EM, MICE, WGEE, …)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Propensity matching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Data mining / predictive modelling / machine learning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Ensemble (random forests, bagging, boosting, decision trees)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LASSO, elastic net, LARS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SVM, RVM, Bayes net, naïve Bayes, </a:t>
            </a:r>
            <a:r>
              <a:rPr lang="en-GB" sz="1600" i="1" dirty="0" smtClean="0"/>
              <a:t>k</a:t>
            </a:r>
            <a:r>
              <a:rPr lang="en-GB" sz="1600" dirty="0" smtClean="0"/>
              <a:t>-NN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Computer intensive: bootstrap, </a:t>
            </a:r>
            <a:r>
              <a:rPr lang="en-GB" sz="1600" dirty="0" err="1" smtClean="0"/>
              <a:t>Jackknife</a:t>
            </a:r>
            <a:r>
              <a:rPr lang="en-GB" sz="1600" dirty="0" smtClean="0"/>
              <a:t>, </a:t>
            </a:r>
            <a:r>
              <a:rPr lang="en-GB" sz="1600" dirty="0" err="1" smtClean="0"/>
              <a:t>crossvalidation</a:t>
            </a:r>
            <a:endParaRPr lang="en-GB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Time-series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Classical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DLM, GAM + splines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Spatial (ecological studies)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Disease mapping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sz="1600" dirty="0" smtClean="0"/>
              <a:t>Spatial (&amp; temporal) modelling</a:t>
            </a:r>
            <a:endParaRPr lang="en-GB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Bayesian (MCMC), BMA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FMM, LCA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Sample size &amp; power, minimal detectable 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Survey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/>
              <a:t>EWAS, GEWIS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6096000" y="1295400"/>
            <a:ext cx="29718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b="1" dirty="0" smtClean="0"/>
              <a:t>Software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smtClean="0"/>
              <a:t>SAS®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smtClean="0"/>
              <a:t>Stata®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smtClean="0"/>
              <a:t>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smtClean="0"/>
              <a:t>MLwiN®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err="1" smtClean="0"/>
              <a:t>WinBUGS</a:t>
            </a:r>
            <a:endParaRPr lang="en-GB" sz="17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smtClean="0"/>
              <a:t>SQL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1700" dirty="0" err="1" smtClean="0"/>
              <a:t>Weka</a:t>
            </a:r>
            <a:r>
              <a:rPr lang="en-GB" sz="1700" dirty="0" smtClean="0"/>
              <a:t>, </a:t>
            </a:r>
            <a:r>
              <a:rPr lang="en-GB" sz="1700" dirty="0" err="1" smtClean="0"/>
              <a:t>RapidMiner</a:t>
            </a:r>
            <a:r>
              <a:rPr lang="en-GB" sz="1700" dirty="0" smtClean="0"/>
              <a:t>, </a:t>
            </a:r>
            <a:r>
              <a:rPr lang="en-GB" sz="1700" dirty="0" err="1" smtClean="0"/>
              <a:t>Knime</a:t>
            </a:r>
            <a:r>
              <a:rPr lang="en-GB" sz="1700" dirty="0" smtClean="0"/>
              <a:t>, Orange</a:t>
            </a:r>
            <a:endParaRPr lang="en-GB" sz="1700" dirty="0" smtClean="0"/>
          </a:p>
          <a:p>
            <a:pPr marL="0" indent="0">
              <a:buNone/>
            </a:pPr>
            <a:r>
              <a:rPr lang="en-GB" sz="1700" b="1" dirty="0" smtClean="0"/>
              <a:t>In future</a:t>
            </a:r>
            <a:endParaRPr lang="en-GB" sz="17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 smtClean="0"/>
              <a:t>Python</a:t>
            </a:r>
            <a:endParaRPr lang="en-GB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 err="1" smtClean="0"/>
              <a:t>Matlab</a:t>
            </a:r>
            <a:r>
              <a:rPr lang="en-GB" sz="1700" dirty="0" smtClean="0"/>
              <a:t>®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 smtClean="0"/>
              <a:t>ArcGIS</a:t>
            </a:r>
            <a:r>
              <a:rPr lang="en-GB" sz="1700" dirty="0" smtClean="0"/>
              <a:t>®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7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 smtClean="0"/>
              <a:t>Bayesian profiling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 smtClean="0"/>
              <a:t>Agent-based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 smtClean="0"/>
              <a:t>Structural-equation model</a:t>
            </a:r>
          </a:p>
        </p:txBody>
      </p:sp>
      <p:sp>
        <p:nvSpPr>
          <p:cNvPr id="7" name="U-Turn Arrow 6"/>
          <p:cNvSpPr/>
          <p:nvPr/>
        </p:nvSpPr>
        <p:spPr>
          <a:xfrm rot="5400000">
            <a:off x="7105650" y="2038350"/>
            <a:ext cx="800100" cy="838200"/>
          </a:xfrm>
          <a:prstGeom prst="uturnArrow">
            <a:avLst>
              <a:gd name="adj1" fmla="val 9044"/>
              <a:gd name="adj2" fmla="val 25000"/>
              <a:gd name="adj3" fmla="val 13765"/>
              <a:gd name="adj4" fmla="val 43750"/>
              <a:gd name="adj5" fmla="val 7011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U-Turn Arrow 7"/>
          <p:cNvSpPr/>
          <p:nvPr/>
        </p:nvSpPr>
        <p:spPr>
          <a:xfrm rot="5400000">
            <a:off x="7200900" y="2247900"/>
            <a:ext cx="990600" cy="1066800"/>
          </a:xfrm>
          <a:prstGeom prst="uturnArrow">
            <a:avLst>
              <a:gd name="adj1" fmla="val 5896"/>
              <a:gd name="adj2" fmla="val 23209"/>
              <a:gd name="adj3" fmla="val 9478"/>
              <a:gd name="adj4" fmla="val 38377"/>
              <a:gd name="adj5" fmla="val 7611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8"/>
            <a:ext cx="8229600" cy="804672"/>
          </a:xfrm>
        </p:spPr>
        <p:txBody>
          <a:bodyPr/>
          <a:lstStyle/>
          <a:p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838200"/>
            <a:ext cx="4270247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smtClean="0"/>
              <a:t>National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ISAAC 6 cities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smtClean="0"/>
              <a:t>PAISARC+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FERMA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err="1" smtClean="0"/>
              <a:t>Asthm’Child</a:t>
            </a:r>
            <a:endParaRPr lang="en-GB" u="sng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PollinAir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Balistic</a:t>
            </a:r>
            <a:endParaRPr lang="en-GB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PID93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EGB (CNAMTS database)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762000"/>
            <a:ext cx="4270248" cy="3276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International / EU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SINPHONIE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smtClean="0"/>
              <a:t>HEALS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smtClean="0"/>
              <a:t>PHASE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smtClean="0"/>
              <a:t>MED-HISS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BAPHE (Lebanon)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u="sng" dirty="0" smtClean="0"/>
              <a:t>AIAPS</a:t>
            </a:r>
            <a:r>
              <a:rPr lang="en-GB" dirty="0" smtClean="0"/>
              <a:t> (New Caledonia)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GERIE</a:t>
            </a:r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2400" y="4953000"/>
            <a:ext cx="8839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GB" b="1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4953000"/>
            <a:ext cx="8686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GB" b="1" dirty="0" smtClean="0"/>
              <a:t>Educational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Master II TES (U Denis-Diderot)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Master I RIM (UMPC-Sorbonne)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EAACI summer school (www.eaaci.org)</a:t>
            </a:r>
          </a:p>
        </p:txBody>
      </p:sp>
    </p:spTree>
    <p:extLst>
      <p:ext uri="{BB962C8B-B14F-4D97-AF65-F5344CB8AC3E}">
        <p14:creationId xmlns:p14="http://schemas.microsoft.com/office/powerpoint/2010/main" val="42141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115</TotalTime>
  <Words>214</Words>
  <Application>Microsoft Office PowerPoint</Application>
  <PresentationFormat>On-screen Show (4:3)</PresentationFormat>
  <Paragraphs>64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Waveform</vt:lpstr>
      <vt:lpstr>Soutrik Banerjee, Biostatistician EPAR (এপার), INSERM UMR-S 1136 Institut Pierre Louis d’Épidémiologie et de Santé Publique</vt:lpstr>
      <vt:lpstr>Activities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Soutrik Banerjee Biostatistician EPAR INSERM UMR-S 1136</dc:title>
  <dc:creator>Mithua</dc:creator>
  <cp:lastModifiedBy>Mithua</cp:lastModifiedBy>
  <cp:revision>25</cp:revision>
  <dcterms:created xsi:type="dcterms:W3CDTF">2006-08-16T00:00:00Z</dcterms:created>
  <dcterms:modified xsi:type="dcterms:W3CDTF">2014-05-24T21:10:18Z</dcterms:modified>
</cp:coreProperties>
</file>