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82" r:id="rId6"/>
    <p:sldId id="285" r:id="rId7"/>
    <p:sldId id="260" r:id="rId8"/>
    <p:sldId id="261" r:id="rId9"/>
    <p:sldId id="262" r:id="rId10"/>
    <p:sldId id="263" r:id="rId11"/>
    <p:sldId id="288" r:id="rId12"/>
    <p:sldId id="284" r:id="rId13"/>
    <p:sldId id="264" r:id="rId14"/>
    <p:sldId id="270" r:id="rId15"/>
    <p:sldId id="265" r:id="rId16"/>
    <p:sldId id="289" r:id="rId17"/>
    <p:sldId id="274" r:id="rId18"/>
    <p:sldId id="283" r:id="rId19"/>
    <p:sldId id="266" r:id="rId20"/>
    <p:sldId id="273" r:id="rId21"/>
    <p:sldId id="301" r:id="rId22"/>
    <p:sldId id="267" r:id="rId23"/>
    <p:sldId id="268" r:id="rId24"/>
    <p:sldId id="269" r:id="rId25"/>
    <p:sldId id="271" r:id="rId26"/>
    <p:sldId id="272" r:id="rId27"/>
    <p:sldId id="275" r:id="rId28"/>
    <p:sldId id="276" r:id="rId29"/>
    <p:sldId id="277" r:id="rId30"/>
    <p:sldId id="279" r:id="rId31"/>
    <p:sldId id="280" r:id="rId32"/>
    <p:sldId id="299" r:id="rId33"/>
    <p:sldId id="298" r:id="rId34"/>
    <p:sldId id="300" r:id="rId35"/>
    <p:sldId id="287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3CC"/>
    <a:srgbClr val="FFFF99"/>
    <a:srgbClr val="CC00CC"/>
    <a:srgbClr val="CC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049" autoAdjust="0"/>
  </p:normalViewPr>
  <p:slideViewPr>
    <p:cSldViewPr>
      <p:cViewPr varScale="1">
        <p:scale>
          <a:sx n="97" d="100"/>
          <a:sy n="97" d="100"/>
        </p:scale>
        <p:origin x="-3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5EC6C-14D2-4ABC-A271-7AC78E829F61}" type="datetimeFigureOut">
              <a:rPr lang="en-GB" smtClean="0"/>
              <a:pPr/>
              <a:t>27/08/2013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72A77-0C0F-4213-A3AB-3E69A50E6C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3845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dirty="0" smtClean="0">
                <a:latin typeface="+mn-lt"/>
                <a:ea typeface="Calibri"/>
                <a:cs typeface="Times New Roman"/>
              </a:rPr>
              <a:t>All </a:t>
            </a:r>
            <a:r>
              <a:rPr lang="en-GB" sz="1200" i="1" dirty="0" smtClean="0">
                <a:latin typeface="+mn-lt"/>
                <a:ea typeface="Calibri"/>
                <a:cs typeface="Times New Roman"/>
              </a:rPr>
              <a:t>traffic-related</a:t>
            </a:r>
            <a:r>
              <a:rPr lang="en-GB" sz="1200" dirty="0" smtClean="0">
                <a:latin typeface="+mn-lt"/>
                <a:ea typeface="Calibri"/>
                <a:cs typeface="Times New Roman"/>
              </a:rPr>
              <a:t> pollutants have higher concentrations at the central locations, decreasing centrifugally.  SO</a:t>
            </a:r>
            <a:r>
              <a:rPr lang="en-GB" sz="1200" baseline="-25000" dirty="0" smtClean="0">
                <a:latin typeface="+mn-lt"/>
                <a:ea typeface="Calibri"/>
                <a:cs typeface="Times New Roman"/>
              </a:rPr>
              <a:t>2</a:t>
            </a:r>
            <a:r>
              <a:rPr lang="en-GB" sz="1200" dirty="0" smtClean="0">
                <a:latin typeface="+mn-lt"/>
                <a:ea typeface="Calibri"/>
                <a:cs typeface="Times New Roman"/>
              </a:rPr>
              <a:t> shows somewhat asymmetric distribution, with higher concentrations also at the central locations.</a:t>
            </a:r>
            <a:endParaRPr lang="en-GB" sz="1800" dirty="0" smtClean="0">
              <a:latin typeface="+mn-lt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SMR is standardised by age-groups.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variance (Poisson-gamma model) = 0.33 (The mean = 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Errata: the scale legend ‘seconds’ should be replaced by ‘metres’.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justifies</a:t>
            </a:r>
            <a:r>
              <a:rPr lang="en-GB" baseline="0" dirty="0" smtClean="0"/>
              <a:t> stratifying / standardising by age-groups to remove as much as possible confounding due to age.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Interaction effect?</a:t>
            </a:r>
          </a:p>
          <a:p>
            <a:r>
              <a:rPr lang="en-GB" dirty="0" smtClean="0"/>
              <a:t>See back-up</a:t>
            </a:r>
            <a:r>
              <a:rPr lang="en-GB" baseline="0" dirty="0" smtClean="0"/>
              <a:t> slide #2 </a:t>
            </a:r>
            <a:r>
              <a:rPr lang="en-GB" baseline="0" smtClean="0"/>
              <a:t>for unadjusted </a:t>
            </a:r>
            <a:r>
              <a:rPr lang="en-GB" baseline="0" dirty="0" smtClean="0"/>
              <a:t>asthma = PC1 </a:t>
            </a:r>
            <a:r>
              <a:rPr lang="en-GB" baseline="0" smtClean="0"/>
              <a:t>X NDI.</a:t>
            </a:r>
            <a:endParaRPr lang="en-GB" baseline="0" dirty="0" smtClean="0"/>
          </a:p>
          <a:p>
            <a:r>
              <a:rPr lang="en-GB" baseline="0" dirty="0" smtClean="0"/>
              <a:t>The raw asthma attack rates are UNADJUSTED for age-group.</a:t>
            </a:r>
          </a:p>
          <a:p>
            <a:r>
              <a:rPr lang="en-GB" baseline="0" dirty="0" smtClean="0"/>
              <a:t>There is dip in the effect for the most </a:t>
            </a:r>
            <a:r>
              <a:rPr lang="en-GB" baseline="0" dirty="0" err="1" smtClean="0"/>
              <a:t>underpriviledged</a:t>
            </a:r>
            <a:r>
              <a:rPr lang="en-GB" baseline="0" dirty="0" smtClean="0"/>
              <a:t> for the most polluted category?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Errata:</a:t>
            </a:r>
            <a:r>
              <a:rPr lang="en-GB" baseline="0" dirty="0" smtClean="0"/>
              <a:t> ‘counts’ word is printed by mistake in the title.  It should read “asthma attacks” simply.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SMR is standardised by age-groups.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Distance-based and non-parametric are strong smoothing methods, where we</a:t>
            </a:r>
            <a:r>
              <a:rPr lang="en-GB" baseline="0" dirty="0" smtClean="0"/>
              <a:t> used a moderate degree of smoothing in order not to lose too much finesse.</a:t>
            </a:r>
            <a:endParaRPr lang="en-GB" dirty="0" smtClean="0"/>
          </a:p>
          <a:p>
            <a:r>
              <a:rPr lang="en-GB" dirty="0" smtClean="0"/>
              <a:t>The distance taken was equal to 1500 metres.</a:t>
            </a:r>
          </a:p>
          <a:p>
            <a:r>
              <a:rPr lang="en-GB" dirty="0" smtClean="0"/>
              <a:t>The bandwidth taken was equal to 500.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Moran’s I was</a:t>
            </a:r>
            <a:r>
              <a:rPr lang="en-GB" baseline="0" dirty="0" smtClean="0"/>
              <a:t> based on the distance used (1500 metres).</a:t>
            </a:r>
          </a:p>
          <a:p>
            <a:r>
              <a:rPr lang="en-GB" baseline="0" dirty="0" smtClean="0"/>
              <a:t>A sine-hole effect could be perhaps observed due to circular nature of the variables (pollutants </a:t>
            </a:r>
            <a:r>
              <a:rPr lang="en-GB" baseline="0" dirty="0" smtClean="0">
                <a:sym typeface="Wingdings" pitchFamily="2" charset="2"/>
              </a:rPr>
              <a:t> </a:t>
            </a:r>
            <a:r>
              <a:rPr lang="en-GB" baseline="0" dirty="0" smtClean="0"/>
              <a:t>NDI </a:t>
            </a:r>
            <a:r>
              <a:rPr lang="en-GB" baseline="0" dirty="0" smtClean="0">
                <a:sym typeface="Wingdings" pitchFamily="2" charset="2"/>
              </a:rPr>
              <a:t> asthma attacks).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2 ≈ 1.96.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the LRs decrease with increasing</a:t>
            </a:r>
            <a:r>
              <a:rPr lang="en-GB" baseline="0" dirty="0" smtClean="0"/>
              <a:t> no. of covariates for adjustment ???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* Dispersion parameter is not exponentiated.</a:t>
            </a:r>
          </a:p>
          <a:p>
            <a:r>
              <a:rPr lang="en-GB" dirty="0" smtClean="0"/>
              <a:t>SO</a:t>
            </a:r>
            <a:r>
              <a:rPr lang="en-GB" baseline="-25000" dirty="0" smtClean="0"/>
              <a:t>2</a:t>
            </a:r>
            <a:r>
              <a:rPr lang="en-GB" dirty="0" smtClean="0"/>
              <a:t> results are not shown (very similar).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Category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‘A’ is considered as the reference category.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Deprivation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ategory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‘A’ is considered as the reference category.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Also, CAR median models were fitted; assumes a double exponential (Laplace) distribution.</a:t>
            </a: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1: no fixed covariates (null model)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2: model 1 + exposure (PC1)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3a: model 2 + socio-economic status (categorical variable)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3b: model 2 + socio-economic status (continuous variable)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4a: model 3a + interaction term (exposure X socio-economic status (categorical variable))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4b: model 3b + interaction term (exposure X socio-economic status (continuous variable))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CAR: Conditional Auto-Regressive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DIC: Deviance Information Criterion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PC1: Principal Component1 extracted from four traffic-related air pollutants (</a:t>
            </a:r>
            <a:r>
              <a:rPr lang="en-GB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i.e.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</a:t>
            </a:r>
            <a:r>
              <a:rPr lang="en-GB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PM</a:t>
            </a:r>
            <a:r>
              <a:rPr lang="en-GB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CO,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Benezene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Mean: exponentiated ‘alpha’ parameter; it denotes the relative ‘baseline’ risk (</a:t>
            </a:r>
            <a:r>
              <a:rPr lang="en-GB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i.e.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those residing in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PC1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‘zone’)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dirty="0" smtClean="0">
                <a:latin typeface="+mn-lt"/>
                <a:ea typeface="Calibri"/>
                <a:cs typeface="Times New Roman"/>
              </a:rPr>
              <a:t>σ</a:t>
            </a:r>
            <a:r>
              <a:rPr lang="fr-FR" sz="1200" dirty="0" smtClean="0">
                <a:latin typeface="+mn-lt"/>
                <a:ea typeface="Calibri"/>
                <a:cs typeface="Times New Roman"/>
              </a:rPr>
              <a:t>²</a:t>
            </a:r>
            <a:r>
              <a:rPr lang="fr-FR" sz="1200" baseline="-25000" dirty="0" smtClean="0">
                <a:latin typeface="+mn-lt"/>
                <a:ea typeface="Calibri"/>
                <a:cs typeface="Times New Roman"/>
              </a:rPr>
              <a:t>u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variance of the spatial or structured heterogeneity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dirty="0" smtClean="0">
                <a:latin typeface="+mn-lt"/>
                <a:ea typeface="Calibri"/>
                <a:cs typeface="Times New Roman"/>
              </a:rPr>
              <a:t>σ</a:t>
            </a:r>
            <a:r>
              <a:rPr lang="fr-FR" sz="1200" dirty="0" smtClean="0">
                <a:latin typeface="+mn-lt"/>
                <a:ea typeface="Calibri"/>
                <a:cs typeface="Times New Roman"/>
              </a:rPr>
              <a:t>²</a:t>
            </a:r>
            <a:r>
              <a:rPr lang="en-GB" sz="1200" baseline="-25000" dirty="0" smtClean="0">
                <a:latin typeface="+mn-lt"/>
                <a:ea typeface="Calibri"/>
                <a:cs typeface="Times New Roman"/>
              </a:rPr>
              <a:t>v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variance of the unstructured heterogeneity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GB" dirty="0" smtClean="0"/>
              <a:t>By why</a:t>
            </a:r>
            <a:r>
              <a:rPr lang="en-GB" baseline="0" dirty="0" smtClean="0"/>
              <a:t> the SIR decreases in the most deprived with increasing pollution?</a:t>
            </a:r>
          </a:p>
          <a:p>
            <a:pPr>
              <a:buFont typeface="Arial" charset="0"/>
              <a:buNone/>
            </a:pPr>
            <a:r>
              <a:rPr lang="en-GB" b="1" u="sng" baseline="0" dirty="0" smtClean="0">
                <a:solidFill>
                  <a:srgbClr val="CC00CC"/>
                </a:solidFill>
              </a:rPr>
              <a:t>OUR RESULTS INDICATE A ‘THIRD’ HYPOTHESIS OF A ‘SATURATION-EFFECT’ OF AIR POLLUTION???</a:t>
            </a:r>
            <a:endParaRPr lang="en-GB" b="1" u="sng" baseline="0" dirty="0">
              <a:solidFill>
                <a:srgbClr val="CC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A0 risk = exp((log(0.52)) + (log(1.31))*(0) + (log(1.47)*(1)) + (log(0.92))*(0)*(1)) = 0.76.</a:t>
            </a:r>
          </a:p>
          <a:p>
            <a:r>
              <a:rPr lang="en-GB" dirty="0" smtClean="0"/>
              <a:t>A4 risk = exp((log(0.52)) + (log(1.31))*(4) + (log(1.47)*(1)) + (log(0.92))*(4)*(1)) = 1.61,</a:t>
            </a:r>
          </a:p>
          <a:p>
            <a:r>
              <a:rPr lang="en-GB" dirty="0" smtClean="0"/>
              <a:t>(so, delta = 1.61 - 0.76 = 0.85, or risk increase by a factor of 2.12 for NDI ‘A’).</a:t>
            </a:r>
          </a:p>
          <a:p>
            <a:endParaRPr lang="en-GB" dirty="0" smtClean="0"/>
          </a:p>
          <a:p>
            <a:r>
              <a:rPr lang="en-GB" dirty="0" smtClean="0"/>
              <a:t>E0 risk = exp((log(0.52)) + (log(1.31))*(0) + (log(1.47)*(5)) + (log(0.92))*(0)*(5)) = 3.57.</a:t>
            </a:r>
          </a:p>
          <a:p>
            <a:r>
              <a:rPr lang="en-GB" dirty="0" smtClean="0"/>
              <a:t>E4 risk = exp((log(0.52)) + (log(1.31))*(4) + (log(1.47)*(5)) + (log(0.92))*(4)*(5)) = 1.98.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03904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 asthma attack rates (raw incident rates) were UNADJUSTED for age-group.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 SMOOTHED asthma attack rates (raw incident rates) were UNADJUSTED for age-group.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graph shows</a:t>
            </a:r>
            <a:r>
              <a:rPr lang="en-GB" baseline="0" dirty="0" smtClean="0"/>
              <a:t> </a:t>
            </a:r>
            <a:r>
              <a:rPr lang="en-GB" dirty="0" smtClean="0"/>
              <a:t>non-overlapping</a:t>
            </a:r>
            <a:r>
              <a:rPr lang="en-GB" baseline="0" dirty="0" smtClean="0"/>
              <a:t> 95% CIs.</a:t>
            </a:r>
          </a:p>
          <a:p>
            <a:r>
              <a:rPr lang="en-GB" baseline="0" dirty="0" smtClean="0"/>
              <a:t>It is the marginal representation of the full interaction (NDI X PC1) model.</a:t>
            </a:r>
          </a:p>
          <a:p>
            <a:r>
              <a:rPr lang="en-GB" baseline="0" dirty="0" smtClean="0"/>
              <a:t>Similar results were obtained for SO</a:t>
            </a:r>
            <a:r>
              <a:rPr lang="en-GB" baseline="-25000" dirty="0" smtClean="0"/>
              <a:t>2</a:t>
            </a:r>
            <a:r>
              <a:rPr lang="en-GB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Note: neighbourhood deprivation index is plotted as integers from 1 through 5 (in the x-axes).</a:t>
            </a:r>
            <a:endParaRPr lang="en-GB" dirty="0" smtClean="0"/>
          </a:p>
          <a:p>
            <a:r>
              <a:rPr lang="en-GB" dirty="0" smtClean="0"/>
              <a:t>Predicted</a:t>
            </a:r>
            <a:r>
              <a:rPr lang="en-GB" baseline="0" dirty="0" smtClean="0"/>
              <a:t> asthma attack counts adjusted for population size, age &amp; spatial correlations.</a:t>
            </a:r>
          </a:p>
          <a:p>
            <a:r>
              <a:rPr lang="en-GB" baseline="0" dirty="0" smtClean="0"/>
              <a:t>The blue dots are the zones.</a:t>
            </a:r>
          </a:p>
          <a:p>
            <a:r>
              <a:rPr lang="en-GB" baseline="0" dirty="0" smtClean="0"/>
              <a:t>Similar results were obtained for SO</a:t>
            </a:r>
            <a:r>
              <a:rPr lang="en-GB" baseline="-25000" dirty="0" smtClean="0"/>
              <a:t>2</a:t>
            </a:r>
            <a:r>
              <a:rPr lang="en-GB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Predicted</a:t>
            </a:r>
            <a:r>
              <a:rPr lang="en-GB" baseline="0" dirty="0" smtClean="0"/>
              <a:t> asthma attack counts adjusted for population size, age &amp; spatial correlations.</a:t>
            </a:r>
          </a:p>
          <a:p>
            <a:r>
              <a:rPr lang="en-GB" baseline="0" dirty="0" smtClean="0"/>
              <a:t>The blue dots are the zones.</a:t>
            </a:r>
          </a:p>
          <a:p>
            <a:r>
              <a:rPr lang="en-GB" baseline="0" dirty="0" smtClean="0"/>
              <a:t>Similar results were obtained for SO</a:t>
            </a:r>
            <a:r>
              <a:rPr lang="en-GB" baseline="-25000" dirty="0" smtClean="0"/>
              <a:t>2</a:t>
            </a:r>
            <a:r>
              <a:rPr lang="en-GB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Deprivation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ategory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‘A’ is considered as the reference category.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Also, CAR median models were fitted assuming a double exponential (Laplace) distribution.</a:t>
            </a: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1: no fixed covariates (null model)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2: model 1 + exposure (SO</a:t>
            </a:r>
            <a:r>
              <a:rPr lang="en-GB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3a: model 2 + socio-economic status (categorical variable)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3b: model 2 + socio-economic status (continuous variable)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4a: model 3a + interaction term (exposure X socio-economic status (categorical variable))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4b: model 3b + interaction term (exposure X socio-economic status (continuous variable))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CAR: Conditional Auto-Regressive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DIC: Deviance Information Criterion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PC1: Principal Component1 extracted from four traffic-related air pollutants (</a:t>
            </a:r>
            <a:r>
              <a:rPr lang="en-GB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i.e.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</a:t>
            </a:r>
            <a:r>
              <a:rPr lang="en-GB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PM</a:t>
            </a:r>
            <a:r>
              <a:rPr lang="en-GB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CO,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Benezene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Mean: exponentiated ‘alpha’ parameter; it denotes the relative ‘baseline’ risk (</a:t>
            </a:r>
            <a:r>
              <a:rPr lang="en-GB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i.e.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those residing in PC1 ‘zone’)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dirty="0" smtClean="0">
                <a:latin typeface="+mn-lt"/>
                <a:ea typeface="Calibri"/>
                <a:cs typeface="Times New Roman"/>
              </a:rPr>
              <a:t>σ</a:t>
            </a:r>
            <a:r>
              <a:rPr lang="fr-FR" sz="1200" dirty="0" smtClean="0">
                <a:latin typeface="+mn-lt"/>
                <a:ea typeface="Calibri"/>
                <a:cs typeface="Times New Roman"/>
              </a:rPr>
              <a:t>²</a:t>
            </a:r>
            <a:r>
              <a:rPr lang="fr-FR" sz="1200" baseline="-25000" dirty="0" smtClean="0">
                <a:latin typeface="+mn-lt"/>
                <a:ea typeface="Calibri"/>
                <a:cs typeface="Times New Roman"/>
              </a:rPr>
              <a:t>u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variance of the spatial or structured heterogeneity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dirty="0" smtClean="0">
                <a:latin typeface="+mn-lt"/>
                <a:ea typeface="Calibri"/>
                <a:cs typeface="Times New Roman"/>
              </a:rPr>
              <a:t>σ</a:t>
            </a:r>
            <a:r>
              <a:rPr lang="fr-FR" sz="1200" dirty="0" smtClean="0">
                <a:latin typeface="+mn-lt"/>
                <a:ea typeface="Calibri"/>
                <a:cs typeface="Times New Roman"/>
              </a:rPr>
              <a:t>²</a:t>
            </a:r>
            <a:r>
              <a:rPr lang="en-GB" sz="1200" baseline="-25000" dirty="0" smtClean="0">
                <a:latin typeface="+mn-lt"/>
                <a:ea typeface="Calibri"/>
                <a:cs typeface="Times New Roman"/>
              </a:rPr>
              <a:t>v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variance of the unstructured heterogeneity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The predicted means of CAR model are the</a:t>
            </a:r>
            <a:r>
              <a:rPr lang="en-GB" baseline="0" dirty="0" smtClean="0">
                <a:solidFill>
                  <a:srgbClr val="C00000"/>
                </a:solidFill>
              </a:rPr>
              <a:t> sum of </a:t>
            </a:r>
            <a:r>
              <a:rPr lang="en-GB" i="1" baseline="0" dirty="0" smtClean="0">
                <a:solidFill>
                  <a:srgbClr val="C00000"/>
                </a:solidFill>
              </a:rPr>
              <a:t>µ</a:t>
            </a:r>
            <a:r>
              <a:rPr lang="en-GB" i="1" baseline="-25000" dirty="0" err="1" smtClean="0">
                <a:solidFill>
                  <a:srgbClr val="C00000"/>
                </a:solidFill>
              </a:rPr>
              <a:t>i</a:t>
            </a:r>
            <a:r>
              <a:rPr lang="en-GB" i="0" baseline="0" dirty="0" smtClean="0">
                <a:solidFill>
                  <a:srgbClr val="C00000"/>
                </a:solidFill>
              </a:rPr>
              <a:t> </a:t>
            </a:r>
            <a:r>
              <a:rPr lang="en-GB" baseline="0" dirty="0" smtClean="0">
                <a:solidFill>
                  <a:srgbClr val="C00000"/>
                </a:solidFill>
              </a:rPr>
              <a:t>and weighted sum of responses of the neighbours.</a:t>
            </a:r>
          </a:p>
          <a:p>
            <a:r>
              <a:rPr lang="en-GB" baseline="0" dirty="0" smtClean="0"/>
              <a:t>Here, the weights = 1 if contiguous neighbour, = 0 otherwise.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*</a:t>
            </a:r>
            <a:r>
              <a:rPr lang="en-GB" baseline="0" dirty="0" smtClean="0"/>
              <a:t> </a:t>
            </a:r>
            <a:r>
              <a:rPr lang="en-GB" dirty="0" smtClean="0"/>
              <a:t>19 blocks</a:t>
            </a:r>
            <a:r>
              <a:rPr lang="en-GB" baseline="0" dirty="0" smtClean="0"/>
              <a:t> were excluded due to sparse populations (0.8% of the SMA population).</a:t>
            </a:r>
          </a:p>
          <a:p>
            <a:r>
              <a:rPr lang="en-GB" baseline="0" dirty="0" smtClean="0"/>
              <a:t>1,608 original zones of size 250 m x 250 m were coalesced to 192 new synthetic ‘zones’ with </a:t>
            </a:r>
            <a:r>
              <a:rPr lang="en-GB" baseline="0" dirty="0" err="1" smtClean="0"/>
              <a:t>AZTool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Resemble in terms of the population size.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ADMS = 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Atmospheric Dispersion Modelling System.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</a:t>
            </a:r>
            <a:r>
              <a:rPr lang="en-GB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not be presented in this study.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They</a:t>
            </a:r>
            <a:r>
              <a:rPr lang="en-GB" baseline="0" dirty="0" smtClean="0"/>
              <a:t> are not quintiles, </a:t>
            </a:r>
            <a:r>
              <a:rPr lang="en-GB" baseline="0" smtClean="0"/>
              <a:t>but classified by HAC.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Counts &amp; percentages distribution.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Errata: the scale legend ‘seconds’ should be replaced by ‘metres’.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8/27/2013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banerjee@u707.jussieu.fr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04800"/>
            <a:ext cx="7696200" cy="3048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r>
              <a:rPr lang="en-GB" sz="3400" dirty="0" smtClean="0"/>
              <a:t>Asthma attacks in the Strasbourg metropolitan area (SMA):</a:t>
            </a:r>
            <a:br>
              <a:rPr lang="en-GB" sz="3400" dirty="0" smtClean="0"/>
            </a:br>
            <a:r>
              <a:rPr lang="en-GB" sz="3400" dirty="0" smtClean="0"/>
              <a:t>spatial analysis in relation to air pollution &amp; neighbourhood deprivation</a:t>
            </a:r>
            <a:br>
              <a:rPr lang="en-GB" sz="3400" dirty="0" smtClean="0"/>
            </a:br>
            <a:r>
              <a:rPr lang="en-GB" sz="3400" dirty="0" smtClean="0"/>
              <a:t>(PAISARC+ study*)</a:t>
            </a:r>
            <a:endParaRPr lang="en-GB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81400"/>
            <a:ext cx="7406640" cy="17526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70000" lnSpcReduction="20000"/>
          </a:bodyPr>
          <a:lstStyle/>
          <a:p>
            <a:pPr algn="r"/>
            <a:r>
              <a:rPr lang="en-GB" dirty="0" smtClean="0"/>
              <a:t>Dr. </a:t>
            </a:r>
            <a:r>
              <a:rPr lang="en-GB" u="sng" dirty="0" smtClean="0"/>
              <a:t>Soutrik Banerjee</a:t>
            </a:r>
            <a:r>
              <a:rPr lang="en-GB" dirty="0" smtClean="0"/>
              <a:t>, EPAR, Paris</a:t>
            </a:r>
          </a:p>
          <a:p>
            <a:pPr algn="r"/>
            <a:r>
              <a:rPr lang="en-GB" dirty="0" smtClean="0"/>
              <a:t>Pr. Clive E. Sabel, ECEHH,  Truro</a:t>
            </a:r>
          </a:p>
          <a:p>
            <a:pPr algn="r"/>
            <a:r>
              <a:rPr lang="en-GB" dirty="0" smtClean="0"/>
              <a:t>Dr. </a:t>
            </a:r>
            <a:r>
              <a:rPr lang="en-GB" dirty="0" err="1" smtClean="0"/>
              <a:t>Wahida</a:t>
            </a:r>
            <a:r>
              <a:rPr lang="en-GB" dirty="0" smtClean="0"/>
              <a:t> </a:t>
            </a:r>
            <a:r>
              <a:rPr lang="en-GB" dirty="0" err="1" smtClean="0"/>
              <a:t>Kihal</a:t>
            </a:r>
            <a:r>
              <a:rPr lang="en-GB" dirty="0" smtClean="0"/>
              <a:t>, EHESP,  Rennes</a:t>
            </a:r>
          </a:p>
          <a:p>
            <a:pPr algn="r"/>
            <a:r>
              <a:rPr lang="en-GB" dirty="0" smtClean="0"/>
              <a:t>Dr. </a:t>
            </a:r>
            <a:r>
              <a:rPr lang="en-GB" dirty="0" err="1" smtClean="0"/>
              <a:t>Christiane</a:t>
            </a:r>
            <a:r>
              <a:rPr lang="en-GB" dirty="0" smtClean="0"/>
              <a:t> Weber, LIVE, Strasbourg</a:t>
            </a:r>
          </a:p>
          <a:p>
            <a:pPr algn="r"/>
            <a:r>
              <a:rPr lang="en-GB" dirty="0" smtClean="0"/>
              <a:t>Dr. Isabella Annesi-Maesano, EPAR, Paris</a:t>
            </a:r>
          </a:p>
          <a:p>
            <a:pPr algn="r"/>
            <a:r>
              <a:rPr lang="en-GB" dirty="0" smtClean="0"/>
              <a:t>Pr. Denis Bard, EHESP,  Rennes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352800"/>
            <a:ext cx="1905000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  <a:prstDash val="sysDot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* Sponsored by ANSES</a:t>
            </a:r>
            <a:endParaRPr lang="en-GB" sz="1400" dirty="0"/>
          </a:p>
        </p:txBody>
      </p:sp>
      <p:sp>
        <p:nvSpPr>
          <p:cNvPr id="5" name="ZoneTexte 4"/>
          <p:cNvSpPr txBox="1"/>
          <p:nvPr/>
        </p:nvSpPr>
        <p:spPr>
          <a:xfrm>
            <a:off x="1355887" y="5334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EPAR (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Epidemiology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 of 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Allergic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 and 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Respiratory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Diseases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) </a:t>
            </a:r>
            <a:r>
              <a:rPr lang="fr-FR" dirty="0" err="1" smtClean="0"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Department</a:t>
            </a:r>
            <a:r>
              <a:rPr lang="fr-FR" dirty="0" smtClean="0"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,</a:t>
            </a:r>
          </a:p>
          <a:p>
            <a:r>
              <a:rPr lang="fr-FR" dirty="0" smtClean="0"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Inserm UMR-S 707 – UPMC-Sorbonne, Paris</a:t>
            </a:r>
            <a:endParaRPr lang="fr-FR" dirty="0">
              <a:solidFill>
                <a:schemeClr val="accent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52400"/>
            <a:ext cx="3000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751" y="6067426"/>
            <a:ext cx="8239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UPMC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2377" b="25308"/>
          <a:stretch>
            <a:fillRect/>
          </a:stretch>
        </p:blipFill>
        <p:spPr bwMode="auto">
          <a:xfrm>
            <a:off x="76200" y="6301929"/>
            <a:ext cx="1807121" cy="48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240" y="6089104"/>
            <a:ext cx="194456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/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512" y="5877272"/>
            <a:ext cx="1035680" cy="936104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848600" cy="1143000"/>
          </a:xfrm>
        </p:spPr>
        <p:txBody>
          <a:bodyPr>
            <a:noAutofit/>
          </a:bodyPr>
          <a:lstStyle/>
          <a:p>
            <a:r>
              <a:rPr lang="en-GB" sz="2800" dirty="0" smtClean="0"/>
              <a:t>Neighbourhood deprivation index (NDI): description</a:t>
            </a:r>
            <a:r>
              <a:rPr lang="en-GB" sz="3000" dirty="0" smtClean="0"/>
              <a:t/>
            </a:r>
            <a:br>
              <a:rPr lang="en-GB" sz="3000" dirty="0" smtClean="0"/>
            </a:br>
            <a:r>
              <a:rPr lang="en-GB" sz="2400" dirty="0" smtClean="0"/>
              <a:t>(equivalently,</a:t>
            </a:r>
            <a:r>
              <a:rPr lang="en-GB" sz="2400" dirty="0" smtClean="0">
                <a:sym typeface="Wingdings" pitchFamily="2" charset="2"/>
              </a:rPr>
              <a:t>  socio-economic status (SES))</a:t>
            </a:r>
            <a:endParaRPr lang="en-GB" sz="24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447800"/>
            <a:ext cx="7498080" cy="4724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3200" dirty="0" smtClean="0"/>
              <a:t>Derivation carried out in two steps</a:t>
            </a:r>
            <a:r>
              <a:rPr lang="en-GB" sz="3200" baseline="30000" dirty="0" smtClean="0"/>
              <a:t>1</a:t>
            </a:r>
            <a:r>
              <a:rPr lang="en-GB" sz="3200" dirty="0" smtClean="0"/>
              <a:t>:</a:t>
            </a:r>
          </a:p>
          <a:p>
            <a:pPr marL="640080" marR="0" lvl="1" indent="-237744" fontAlgn="auto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Verdana"/>
              <a:buChar char="◦"/>
              <a:tabLst/>
              <a:defRPr/>
            </a:pPr>
            <a:r>
              <a:rPr lang="en-GB" sz="2600" dirty="0" smtClean="0"/>
              <a:t>Multiple factor analysis (MFA)</a:t>
            </a:r>
          </a:p>
          <a:p>
            <a:pPr marL="640080" lvl="1" indent="-237744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80000"/>
              <a:buFont typeface="Verdana"/>
              <a:buChar char="◦"/>
              <a:defRPr/>
            </a:pPr>
            <a:r>
              <a:rPr lang="en-GB" sz="2600" dirty="0" smtClean="0"/>
              <a:t>Agglomerative hierarchical classification (AHC)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3200" dirty="0" smtClean="0"/>
              <a:t>Variables used comprised of 4 categories:</a:t>
            </a:r>
          </a:p>
          <a:p>
            <a:pPr marL="640080" lvl="1" indent="-237744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80000"/>
              <a:buFont typeface="Verdana"/>
              <a:buChar char="◦"/>
              <a:defRPr/>
            </a:pPr>
            <a:r>
              <a:rPr lang="en-GB" sz="2600" dirty="0" smtClean="0"/>
              <a:t>Socio-economic environment</a:t>
            </a:r>
          </a:p>
          <a:p>
            <a:pPr marL="640080" lvl="1" indent="-237744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80000"/>
              <a:buFont typeface="Verdana"/>
              <a:buChar char="◦"/>
              <a:defRPr/>
            </a:pPr>
            <a:r>
              <a:rPr lang="en-GB" sz="2600" dirty="0" smtClean="0">
                <a:solidFill>
                  <a:srgbClr val="0033CC"/>
                </a:solidFill>
              </a:rPr>
              <a:t>Access to public resources</a:t>
            </a:r>
          </a:p>
          <a:p>
            <a:pPr marL="640080" lvl="1" indent="-237744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80000"/>
              <a:buFont typeface="Verdana"/>
              <a:buChar char="◦"/>
              <a:defRPr/>
            </a:pPr>
            <a:r>
              <a:rPr lang="en-GB" sz="2600" dirty="0" smtClean="0">
                <a:solidFill>
                  <a:srgbClr val="0033CC"/>
                </a:solidFill>
              </a:rPr>
              <a:t>Indoor &amp; outdoor physical environment</a:t>
            </a:r>
          </a:p>
          <a:p>
            <a:pPr marL="640080" lvl="1" indent="-237744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80000"/>
              <a:buFont typeface="Verdana"/>
              <a:buChar char="◦"/>
              <a:defRPr/>
            </a:pPr>
            <a:r>
              <a:rPr lang="en-GB" sz="2600" dirty="0" smtClean="0">
                <a:solidFill>
                  <a:srgbClr val="0033CC"/>
                </a:solidFill>
              </a:rPr>
              <a:t>Psychosocial environment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3200" dirty="0" smtClean="0"/>
              <a:t>Categorised into 5 classes (‘A’ through ‘E’, equivalently, ‘1’ through ‘5’) </a:t>
            </a:r>
            <a:r>
              <a:rPr lang="en-GB" sz="3200" dirty="0" smtClean="0">
                <a:sym typeface="Wingdings" pitchFamily="2" charset="2"/>
              </a:rPr>
              <a:t> attributed to each zone</a:t>
            </a:r>
            <a:endParaRPr lang="en-GB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19200" y="6367046"/>
            <a:ext cx="4724400" cy="338554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1600" baseline="30000" dirty="0" smtClean="0"/>
              <a:t>1</a:t>
            </a:r>
            <a:r>
              <a:rPr lang="en-GB" sz="1600" dirty="0" smtClean="0"/>
              <a:t> Sabel, C et al., </a:t>
            </a:r>
            <a:r>
              <a:rPr lang="en-GB" sz="1600" dirty="0" err="1" smtClean="0"/>
              <a:t>Kihal</a:t>
            </a:r>
            <a:r>
              <a:rPr lang="en-GB" sz="1600" dirty="0" smtClean="0"/>
              <a:t>, W et al. (manuscript submitted)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10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/>
          <a:lstStyle/>
          <a:p>
            <a:r>
              <a:rPr lang="en-GB" dirty="0" smtClean="0"/>
              <a:t>Software</a:t>
            </a:r>
            <a:endParaRPr lang="en-GB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66800" y="838200"/>
            <a:ext cx="7848600" cy="5791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1600" dirty="0" smtClean="0"/>
              <a:t>SPAD</a:t>
            </a:r>
            <a:r>
              <a:rPr lang="en-GB" sz="1600" baseline="30000" dirty="0" smtClean="0"/>
              <a:t>®</a:t>
            </a:r>
            <a:r>
              <a:rPr lang="en-GB" sz="1600" dirty="0" smtClean="0"/>
              <a:t> 7.0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1600" dirty="0" smtClean="0"/>
              <a:t>Create new neighbourhood deprivation index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1600" dirty="0" err="1" smtClean="0"/>
              <a:t>AZTool</a:t>
            </a:r>
            <a:r>
              <a:rPr lang="en-GB" sz="1600" baseline="30000" dirty="0" smtClean="0"/>
              <a:t>®</a:t>
            </a:r>
            <a:r>
              <a:rPr lang="en-GB" sz="1600" dirty="0" smtClean="0"/>
              <a:t> (Southampton University, UK)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1600" dirty="0" smtClean="0"/>
              <a:t>Create synthetic neighbourhood areas ‘zone’ for the study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1600" dirty="0" smtClean="0"/>
              <a:t>R 14.x (CRAN)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1600" dirty="0" smtClean="0"/>
              <a:t>Disease mapping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1600" dirty="0" smtClean="0"/>
              <a:t>Smoothing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1600" dirty="0" smtClean="0"/>
              <a:t>Autocorrelation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1600" dirty="0" smtClean="0"/>
              <a:t>Disease clustering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1600" dirty="0" smtClean="0"/>
              <a:t>Ordinary variogram kriging: exposure, outcome &amp; SES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1600" dirty="0" smtClean="0"/>
              <a:t>SAS</a:t>
            </a:r>
            <a:r>
              <a:rPr lang="en-GB" sz="1600" baseline="30000" dirty="0" smtClean="0"/>
              <a:t>®</a:t>
            </a:r>
            <a:r>
              <a:rPr lang="en-GB" sz="1600" dirty="0" smtClean="0"/>
              <a:t> 9.2 / 9.3 (SAS institute, Cary, NC, USA)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1600" dirty="0" smtClean="0"/>
              <a:t>Datasets derivation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1600" dirty="0" smtClean="0"/>
              <a:t>Descriptive analysis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1600" dirty="0" smtClean="0"/>
              <a:t>Naive analysis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1600" dirty="0" smtClean="0"/>
              <a:t>SaTScan 9.1 (Kulldorff)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1600" dirty="0" smtClean="0"/>
              <a:t>Kulldorff’s scan statistic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1600" dirty="0" smtClean="0"/>
              <a:t>WinBUGS (MRC, UK)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1600" dirty="0" smtClean="0"/>
              <a:t>CAR 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11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98080" cy="1143000"/>
          </a:xfrm>
        </p:spPr>
        <p:txBody>
          <a:bodyPr/>
          <a:lstStyle/>
          <a:p>
            <a:r>
              <a:rPr lang="en-GB" dirty="0" smtClean="0"/>
              <a:t>Essential statistics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49956" y="1203960"/>
          <a:ext cx="4549394" cy="22250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307084"/>
                <a:gridCol w="1805305"/>
                <a:gridCol w="14370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Pollutants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Mean* (µg/m</a:t>
                      </a:r>
                      <a:r>
                        <a:rPr lang="en-GB" baseline="30000" dirty="0" smtClean="0"/>
                        <a:t>3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SD (µg/m</a:t>
                      </a:r>
                      <a:r>
                        <a:rPr lang="en-GB" baseline="30000" dirty="0" smtClean="0"/>
                        <a:t>3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r>
                        <a:rPr kumimoji="0" lang="en-GB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65.7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9.3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PM</a:t>
                      </a:r>
                      <a:r>
                        <a:rPr kumimoji="0" lang="en-GB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21.1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1.8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806.0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162.6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Benzene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0.3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SO</a:t>
                      </a:r>
                      <a:r>
                        <a:rPr lang="en-GB" baseline="-25000" dirty="0" smtClean="0"/>
                        <a:t>2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9.0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1.6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99438" y="3947160"/>
          <a:ext cx="2896362" cy="22250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67002"/>
                <a:gridCol w="474980"/>
                <a:gridCol w="754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SES</a:t>
                      </a:r>
                      <a:r>
                        <a:rPr lang="en-GB" baseline="0" dirty="0" smtClean="0"/>
                        <a:t> category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‘A’</a:t>
                      </a:r>
                      <a:endParaRPr kumimoji="0" lang="en-GB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8.85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‘B’</a:t>
                      </a:r>
                      <a:endParaRPr kumimoji="0" lang="en-GB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31.77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‘C’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28.65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‘D’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10.94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‘E’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19.79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81600" y="4693920"/>
          <a:ext cx="3429000" cy="914400"/>
        </p:xfrm>
        <a:graphic>
          <a:graphicData uri="http://schemas.openxmlformats.org/drawingml/2006/table">
            <a:tbl>
              <a:tblPr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3429000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10,296 asthma attack cases were</a:t>
                      </a:r>
                      <a:r>
                        <a:rPr lang="en-GB" baseline="0" dirty="0" smtClean="0"/>
                        <a:t> reported between 2000 and 2008 in 192 zones (or census blocks)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7749" y="6443246"/>
            <a:ext cx="8783851" cy="338554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* Mean signifies here the mean of the 8-hour maximum value recorded during a 24-hour period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Results: NDI </a:t>
            </a:r>
            <a:r>
              <a:rPr lang="en-GB" dirty="0" smtClean="0">
                <a:sym typeface="Wingdings" pitchFamily="2" charset="2"/>
              </a:rPr>
              <a:t> pollution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143000"/>
          <a:ext cx="4876803" cy="2590800"/>
        </p:xfrm>
        <a:graphic>
          <a:graphicData uri="http://schemas.openxmlformats.org/drawingml/2006/table">
            <a:tbl>
              <a:tblPr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tblPr>
              <a:tblGrid>
                <a:gridCol w="1206905"/>
                <a:gridCol w="364720"/>
                <a:gridCol w="364720"/>
                <a:gridCol w="364720"/>
                <a:gridCol w="364720"/>
                <a:gridCol w="364720"/>
                <a:gridCol w="364720"/>
                <a:gridCol w="364720"/>
                <a:gridCol w="364720"/>
                <a:gridCol w="376069"/>
                <a:gridCol w="376069"/>
              </a:tblGrid>
              <a:tr h="25908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Characteristics</a:t>
                      </a:r>
                      <a:endParaRPr lang="en-GB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Neighbourhood</a:t>
                      </a:r>
                      <a:r>
                        <a:rPr lang="en-GB" sz="1100" b="1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deprivation index</a:t>
                      </a:r>
                      <a:endParaRPr lang="en-GB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%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%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%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%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%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PC1 quintiles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64.7</a:t>
                      </a:r>
                      <a:endParaRPr lang="en-GB" sz="11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41.0</a:t>
                      </a:r>
                      <a:endParaRPr lang="en-GB" sz="11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5.3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11.8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27.9</a:t>
                      </a:r>
                      <a:endParaRPr lang="en-GB" sz="11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10.9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4.8</a:t>
                      </a:r>
                      <a:endParaRPr lang="en-GB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34.2</a:t>
                      </a:r>
                      <a:endParaRPr lang="en-GB" sz="11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13.1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27.3</a:t>
                      </a:r>
                      <a:endParaRPr lang="en-GB" sz="11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9.5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34.2</a:t>
                      </a:r>
                      <a:endParaRPr lang="en-GB" sz="11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23.5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4.9</a:t>
                      </a:r>
                      <a:endParaRPr lang="en-GB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32.7</a:t>
                      </a:r>
                      <a:endParaRPr lang="en-GB" sz="11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33.3</a:t>
                      </a:r>
                      <a:endParaRPr lang="en-GB" sz="11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18.4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13.1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  <a:endParaRPr lang="en-GB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29.1</a:t>
                      </a:r>
                      <a:endParaRPr lang="en-GB" sz="11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  <a:endParaRPr lang="en-GB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52.4</a:t>
                      </a:r>
                      <a:endParaRPr lang="en-GB" sz="11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endParaRPr lang="en-GB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7.9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Total</a:t>
                      </a:r>
                      <a:endParaRPr lang="en-GB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100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61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100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55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100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100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38</a:t>
                      </a:r>
                      <a:endParaRPr lang="en-GB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100</a:t>
                      </a:r>
                      <a:endParaRPr lang="en-GB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4" y="3886200"/>
          <a:ext cx="4876796" cy="2590800"/>
        </p:xfrm>
        <a:graphic>
          <a:graphicData uri="http://schemas.openxmlformats.org/drawingml/2006/table">
            <a:tbl>
              <a:tblPr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tblPr>
              <a:tblGrid>
                <a:gridCol w="1206904"/>
                <a:gridCol w="364719"/>
                <a:gridCol w="364719"/>
                <a:gridCol w="364719"/>
                <a:gridCol w="364719"/>
                <a:gridCol w="364719"/>
                <a:gridCol w="364719"/>
                <a:gridCol w="364719"/>
                <a:gridCol w="364719"/>
                <a:gridCol w="376070"/>
                <a:gridCol w="376070"/>
              </a:tblGrid>
              <a:tr h="25908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Characteristics</a:t>
                      </a:r>
                      <a:endParaRPr lang="en-GB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Neighbourhood</a:t>
                      </a:r>
                      <a:r>
                        <a:rPr lang="en-GB" sz="1100" b="1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deprivation index</a:t>
                      </a:r>
                      <a:endParaRPr lang="en-GB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%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%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%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%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%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SO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quintiles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64.7</a:t>
                      </a:r>
                      <a:endParaRPr lang="en-GB" sz="11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26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42.6</a:t>
                      </a:r>
                      <a:endParaRPr lang="en-GB" sz="11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1.8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23.5</a:t>
                      </a:r>
                      <a:endParaRPr lang="en-GB" sz="11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21.3</a:t>
                      </a:r>
                      <a:endParaRPr lang="en-GB" sz="11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14.5</a:t>
                      </a:r>
                      <a:endParaRPr lang="en-GB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  <a:endParaRPr lang="en-GB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9.5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31.6</a:t>
                      </a:r>
                      <a:endParaRPr lang="en-GB" sz="11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5.9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18.0</a:t>
                      </a:r>
                      <a:endParaRPr lang="en-GB" sz="11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</a:t>
                      </a:r>
                      <a:endParaRPr lang="en-GB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14.5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9.5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42.1</a:t>
                      </a:r>
                      <a:endParaRPr lang="en-GB" sz="11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5.9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9.8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  <a:endParaRPr lang="en-GB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38.2</a:t>
                      </a:r>
                      <a:endParaRPr lang="en-GB" sz="11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19.0</a:t>
                      </a:r>
                      <a:endParaRPr lang="en-GB" sz="11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18.4</a:t>
                      </a:r>
                      <a:endParaRPr lang="en-GB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8.2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30.9</a:t>
                      </a:r>
                      <a:endParaRPr lang="en-GB" sz="11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  <a:endParaRPr lang="en-GB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61.9</a:t>
                      </a:r>
                      <a:endParaRPr lang="en-GB" sz="11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7.9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Total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100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61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100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55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100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100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38</a:t>
                      </a:r>
                      <a:endParaRPr lang="en-GB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100</a:t>
                      </a:r>
                      <a:endParaRPr lang="en-GB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82975" y="2644676"/>
            <a:ext cx="2684825" cy="23083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GB" sz="2400" dirty="0" smtClean="0"/>
              <a:t>	</a:t>
            </a:r>
            <a:r>
              <a:rPr lang="en-GB" sz="2000" dirty="0" smtClean="0"/>
              <a:t>It seems that deprivation is likely associated with pollution, except for the most deprived category (‘E’)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13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Spatial distribution of NDI: kriging</a:t>
            </a:r>
            <a:endParaRPr lang="en-GB" dirty="0"/>
          </a:p>
        </p:txBody>
      </p:sp>
      <p:pic>
        <p:nvPicPr>
          <p:cNvPr id="3" name="Image 4" descr="C:\Documents and Settings\SARAH\Bureau\Soutrik\Outputs\Projects\PAISARC+\Exploratory\Results\SES CUS krig_gstat R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900" t="6703" r="10296" b="4063"/>
          <a:stretch/>
        </p:blipFill>
        <p:spPr bwMode="auto">
          <a:xfrm>
            <a:off x="1295400" y="1752600"/>
            <a:ext cx="3886200" cy="4419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4" name="Image 15" descr="C:\Documents and Settings\SARAH\Bureau\Soutrik\Outputs\Projects\PAISARC+\Exploratory\Results\SES CUS Bayes krig_geoR R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718" t="10459" r="40091"/>
          <a:stretch/>
        </p:blipFill>
        <p:spPr bwMode="auto">
          <a:xfrm>
            <a:off x="5562600" y="1752600"/>
            <a:ext cx="3124200" cy="4419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6800" y="6400800"/>
            <a:ext cx="8001000" cy="36933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The more deprived areas are located in an oblique axis at the centre of SMA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238658" y="1295400"/>
            <a:ext cx="1799942" cy="369332"/>
          </a:xfrm>
          <a:prstGeom prst="rect">
            <a:avLst/>
          </a:prstGeom>
          <a:solidFill>
            <a:srgbClr val="FFFF99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GB" dirty="0" smtClean="0"/>
              <a:t>Ordinary kriging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1295400"/>
            <a:ext cx="1676400" cy="369332"/>
          </a:xfrm>
          <a:prstGeom prst="rect">
            <a:avLst/>
          </a:prstGeom>
          <a:solidFill>
            <a:srgbClr val="FFFF99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GB" dirty="0" smtClean="0"/>
              <a:t>Bayesian kriging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14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Results: correlation among the air pollutants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57400" y="1295400"/>
          <a:ext cx="5800090" cy="126187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09320"/>
                <a:gridCol w="977900"/>
                <a:gridCol w="977900"/>
                <a:gridCol w="977900"/>
                <a:gridCol w="978535"/>
                <a:gridCol w="97853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Benzene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CO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</a:t>
                      </a:r>
                      <a:r>
                        <a:rPr lang="en-GB" sz="1200" b="1" baseline="-25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PM</a:t>
                      </a:r>
                      <a:r>
                        <a:rPr lang="en-GB" sz="1200" b="1" baseline="-25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10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SO</a:t>
                      </a:r>
                      <a:r>
                        <a:rPr lang="en-GB" sz="1200" b="1" baseline="-25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Benzene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1.0000000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0.9898158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0.9360946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0.9665565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0.7847812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CO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0.9898158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1.0000000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0.9440025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0.9722655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0.7517549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NO2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0.9360946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0.9440025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1.0000000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0.9697040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0.7759933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PM10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0.9665565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0.9722655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0.9697040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1.0000000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0.7513969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SO2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0.7847812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0.7517549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0.7759933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0.7513969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667000"/>
            <a:ext cx="4504472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15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02" name="Picture 6"/>
          <p:cNvPicPr>
            <a:picLocks noChangeAspect="1" noChangeArrowheads="1"/>
          </p:cNvPicPr>
          <p:nvPr/>
        </p:nvPicPr>
        <p:blipFill>
          <a:blip r:embed="rId3" cstate="print"/>
          <a:srcRect l="32500" t="25000" r="33750" b="25000"/>
          <a:stretch>
            <a:fillRect/>
          </a:stretch>
        </p:blipFill>
        <p:spPr bwMode="auto">
          <a:xfrm>
            <a:off x="2362200" y="640645"/>
            <a:ext cx="5181600" cy="614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0600" y="-304800"/>
            <a:ext cx="795528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Spatial distribution of air pollutants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339896" y="15240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r>
              <a:rPr lang="en-GB" baseline="-25000" dirty="0" smtClean="0"/>
              <a:t>2</a:t>
            </a:r>
            <a:endParaRPr lang="en-GB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524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PM</a:t>
            </a:r>
            <a:r>
              <a:rPr lang="en-GB" baseline="-25000" dirty="0" smtClean="0"/>
              <a:t>10</a:t>
            </a:r>
            <a:endParaRPr lang="en-GB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2362200" y="344066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</a:t>
            </a:r>
            <a:endParaRPr lang="en-GB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34290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Benzene</a:t>
            </a:r>
            <a:endParaRPr lang="en-GB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59096" y="55626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</a:t>
            </a:r>
            <a:r>
              <a:rPr lang="en-GB" baseline="-25000" dirty="0" smtClean="0"/>
              <a:t>2</a:t>
            </a:r>
            <a:endParaRPr lang="en-GB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16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Distribution of the asthma SIR</a:t>
            </a:r>
            <a:endParaRPr lang="en-GB" dirty="0"/>
          </a:p>
        </p:txBody>
      </p:sp>
      <p:pic>
        <p:nvPicPr>
          <p:cNvPr id="3" name="Image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1676400"/>
            <a:ext cx="4419600" cy="3657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5575776" y="1676401"/>
          <a:ext cx="3415824" cy="3886200"/>
        </p:xfrm>
        <a:graphic>
          <a:graphicData uri="http://schemas.openxmlformats.org/presentationml/2006/ole">
            <p:oleObj spid="_x0000_s42000" r:id="rId5" imgW="3590925" imgH="3590925" progId="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81200" y="5867400"/>
            <a:ext cx="6477000" cy="36933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SIRs show right skewing in both histogram and caterpillar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17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Spatial distribution of asthma SIR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6400800"/>
            <a:ext cx="6096000" cy="36933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The more affected areas are located at the centre of SMA</a:t>
            </a:r>
            <a:endParaRPr lang="en-GB" dirty="0"/>
          </a:p>
        </p:txBody>
      </p:sp>
      <p:pic>
        <p:nvPicPr>
          <p:cNvPr id="6" name="Picture 5"/>
          <p:cNvPicPr/>
          <p:nvPr/>
        </p:nvPicPr>
        <p:blipFill rotWithShape="1">
          <a:blip r:embed="rId3" cstate="print"/>
          <a:srcRect l="31560" r="30851"/>
          <a:stretch/>
        </p:blipFill>
        <p:spPr bwMode="auto">
          <a:xfrm>
            <a:off x="2743200" y="1143000"/>
            <a:ext cx="4648200" cy="502920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18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Results: age </a:t>
            </a:r>
            <a:r>
              <a:rPr lang="en-GB" dirty="0" smtClean="0">
                <a:sym typeface="Wingdings" pitchFamily="2" charset="2"/>
              </a:rPr>
              <a:t></a:t>
            </a:r>
            <a:r>
              <a:rPr lang="en-GB" dirty="0" smtClean="0"/>
              <a:t> asthma</a:t>
            </a:r>
            <a:br>
              <a:rPr lang="en-GB" dirty="0" smtClean="0"/>
            </a:br>
            <a:r>
              <a:rPr lang="en-GB" sz="2700" dirty="0" smtClean="0"/>
              <a:t>(</a:t>
            </a:r>
            <a:r>
              <a:rPr lang="en-GB" sz="2700" dirty="0" err="1" smtClean="0"/>
              <a:t>Unstandardised</a:t>
            </a:r>
            <a:r>
              <a:rPr lang="en-GB" sz="2700" dirty="0" smtClean="0"/>
              <a:t> rates)</a:t>
            </a:r>
            <a:endParaRPr lang="en-GB" sz="27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19200" y="1524000"/>
          <a:ext cx="7620006" cy="4114803"/>
        </p:xfrm>
        <a:graphic>
          <a:graphicData uri="http://schemas.openxmlformats.org/drawingml/2006/table">
            <a:tbl>
              <a:tblPr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tblPr>
              <a:tblGrid>
                <a:gridCol w="1489813"/>
                <a:gridCol w="629552"/>
                <a:gridCol w="629552"/>
                <a:gridCol w="629552"/>
                <a:gridCol w="629552"/>
                <a:gridCol w="629552"/>
                <a:gridCol w="629552"/>
                <a:gridCol w="629552"/>
                <a:gridCol w="629552"/>
                <a:gridCol w="629552"/>
                <a:gridCol w="464225"/>
              </a:tblGrid>
              <a:tr h="374073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Characteristics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Asthma attacks rate / percent-year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40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Neighbourhood deprivation index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40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40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Mean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SD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Mean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SD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Mean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SD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Mean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SD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Mean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SD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Age group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0.08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0.09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0.21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0.13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0.32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0.22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0.38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0.31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0.37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0.20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0_9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4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10_19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0.06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0.07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0.14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0.13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0.21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0.19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0.22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0.15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0.20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0.14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20_39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0.07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0.07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0.11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0.08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0.13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0.07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0.11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0.06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0.22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0.11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40_64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0.06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0.05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0.13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0.11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0.23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0.16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0.25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0.24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0.42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0.35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&gt;65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0.23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0.19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0.57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0.44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0.76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0.48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0.89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0.89</a:t>
                      </a:r>
                      <a:endParaRPr lang="en-GB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1.21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0.85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Overall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0.09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0.06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0.20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0.11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0.27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0.10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0.27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0.17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0.37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0.16</a:t>
                      </a:r>
                      <a:endParaRPr lang="en-GB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5867400"/>
            <a:ext cx="7696200" cy="646331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It appears that the raw asthma attack rates increase with age, and is inversely related to the socio-economic status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19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4800600"/>
          </a:xfrm>
        </p:spPr>
        <p:txBody>
          <a:bodyPr>
            <a:noAutofit/>
          </a:bodyPr>
          <a:lstStyle/>
          <a:p>
            <a:r>
              <a:rPr lang="en-GB" sz="2800" dirty="0" smtClean="0"/>
              <a:t>Socio-economic deprivation is associated with traffic-related air pollution</a:t>
            </a:r>
            <a:r>
              <a:rPr lang="en-GB" sz="2800" baseline="30000" dirty="0" smtClean="0"/>
              <a:t>1</a:t>
            </a:r>
          </a:p>
          <a:p>
            <a:r>
              <a:rPr lang="en-GB" sz="2800" dirty="0" smtClean="0"/>
              <a:t>Deprivation is also shown to be associated with asthma attacks</a:t>
            </a:r>
            <a:r>
              <a:rPr lang="en-GB" sz="2800" baseline="30000" dirty="0" smtClean="0"/>
              <a:t>2</a:t>
            </a:r>
          </a:p>
          <a:p>
            <a:r>
              <a:rPr lang="en-GB" sz="2800" dirty="0" smtClean="0"/>
              <a:t>Urban air pollution plays a putative role in increasing the risk of asthma</a:t>
            </a:r>
            <a:r>
              <a:rPr lang="en-GB" sz="2800" baseline="30000" dirty="0" smtClean="0"/>
              <a:t>3</a:t>
            </a:r>
          </a:p>
          <a:p>
            <a:r>
              <a:rPr lang="en-GB" sz="2800" dirty="0" smtClean="0"/>
              <a:t>However, the modifying role of socio-economic deprivation in the association between air pollution and asthma is less clear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6197025"/>
            <a:ext cx="7772400" cy="5847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1600" baseline="30000" dirty="0" smtClean="0"/>
              <a:t>1</a:t>
            </a:r>
            <a:r>
              <a:rPr lang="en-GB" sz="1600" dirty="0" smtClean="0"/>
              <a:t> </a:t>
            </a:r>
            <a:r>
              <a:rPr lang="en-GB" sz="1600" dirty="0" err="1" smtClean="0"/>
              <a:t>Næss</a:t>
            </a:r>
            <a:r>
              <a:rPr lang="en-GB" sz="1600" dirty="0" smtClean="0"/>
              <a:t>, Ø et al. 2007,  </a:t>
            </a:r>
            <a:r>
              <a:rPr lang="en-GB" sz="1600" dirty="0" err="1" smtClean="0"/>
              <a:t>Havard</a:t>
            </a:r>
            <a:r>
              <a:rPr lang="en-GB" sz="1600" dirty="0" smtClean="0"/>
              <a:t>, S et al. 2009; </a:t>
            </a:r>
            <a:r>
              <a:rPr lang="en-GB" sz="1600" baseline="30000" dirty="0" smtClean="0"/>
              <a:t>2</a:t>
            </a:r>
            <a:r>
              <a:rPr lang="en-GB" sz="1600" dirty="0" smtClean="0"/>
              <a:t> Laurent, O et al. 2008,  2009; </a:t>
            </a:r>
            <a:r>
              <a:rPr lang="en-GB" sz="1600" baseline="30000" dirty="0" smtClean="0"/>
              <a:t>3</a:t>
            </a:r>
            <a:r>
              <a:rPr lang="en-GB" sz="1600" dirty="0" smtClean="0"/>
              <a:t> </a:t>
            </a:r>
            <a:r>
              <a:rPr lang="en-GB" sz="1600" dirty="0" err="1" smtClean="0"/>
              <a:t>Pénard-Morand</a:t>
            </a:r>
            <a:r>
              <a:rPr lang="en-GB" sz="1600" dirty="0" smtClean="0"/>
              <a:t>, C et al. 2010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52400"/>
            <a:ext cx="3000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152400"/>
            <a:ext cx="76200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Results: asthma </a:t>
            </a:r>
            <a:r>
              <a:rPr lang="en-GB" sz="3600" dirty="0" smtClean="0">
                <a:sym typeface="Wingdings" pitchFamily="2" charset="2"/>
              </a:rPr>
              <a:t> pollution </a:t>
            </a:r>
            <a:r>
              <a:rPr lang="en-GB" sz="3600" dirty="0" smtClean="0">
                <a:solidFill>
                  <a:srgbClr val="FF0000"/>
                </a:solidFill>
                <a:sym typeface="Wingdings" pitchFamily="2" charset="2"/>
              </a:rPr>
              <a:t>X</a:t>
            </a:r>
            <a:r>
              <a:rPr lang="en-GB" sz="3600" dirty="0" smtClean="0">
                <a:sym typeface="Wingdings" pitchFamily="2" charset="2"/>
              </a:rPr>
              <a:t> NDI ??</a:t>
            </a:r>
            <a:endParaRPr lang="en-GB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1601" y="838200"/>
          <a:ext cx="7315201" cy="2743200"/>
        </p:xfrm>
        <a:graphic>
          <a:graphicData uri="http://schemas.openxmlformats.org/drawingml/2006/table">
            <a:tbl>
              <a:tblPr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tblPr>
              <a:tblGrid>
                <a:gridCol w="1415321"/>
                <a:gridCol w="598074"/>
                <a:gridCol w="598074"/>
                <a:gridCol w="598074"/>
                <a:gridCol w="598074"/>
                <a:gridCol w="598074"/>
                <a:gridCol w="598074"/>
                <a:gridCol w="598074"/>
                <a:gridCol w="598074"/>
                <a:gridCol w="598074"/>
                <a:gridCol w="517214"/>
              </a:tblGrid>
              <a:tr h="274320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Characteristics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  <a:hlinkClick r:id="rId3" action="ppaction://hlinksldjump"/>
                        </a:rPr>
                        <a:t>Asthma attacks rate / percent-year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Neighbourhood deprivation index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Mean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SD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Mean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SD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Mean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SD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Mean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SD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Mean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SD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PC1 quintiles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0.06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0.03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0.16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0.12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r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GB" sz="1200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0.39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0.02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0.12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0.03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0.20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0.10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GB" sz="1200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0.24</a:t>
                      </a: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0.05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0.30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0.41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0.18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0.26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0.07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GB" sz="1200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0.30</a:t>
                      </a: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0.13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0.36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0.02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0.36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0.13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0.15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0.06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0.12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0.05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GB" sz="1200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0.25</a:t>
                      </a: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0.09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0.33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0.27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0.39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0.23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0.28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0.10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GB" sz="1200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0.26</a:t>
                      </a: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0.10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0.21</a:t>
                      </a:r>
                      <a:endParaRPr lang="en-GB" sz="12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0.09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0.25</a:t>
                      </a:r>
                      <a:endParaRPr lang="en-GB" sz="12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0.08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1" y="3733800"/>
          <a:ext cx="7315199" cy="2895600"/>
        </p:xfrm>
        <a:graphic>
          <a:graphicData uri="http://schemas.openxmlformats.org/drawingml/2006/table">
            <a:tbl>
              <a:tblPr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tblPr>
              <a:tblGrid>
                <a:gridCol w="1415323"/>
                <a:gridCol w="598074"/>
                <a:gridCol w="598074"/>
                <a:gridCol w="598074"/>
                <a:gridCol w="598074"/>
                <a:gridCol w="598074"/>
                <a:gridCol w="598074"/>
                <a:gridCol w="598074"/>
                <a:gridCol w="598074"/>
                <a:gridCol w="598074"/>
                <a:gridCol w="517210"/>
              </a:tblGrid>
              <a:tr h="289560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Characteristics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Asthma attacks rate / percent-year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Neighbourhood deprivation index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Mean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SD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Mean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SD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Mean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SD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Mean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SD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Mean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SD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SO</a:t>
                      </a:r>
                      <a:r>
                        <a:rPr lang="en-GB" sz="1200" b="1" baseline="-250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quintiles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0.06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0.04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0.14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0.10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0.26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0.14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0.07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0.24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0.09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0.30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0.11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0.32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0.03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0.39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0.14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0.16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0.22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0.11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0.29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0.11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0.20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0.00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0.36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0.18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0.08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0.27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0.09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0.27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0.10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0.30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0.07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0.41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0.19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0.26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0.10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0.24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0.09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0.26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0.22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0.29</a:t>
                      </a:r>
                      <a:endParaRPr lang="en-GB" sz="12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0.12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914400"/>
          </a:xfrm>
        </p:spPr>
        <p:txBody>
          <a:bodyPr>
            <a:noAutofit/>
          </a:bodyPr>
          <a:lstStyle/>
          <a:p>
            <a:pPr algn="ctr"/>
            <a:r>
              <a:rPr lang="fr-FR" sz="3000" dirty="0" err="1" smtClean="0"/>
              <a:t>Disease</a:t>
            </a:r>
            <a:r>
              <a:rPr lang="fr-FR" sz="3000" dirty="0" smtClean="0"/>
              <a:t> </a:t>
            </a:r>
            <a:r>
              <a:rPr lang="fr-FR" sz="3000" dirty="0" err="1" smtClean="0"/>
              <a:t>mapping</a:t>
            </a:r>
            <a:r>
              <a:rPr lang="fr-FR" sz="3000" dirty="0" smtClean="0"/>
              <a:t>:</a:t>
            </a:r>
            <a:br>
              <a:rPr lang="fr-FR" sz="3000" dirty="0" smtClean="0"/>
            </a:br>
            <a:r>
              <a:rPr lang="fr-FR" sz="3000" dirty="0" err="1" smtClean="0"/>
              <a:t>Asthma</a:t>
            </a:r>
            <a:r>
              <a:rPr lang="fr-FR" sz="3000" dirty="0" smtClean="0"/>
              <a:t> incident rates (</a:t>
            </a:r>
            <a:r>
              <a:rPr lang="fr-FR" sz="3000" dirty="0" err="1" smtClean="0"/>
              <a:t>crude</a:t>
            </a:r>
            <a:r>
              <a:rPr lang="fr-FR" sz="3000" dirty="0" smtClean="0"/>
              <a:t>)</a:t>
            </a:r>
            <a:endParaRPr lang="fr-FR" sz="3000" dirty="0"/>
          </a:p>
        </p:txBody>
      </p:sp>
      <p:pic>
        <p:nvPicPr>
          <p:cNvPr id="83970" name="Picture 2" descr="C:\Users\u707-10299\Documents\Soutrik\Inserm U.707\Projects\PAISARC+\Outputs\Exploratory\Results\Asthma graph Sta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915244"/>
            <a:ext cx="3657600" cy="59427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Asthma SIR (crude)</a:t>
            </a:r>
            <a:endParaRPr lang="en-GB" dirty="0"/>
          </a:p>
        </p:txBody>
      </p:sp>
      <p:pic>
        <p:nvPicPr>
          <p:cNvPr id="3" name="Image 3"/>
          <p:cNvPicPr/>
          <p:nvPr/>
        </p:nvPicPr>
        <p:blipFill rotWithShape="1">
          <a:blip r:embed="rId3" cstate="print"/>
          <a:srcRect l="21181" t="2562" r="30495" b="12181"/>
          <a:stretch/>
        </p:blipFill>
        <p:spPr bwMode="auto">
          <a:xfrm>
            <a:off x="1066800" y="1524000"/>
            <a:ext cx="3810000" cy="510540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73" t="7797" r="11173"/>
          <a:stretch/>
        </p:blipFill>
        <p:spPr bwMode="auto">
          <a:xfrm>
            <a:off x="4953000" y="2209801"/>
            <a:ext cx="4114800" cy="297179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21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Spatial smoothing (asthma SIR)</a:t>
            </a:r>
            <a:endParaRPr lang="en-GB" dirty="0"/>
          </a:p>
        </p:txBody>
      </p:sp>
      <p:pic>
        <p:nvPicPr>
          <p:cNvPr id="4" name="Image 11"/>
          <p:cNvPicPr/>
          <p:nvPr/>
        </p:nvPicPr>
        <p:blipFill rotWithShape="1">
          <a:blip r:embed="rId3" cstate="print"/>
          <a:srcRect l="13527" t="1724" r="30395" b="10345"/>
          <a:stretch/>
        </p:blipFill>
        <p:spPr bwMode="auto">
          <a:xfrm>
            <a:off x="4114800" y="1219200"/>
            <a:ext cx="2209800" cy="243840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Image 12"/>
          <p:cNvPicPr/>
          <p:nvPr/>
        </p:nvPicPr>
        <p:blipFill rotWithShape="1">
          <a:blip r:embed="rId4" cstate="print"/>
          <a:srcRect l="14495" t="1574" r="31124" b="11942"/>
          <a:stretch/>
        </p:blipFill>
        <p:spPr bwMode="auto">
          <a:xfrm>
            <a:off x="6705600" y="1219200"/>
            <a:ext cx="2133600" cy="243840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5" cstate="print"/>
          <a:srcRect l="30356" t="2129" r="34039" b="13948"/>
          <a:stretch/>
        </p:blipFill>
        <p:spPr bwMode="auto">
          <a:xfrm>
            <a:off x="1371601" y="3886200"/>
            <a:ext cx="2362199" cy="2601686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Image 13"/>
          <p:cNvPicPr/>
          <p:nvPr/>
        </p:nvPicPr>
        <p:blipFill rotWithShape="1">
          <a:blip r:embed="rId6" cstate="print"/>
          <a:srcRect l="18315" t="1733" r="31348" b="11470"/>
          <a:stretch/>
        </p:blipFill>
        <p:spPr bwMode="auto">
          <a:xfrm>
            <a:off x="4114800" y="3886200"/>
            <a:ext cx="2209800" cy="25806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Image 10"/>
          <p:cNvPicPr/>
          <p:nvPr/>
        </p:nvPicPr>
        <p:blipFill rotWithShape="1">
          <a:blip r:embed="rId7" cstate="print"/>
          <a:srcRect l="19551" t="2205" r="30674" b="11154"/>
          <a:stretch/>
        </p:blipFill>
        <p:spPr bwMode="auto">
          <a:xfrm>
            <a:off x="6705600" y="3944155"/>
            <a:ext cx="2133600" cy="2532845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>
          <a:blip r:embed="rId8" cstate="print"/>
          <a:srcRect l="12229" t="3088" r="10436" b="14489"/>
          <a:stretch>
            <a:fillRect/>
          </a:stretch>
        </p:blipFill>
        <p:spPr bwMode="auto">
          <a:xfrm>
            <a:off x="1371600" y="1219200"/>
            <a:ext cx="2362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TextBox 8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Are asthma SIRs spatially correlated?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671124" y="1748135"/>
            <a:ext cx="5406075" cy="46166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Moran’s </a:t>
            </a:r>
            <a:r>
              <a:rPr lang="en-GB" sz="2400" i="1" dirty="0" smtClean="0"/>
              <a:t>I</a:t>
            </a:r>
            <a:r>
              <a:rPr lang="en-GB" sz="2400" dirty="0" smtClean="0"/>
              <a:t> was equal to 0.21 (</a:t>
            </a:r>
            <a:r>
              <a:rPr lang="en-GB" sz="2400" i="1" dirty="0" smtClean="0"/>
              <a:t>p</a:t>
            </a:r>
            <a:r>
              <a:rPr lang="en-GB" sz="2400" dirty="0" smtClean="0"/>
              <a:t> = 0.01)</a:t>
            </a:r>
            <a:endParaRPr lang="en-GB" sz="2400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566182"/>
            <a:ext cx="3962400" cy="292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Image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5400" y="2590800"/>
            <a:ext cx="3962400" cy="289560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TextBox 5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23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Is there any local clustering for the asthma SIR?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260255"/>
            <a:ext cx="4163545" cy="422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TextBox 3"/>
          <p:cNvSpPr txBox="1"/>
          <p:nvPr/>
        </p:nvSpPr>
        <p:spPr>
          <a:xfrm>
            <a:off x="990600" y="5722203"/>
            <a:ext cx="8001000" cy="1107996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0033CC"/>
                </a:solidFill>
              </a:rPr>
              <a:t>SaTScan analysis</a:t>
            </a:r>
            <a:r>
              <a:rPr lang="en-GB" sz="2200" dirty="0" smtClean="0"/>
              <a:t>: </a:t>
            </a:r>
            <a:r>
              <a:rPr lang="en-GB" sz="2200" dirty="0" smtClean="0">
                <a:solidFill>
                  <a:srgbClr val="0033CC"/>
                </a:solidFill>
              </a:rPr>
              <a:t>Kulldorff’s scan statistic</a:t>
            </a:r>
            <a:r>
              <a:rPr lang="en-GB" sz="2200" dirty="0" smtClean="0"/>
              <a:t> to detect all statistically significant disease clusters are </a:t>
            </a:r>
            <a:r>
              <a:rPr lang="en-GB" sz="2200" dirty="0" smtClean="0">
                <a:solidFill>
                  <a:srgbClr val="0033CC"/>
                </a:solidFill>
              </a:rPr>
              <a:t>shown in the next page</a:t>
            </a:r>
            <a:endParaRPr lang="en-GB" sz="2200" dirty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24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91" name="Picture 7"/>
          <p:cNvPicPr>
            <a:picLocks noChangeAspect="1" noChangeArrowheads="1"/>
          </p:cNvPicPr>
          <p:nvPr/>
        </p:nvPicPr>
        <p:blipFill>
          <a:blip r:embed="rId3" cstate="print"/>
          <a:srcRect l="3124" r="3125"/>
          <a:stretch>
            <a:fillRect/>
          </a:stretch>
        </p:blipFill>
        <p:spPr bwMode="auto">
          <a:xfrm>
            <a:off x="1828800" y="66966"/>
            <a:ext cx="4572000" cy="6724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7" name="TextBox 16"/>
          <p:cNvSpPr txBox="1"/>
          <p:nvPr/>
        </p:nvSpPr>
        <p:spPr>
          <a:xfrm>
            <a:off x="7010400" y="2743200"/>
            <a:ext cx="1600200" cy="1323439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Primary clusters (‘hotspots’) are in </a:t>
            </a:r>
            <a:r>
              <a:rPr lang="en-GB" sz="2000" dirty="0" smtClean="0">
                <a:solidFill>
                  <a:srgbClr val="FF0000"/>
                </a:solidFill>
              </a:rPr>
              <a:t>red</a:t>
            </a:r>
            <a:r>
              <a:rPr lang="en-GB" sz="2000" dirty="0" smtClean="0"/>
              <a:t>.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848600" cy="147828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Kulldorff’s scan statistic (asthma SIR): loglikelihood ratios &amp; risk ratios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81200" y="1828800"/>
          <a:ext cx="6096001" cy="381000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411113"/>
                <a:gridCol w="2329711"/>
                <a:gridCol w="1355177"/>
              </a:tblGrid>
              <a:tr h="5442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Covariates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Loglikelihood ratio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Risk ratio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202.65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PC1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164.00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SO</a:t>
                      </a:r>
                      <a:r>
                        <a:rPr lang="en-GB" sz="1600" baseline="-25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114.24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92.57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SES, PC1, SES X PC1 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73.91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1.40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SES, SO</a:t>
                      </a:r>
                      <a:r>
                        <a:rPr lang="fr-FR" sz="1600" baseline="-25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r>
                        <a:rPr lang="fr-FR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, SES X SO</a:t>
                      </a:r>
                      <a:r>
                        <a:rPr lang="fr-FR" sz="1600" baseline="-25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59.76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1.35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19400" y="5939135"/>
            <a:ext cx="4800600" cy="46166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GB" sz="2400" dirty="0" smtClean="0"/>
              <a:t>All </a:t>
            </a:r>
            <a:r>
              <a:rPr lang="en-GB" sz="2400" i="1" dirty="0" smtClean="0"/>
              <a:t>p</a:t>
            </a:r>
            <a:r>
              <a:rPr lang="en-GB" sz="2400" dirty="0" smtClean="0"/>
              <a:t>-values are highly significant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26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Naive analysis </a:t>
            </a:r>
            <a:r>
              <a:rPr lang="en-GB" dirty="0" smtClean="0">
                <a:sym typeface="Wingdings" pitchFamily="2" charset="2"/>
              </a:rPr>
              <a:t> zones are i.i.d.</a:t>
            </a:r>
            <a:endParaRPr lang="en-GB" dirty="0"/>
          </a:p>
        </p:txBody>
      </p:sp>
      <p:pic>
        <p:nvPicPr>
          <p:cNvPr id="3" name="Picture 2" descr="Plot of p by q5PC1 identified by ses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219200"/>
            <a:ext cx="3733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257800" y="1219200"/>
          <a:ext cx="3593087" cy="272856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19595"/>
                <a:gridCol w="483032"/>
                <a:gridCol w="532245"/>
                <a:gridCol w="821170"/>
                <a:gridCol w="837045"/>
              </a:tblGrid>
              <a:tr h="415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Parameter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SES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RR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95% LCL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95% UCL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5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Intercept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0.24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0.18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0.34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5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SES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2.58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1.79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3.73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5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SES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4.15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2.51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6.88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5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SES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8.25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3.15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21.63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5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SES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7.42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4.70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11.71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5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PC1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1.36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1.11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1.66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5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PC1*SES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0.84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0.67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1.05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5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PC1*SES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0.74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0.59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0.95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5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PC1*SES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0.62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0.44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0.86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5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PC1*SES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</a:t>
                      </a:r>
                      <a:endParaRPr lang="en-GB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0.68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0.53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0.88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5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Dispersion</a:t>
                      </a:r>
                      <a:endParaRPr lang="en-GB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0.21*</a:t>
                      </a:r>
                      <a:endParaRPr kumimoji="0" lang="en-GB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685" marR="676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4570274"/>
            <a:ext cx="7620000" cy="1754326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dirty="0" smtClean="0"/>
              <a:t>The model is fitted assuming a negative-binomial distribution of the outcome (fit = ‘good’, but ...)</a:t>
            </a:r>
          </a:p>
          <a:p>
            <a:pPr marL="457200" indent="-457200">
              <a:buAutoNum type="arabicPeriod"/>
            </a:pPr>
            <a:r>
              <a:rPr lang="en-GB" dirty="0" smtClean="0"/>
              <a:t>‘PC1’ variable (= traffic-related air pollution) is continuous</a:t>
            </a:r>
          </a:p>
          <a:p>
            <a:pPr marL="457200" indent="-457200">
              <a:buAutoNum type="arabicPeriod"/>
            </a:pPr>
            <a:r>
              <a:rPr lang="en-GB" dirty="0" smtClean="0"/>
              <a:t>SES (= neighbourhood deprivation) is </a:t>
            </a:r>
            <a:r>
              <a:rPr lang="en-GB" u="sng" dirty="0" smtClean="0"/>
              <a:t>categorical</a:t>
            </a:r>
          </a:p>
          <a:p>
            <a:pPr marL="457200" indent="-457200">
              <a:buAutoNum type="arabicPeriod"/>
            </a:pPr>
            <a:r>
              <a:rPr lang="en-GB" dirty="0" smtClean="0"/>
              <a:t>‘PC1’ is found to be statistically significant independent of SES</a:t>
            </a:r>
          </a:p>
          <a:p>
            <a:pPr marL="457200" indent="-457200">
              <a:buAutoNum type="arabicPeriod"/>
            </a:pPr>
            <a:r>
              <a:rPr lang="en-GB" dirty="0" smtClean="0"/>
              <a:t>Only ‘PC1’ results are presented here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27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152400"/>
            <a:ext cx="7498080" cy="11430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CAR model (PC1): estimated RRs for asthma attacks</a:t>
            </a:r>
            <a:endParaRPr lang="en-GB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914400"/>
          <a:ext cx="7924802" cy="5791200"/>
        </p:xfrm>
        <a:graphic>
          <a:graphicData uri="http://schemas.openxmlformats.org/drawingml/2006/table">
            <a:tbl>
              <a:tblPr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tblPr>
              <a:tblGrid>
                <a:gridCol w="1063268"/>
                <a:gridCol w="1238059"/>
                <a:gridCol w="1124695"/>
                <a:gridCol w="1124695"/>
                <a:gridCol w="1124695"/>
                <a:gridCol w="1182588"/>
                <a:gridCol w="1066802"/>
              </a:tblGrid>
              <a:tr h="6949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Parameter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Model 1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Calibri"/>
                        </a:rPr>
                        <a:t>±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1100" b="1" dirty="0" smtClean="0">
                          <a:latin typeface="Calibri"/>
                          <a:ea typeface="Calibri"/>
                          <a:cs typeface="Times New Roman"/>
                        </a:rPr>
                        <a:t>95% 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Credible Interval)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Model 2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Calibri"/>
                        </a:rPr>
                        <a:t>±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1100" b="1" dirty="0" smtClean="0">
                          <a:latin typeface="Calibri"/>
                          <a:ea typeface="Calibri"/>
                          <a:cs typeface="Times New Roman"/>
                        </a:rPr>
                        <a:t>95% 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Credible Interval)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Model 3a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Calibri"/>
                        </a:rPr>
                        <a:t>±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1100" b="1" dirty="0" smtClean="0">
                          <a:latin typeface="Calibri"/>
                          <a:ea typeface="Calibri"/>
                          <a:cs typeface="Times New Roman"/>
                        </a:rPr>
                        <a:t>95% 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Credible Interval)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Model 3b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Calibri"/>
                        </a:rPr>
                        <a:t>±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1100" b="1" dirty="0" smtClean="0">
                          <a:latin typeface="Calibri"/>
                          <a:ea typeface="Calibri"/>
                          <a:cs typeface="Times New Roman"/>
                        </a:rPr>
                        <a:t>95% 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Credible Interval)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Model 4a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Calibri"/>
                        </a:rPr>
                        <a:t>±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1100" b="1" dirty="0" smtClean="0">
                          <a:latin typeface="Calibri"/>
                          <a:ea typeface="Calibri"/>
                          <a:cs typeface="Times New Roman"/>
                        </a:rPr>
                        <a:t>95% 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Credible Interval)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  <a:hlinkClick r:id="rId3" action="ppaction://hlinksldjump"/>
                        </a:rPr>
                        <a:t>Model 4b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Calibri"/>
                        </a:rPr>
                        <a:t>±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1100" b="1" dirty="0" smtClean="0">
                          <a:latin typeface="Calibri"/>
                          <a:ea typeface="Calibri"/>
                          <a:cs typeface="Times New Roman"/>
                        </a:rPr>
                        <a:t>95% 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Credible Interval)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noProof="0" dirty="0" smtClean="0">
                          <a:latin typeface="Calibri"/>
                          <a:ea typeface="Calibri"/>
                          <a:cs typeface="Times New Roman"/>
                        </a:rPr>
                        <a:t>Mean</a:t>
                      </a:r>
                      <a:endParaRPr lang="en-GB" sz="11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0.91 (0.88-0.94)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0.85 (0.78-0.92)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0.61 (0.52-0.70)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0.63 (0.57-0.70)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0.56 (0.48-0.67)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0.52 (0.43-0.61)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noProof="0">
                          <a:latin typeface="Calibri"/>
                          <a:ea typeface="Calibri"/>
                          <a:cs typeface="Times New Roman"/>
                        </a:rPr>
                        <a:t>PC1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1.07 (0.99-1.16)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1.03 (0.96-1.10)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1.02 (0.96-1.09)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1.16 (0.95-1.40)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1.31 (1.11-1.56)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noProof="0">
                          <a:latin typeface="Calibri"/>
                          <a:ea typeface="Calibri"/>
                          <a:cs typeface="Times New Roman"/>
                        </a:rPr>
                        <a:t>SES category E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3.40 (2.49-4.77)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4.98 (3.06-8.02)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noProof="0">
                          <a:latin typeface="Calibri"/>
                          <a:ea typeface="Calibri"/>
                          <a:cs typeface="Times New Roman"/>
                        </a:rPr>
                        <a:t>SES category D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2.22 (1.55-3.24)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5.22 (2.20-13.01)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noProof="0">
                          <a:latin typeface="Calibri"/>
                          <a:ea typeface="Calibri"/>
                          <a:cs typeface="Times New Roman"/>
                        </a:rPr>
                        <a:t>SES category C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2.31 (1.70-3.20)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2.78 (1.69-4.70)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noProof="0">
                          <a:latin typeface="Calibri"/>
                          <a:ea typeface="Calibri"/>
                          <a:cs typeface="Times New Roman"/>
                        </a:rPr>
                        <a:t>SES category B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1.81 (1.37-2.44)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1.92 (1.34-2.79)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2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noProof="0">
                          <a:latin typeface="Calibri"/>
                          <a:ea typeface="Calibri"/>
                          <a:cs typeface="Times New Roman"/>
                        </a:rPr>
                        <a:t>SES deprivation (continuous)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1.26 (1.18-1.34)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1.47 (1.31-1.66)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2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noProof="0">
                          <a:latin typeface="Calibri"/>
                          <a:ea typeface="Calibri"/>
                          <a:cs typeface="Times New Roman"/>
                        </a:rPr>
                        <a:t>PC1 X SES category E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0.78 (0.62-0.99)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2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noProof="0" smtClean="0">
                          <a:latin typeface="Calibri"/>
                          <a:ea typeface="Calibri"/>
                          <a:cs typeface="Times New Roman"/>
                        </a:rPr>
                        <a:t>PC1 X SES category D</a:t>
                      </a:r>
                      <a:endParaRPr lang="en-GB" sz="1100" noProof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0.71 (0.52-0.96)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2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noProof="0" smtClean="0">
                          <a:latin typeface="Calibri"/>
                          <a:ea typeface="Calibri"/>
                          <a:cs typeface="Times New Roman"/>
                        </a:rPr>
                        <a:t>PC1 X SES category C</a:t>
                      </a:r>
                      <a:endParaRPr lang="en-GB" sz="1100" noProof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0.87 (0.70-1.10)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2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noProof="0">
                          <a:latin typeface="Calibri"/>
                          <a:ea typeface="Calibri"/>
                          <a:cs typeface="Times New Roman"/>
                        </a:rPr>
                        <a:t>PC1 X SES category B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0.94 (0.76-1.16)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9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noProof="0" smtClean="0">
                          <a:latin typeface="Calibri"/>
                          <a:ea typeface="Calibri"/>
                          <a:cs typeface="Times New Roman"/>
                        </a:rPr>
                        <a:t>PC1 X SES deprivation (continuous)</a:t>
                      </a:r>
                      <a:endParaRPr lang="en-GB" sz="1100" noProof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  <a:hlinkClick r:id="rId4" action="ppaction://hlinksldjump"/>
                        </a:rPr>
                        <a:t>0.92</a:t>
                      </a: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 (0.87-0.96)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noProof="0" dirty="0" smtClean="0">
                          <a:latin typeface="Calibri"/>
                          <a:ea typeface="Calibri"/>
                          <a:cs typeface="Times New Roman"/>
                        </a:rPr>
                        <a:t>σ²</a:t>
                      </a:r>
                      <a:r>
                        <a:rPr lang="en-GB" sz="1100" baseline="-25000" noProof="0" dirty="0" smtClean="0"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endParaRPr lang="en-GB" sz="1100" baseline="-250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0.12 (0.01-0.32)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0.13 (0.01-0.35)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0.03 (0.00-0.17)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0.02 (0.00-0.13)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0.03 (0.00-0.20)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0.02 (0.00-0.14)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 smtClean="0">
                          <a:latin typeface="Calibri"/>
                          <a:ea typeface="Calibri"/>
                          <a:cs typeface="Times New Roman"/>
                        </a:rPr>
                        <a:t>σ²</a:t>
                      </a:r>
                      <a:r>
                        <a:rPr lang="en-GB" sz="1100" baseline="-25000" noProof="0" smtClean="0">
                          <a:latin typeface="Calibri"/>
                          <a:ea typeface="Calibri"/>
                          <a:cs typeface="Times New Roman"/>
                        </a:rPr>
                        <a:t>v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0.21 (0.14-0.31)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0.21 (0.13-0.30)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0.18 (0.12-0.24)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0.19 (0.14-0.25)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0.17 (0.11-0.23)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0.18 (0.12-0.24)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noProof="0" dirty="0" smtClean="0">
                          <a:latin typeface="Calibri"/>
                          <a:ea typeface="Calibri"/>
                          <a:cs typeface="Times New Roman"/>
                        </a:rPr>
                        <a:t>DIC</a:t>
                      </a:r>
                      <a:endParaRPr lang="en-GB" sz="11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1439.61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1439.03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1436.46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1436.77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1436.74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1435.77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 the literature, two theories are put forward</a:t>
            </a:r>
            <a:r>
              <a:rPr lang="en-GB" baseline="30000" dirty="0" smtClean="0"/>
              <a:t>1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>
                <a:solidFill>
                  <a:srgbClr val="0033CC"/>
                </a:solidFill>
              </a:rPr>
              <a:t>Differential exposure</a:t>
            </a:r>
            <a:r>
              <a:rPr lang="en-GB" dirty="0" smtClean="0"/>
              <a:t> – studies have shown that the most deprived are </a:t>
            </a:r>
            <a:r>
              <a:rPr lang="en-GB" u="sng" dirty="0" smtClean="0"/>
              <a:t>often</a:t>
            </a:r>
            <a:r>
              <a:rPr lang="en-GB" dirty="0" smtClean="0"/>
              <a:t> the most exposed to air pollution</a:t>
            </a:r>
          </a:p>
          <a:p>
            <a:pPr lvl="2"/>
            <a:r>
              <a:rPr lang="en-GB" dirty="0" smtClean="0"/>
              <a:t>In this case, deprivation would ‘absorb’ a part of the variability explained by air pollution (</a:t>
            </a:r>
            <a:r>
              <a:rPr lang="en-GB" dirty="0" smtClean="0">
                <a:solidFill>
                  <a:srgbClr val="0033CC"/>
                </a:solidFill>
              </a:rPr>
              <a:t>attenuation</a:t>
            </a:r>
            <a:r>
              <a:rPr lang="en-GB" dirty="0" smtClean="0"/>
              <a:t> effect)</a:t>
            </a:r>
          </a:p>
          <a:p>
            <a:pPr lvl="1"/>
            <a:r>
              <a:rPr lang="en-GB" dirty="0" smtClean="0">
                <a:solidFill>
                  <a:srgbClr val="0033CC"/>
                </a:solidFill>
              </a:rPr>
              <a:t>Differential susceptibility / vulnerability</a:t>
            </a:r>
            <a:r>
              <a:rPr lang="en-GB" dirty="0" smtClean="0"/>
              <a:t> – this signifies that the impact of air pollution is modified by deprivation (often the more deprived are the most vulnerable to the effects of pollution)</a:t>
            </a:r>
          </a:p>
          <a:p>
            <a:pPr lvl="2"/>
            <a:r>
              <a:rPr lang="en-GB" dirty="0" smtClean="0"/>
              <a:t>In this case, an </a:t>
            </a:r>
            <a:r>
              <a:rPr lang="en-GB" dirty="0" smtClean="0">
                <a:solidFill>
                  <a:srgbClr val="0033CC"/>
                </a:solidFill>
              </a:rPr>
              <a:t>interaction</a:t>
            </a:r>
            <a:r>
              <a:rPr lang="en-GB" dirty="0" smtClean="0"/>
              <a:t> would be observed between air pollution and socio-economic deprivation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6367046"/>
            <a:ext cx="4724400" cy="338554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1600" baseline="30000" dirty="0" smtClean="0"/>
              <a:t>1</a:t>
            </a:r>
            <a:r>
              <a:rPr lang="en-GB" sz="1600" dirty="0" smtClean="0"/>
              <a:t> Laurent, O et al. 2007,  </a:t>
            </a:r>
            <a:r>
              <a:rPr lang="en-GB" sz="1600" dirty="0" err="1" smtClean="0"/>
              <a:t>Deguen</a:t>
            </a:r>
            <a:r>
              <a:rPr lang="en-GB" sz="1600" dirty="0" smtClean="0"/>
              <a:t>, S et al. 2010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3000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90600"/>
          </a:xfrm>
        </p:spPr>
        <p:txBody>
          <a:bodyPr/>
          <a:lstStyle/>
          <a:p>
            <a:r>
              <a:rPr lang="en-GB" dirty="0" smtClean="0"/>
              <a:t>Discussion (1)</a:t>
            </a:r>
            <a:endParaRPr lang="en-GB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90600" y="1066800"/>
            <a:ext cx="8153400" cy="5638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3200" dirty="0" smtClean="0"/>
              <a:t>In the null model (without covariates), the spatial heterogeneity (</a:t>
            </a:r>
            <a:r>
              <a:rPr lang="en-GB" sz="3200" dirty="0" smtClean="0">
                <a:latin typeface="Calibri"/>
                <a:ea typeface="Calibri"/>
                <a:cs typeface="Times New Roman"/>
              </a:rPr>
              <a:t>σ²</a:t>
            </a:r>
            <a:r>
              <a:rPr lang="en-GB" sz="3200" baseline="-25000" dirty="0" smtClean="0">
                <a:latin typeface="Calibri"/>
                <a:ea typeface="Calibri"/>
                <a:cs typeface="Times New Roman"/>
              </a:rPr>
              <a:t>u</a:t>
            </a:r>
            <a:r>
              <a:rPr lang="en-GB" sz="3200" dirty="0" smtClean="0"/>
              <a:t>) accounted for 36% of the total heterogeneity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3200" dirty="0" smtClean="0"/>
              <a:t>In the interaction model, spatial heterogeneity was reduced substantially (to 10% of the total), but the unstructured heterogeneity (</a:t>
            </a:r>
            <a:r>
              <a:rPr lang="en-GB" sz="3200" dirty="0" smtClean="0">
                <a:latin typeface="Calibri"/>
                <a:ea typeface="Calibri"/>
                <a:cs typeface="Times New Roman"/>
              </a:rPr>
              <a:t>σ²</a:t>
            </a:r>
            <a:r>
              <a:rPr lang="en-GB" sz="3200" baseline="-25000" dirty="0" smtClean="0">
                <a:latin typeface="Calibri"/>
                <a:ea typeface="Calibri"/>
                <a:cs typeface="Times New Roman"/>
              </a:rPr>
              <a:t>v</a:t>
            </a:r>
            <a:r>
              <a:rPr lang="en-GB" sz="3200" dirty="0" smtClean="0"/>
              <a:t>) had little impact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3200" dirty="0" smtClean="0"/>
              <a:t>This highlights the fact that </a:t>
            </a:r>
            <a:r>
              <a:rPr lang="en-GB" sz="3200" dirty="0" smtClean="0">
                <a:solidFill>
                  <a:srgbClr val="0033CC"/>
                </a:solidFill>
              </a:rPr>
              <a:t>neighbourhood deprivation</a:t>
            </a:r>
            <a:r>
              <a:rPr lang="en-GB" sz="3200" dirty="0" smtClean="0"/>
              <a:t> was able to </a:t>
            </a:r>
            <a:r>
              <a:rPr lang="en-GB" sz="3200" dirty="0" smtClean="0">
                <a:solidFill>
                  <a:srgbClr val="0033CC"/>
                </a:solidFill>
              </a:rPr>
              <a:t>‘absorb’</a:t>
            </a:r>
            <a:r>
              <a:rPr lang="en-GB" sz="3200" dirty="0" smtClean="0"/>
              <a:t> a large part (83%) of the </a:t>
            </a:r>
            <a:r>
              <a:rPr lang="en-GB" sz="3200" dirty="0" smtClean="0">
                <a:solidFill>
                  <a:srgbClr val="0033CC"/>
                </a:solidFill>
              </a:rPr>
              <a:t>spatial heterogeneity</a:t>
            </a:r>
            <a:r>
              <a:rPr lang="en-GB" sz="3200" dirty="0" smtClean="0"/>
              <a:t> compared to only 14% ‘absorbed’ by unstructured heterogeneity, which could arise from: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2900" dirty="0" smtClean="0"/>
              <a:t>Exposure misclassification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2900" dirty="0" smtClean="0"/>
              <a:t>Geocoding the place of intervention than actual residence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2900" dirty="0" smtClean="0"/>
              <a:t>Subjects changing their place of residence during the long study period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2900" dirty="0" smtClean="0"/>
              <a:t>Unmeasured covariates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2900" dirty="0" smtClean="0"/>
              <a:t>Outcomes are asthma calls, which need clinical confirmation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3200" dirty="0" smtClean="0"/>
              <a:t>The effect of exposure in the interaction models is ‘reinforced’ compared to the ‘exposure-only’ 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29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14400"/>
          </a:xfrm>
        </p:spPr>
        <p:txBody>
          <a:bodyPr/>
          <a:lstStyle/>
          <a:p>
            <a:r>
              <a:rPr lang="en-GB" dirty="0" smtClean="0"/>
              <a:t>Discussion (2)</a:t>
            </a:r>
            <a:endParaRPr lang="en-GB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66800" y="762000"/>
            <a:ext cx="7924800" cy="541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2400" dirty="0" smtClean="0"/>
              <a:t>The interaction model signifies:</a:t>
            </a:r>
          </a:p>
          <a:p>
            <a:pPr marL="640080" marR="0" lvl="1" indent="-237744" fontAlgn="auto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Verdana"/>
              <a:buChar char="◦"/>
              <a:tabLst/>
              <a:defRPr/>
            </a:pPr>
            <a:r>
              <a:rPr lang="en-GB" sz="2000" dirty="0" smtClean="0"/>
              <a:t>At low levels of air pollution, the most privileged are the least affected, but with increasing air pollution levels, they are the most impacted in terms of difference (</a:t>
            </a:r>
            <a:r>
              <a:rPr lang="el-GR" sz="2000" dirty="0" smtClean="0">
                <a:latin typeface="Calibri"/>
                <a:cs typeface="Calibri"/>
              </a:rPr>
              <a:t>Δ</a:t>
            </a:r>
            <a:r>
              <a:rPr lang="en-GB" sz="2000" dirty="0" smtClean="0"/>
              <a:t>) from ‘baseline’*</a:t>
            </a:r>
          </a:p>
          <a:p>
            <a:pPr marL="640080" marR="0" lvl="1" indent="-237744" fontAlgn="auto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Verdana"/>
              <a:buChar char="◦"/>
              <a:tabLst/>
              <a:defRPr/>
            </a:pPr>
            <a:r>
              <a:rPr lang="en-GB" sz="2000" dirty="0" smtClean="0"/>
              <a:t>Whereas the most deprived have already a high ‘baseline’ rate of asthma attacks, this does not increase further with greater pollution (but why?)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2400" dirty="0" smtClean="0"/>
              <a:t>Caveats:</a:t>
            </a:r>
          </a:p>
          <a:p>
            <a:pPr marL="640080" lvl="1" indent="-237744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80000"/>
              <a:buFont typeface="Verdana"/>
              <a:buChar char="◦"/>
              <a:defRPr/>
            </a:pPr>
            <a:r>
              <a:rPr lang="en-GB" dirty="0" smtClean="0"/>
              <a:t>Zone of intervention is recorded by the emergency services, which may be different from that of the actual residence of the subject</a:t>
            </a:r>
          </a:p>
          <a:p>
            <a:pPr marL="640080" lvl="1" indent="-237744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80000"/>
              <a:buFont typeface="Verdana"/>
              <a:buChar char="◦"/>
              <a:defRPr/>
            </a:pPr>
            <a:r>
              <a:rPr lang="en-GB" dirty="0" smtClean="0"/>
              <a:t>Gender information missing</a:t>
            </a:r>
          </a:p>
          <a:p>
            <a:pPr marL="640080" lvl="1" indent="-237744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80000"/>
              <a:buFont typeface="Verdana"/>
              <a:buChar char="◦"/>
              <a:defRPr/>
            </a:pPr>
            <a:r>
              <a:rPr lang="en-GB" dirty="0" smtClean="0"/>
              <a:t>Ecological fallacy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2400" dirty="0" smtClean="0"/>
              <a:t>Strengths:</a:t>
            </a:r>
          </a:p>
          <a:p>
            <a:pPr marL="640080" marR="0" lvl="1" indent="-237744" fontAlgn="auto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Verdana"/>
              <a:buChar char="◦"/>
              <a:tabLst/>
              <a:defRPr/>
            </a:pPr>
            <a:r>
              <a:rPr lang="en-GB" dirty="0" smtClean="0"/>
              <a:t>Spatial correlations are included in the inference</a:t>
            </a:r>
          </a:p>
          <a:p>
            <a:pPr marL="640080" marR="0" lvl="1" indent="-237744" fontAlgn="auto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Verdana"/>
              <a:buChar char="◦"/>
              <a:tabLst/>
              <a:defRPr/>
            </a:pPr>
            <a:r>
              <a:rPr lang="en-GB" dirty="0" smtClean="0"/>
              <a:t>We also tested our results using robust CAR </a:t>
            </a:r>
            <a:r>
              <a:rPr lang="en-GB" i="1" dirty="0" smtClean="0"/>
              <a:t>median</a:t>
            </a:r>
            <a:r>
              <a:rPr lang="en-GB" dirty="0" smtClean="0"/>
              <a:t> models </a:t>
            </a:r>
            <a:r>
              <a:rPr lang="en-GB" dirty="0" smtClean="0">
                <a:sym typeface="Wingdings" pitchFamily="2" charset="2"/>
              </a:rPr>
              <a:t> consistent results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66800" y="6248400"/>
            <a:ext cx="3810000" cy="46166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GB" sz="2400" dirty="0" smtClean="0"/>
              <a:t>* Means ‘no pollution’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30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4114800" y="1447800"/>
            <a:ext cx="1371601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25"/>
          <p:cNvSpPr/>
          <p:nvPr/>
        </p:nvSpPr>
        <p:spPr>
          <a:xfrm>
            <a:off x="6553200" y="3200400"/>
            <a:ext cx="1371601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31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5715000" y="1752600"/>
            <a:ext cx="32766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791200" y="18288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Asthma attack ‘calls’</a:t>
            </a:r>
            <a:endParaRPr lang="en-GB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1676400" y="1752600"/>
            <a:ext cx="2209800" cy="6858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773865" y="1828800"/>
            <a:ext cx="2036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Air pollution</a:t>
            </a:r>
            <a:endParaRPr lang="en-GB" sz="2800" dirty="0"/>
          </a:p>
        </p:txBody>
      </p:sp>
      <p:sp>
        <p:nvSpPr>
          <p:cNvPr id="8" name="Right Arrow 7"/>
          <p:cNvSpPr/>
          <p:nvPr/>
        </p:nvSpPr>
        <p:spPr>
          <a:xfrm>
            <a:off x="4038600" y="2057400"/>
            <a:ext cx="1600200" cy="9779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505200" y="4191000"/>
            <a:ext cx="2743200" cy="990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962400" y="4419600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Deprivation</a:t>
            </a:r>
            <a:endParaRPr lang="en-GB" sz="2800" dirty="0"/>
          </a:p>
        </p:txBody>
      </p:sp>
      <p:sp>
        <p:nvSpPr>
          <p:cNvPr id="11" name="Up-Down Arrow 10"/>
          <p:cNvSpPr/>
          <p:nvPr/>
        </p:nvSpPr>
        <p:spPr>
          <a:xfrm rot="19061156">
            <a:off x="3137692" y="2322160"/>
            <a:ext cx="311684" cy="2106646"/>
          </a:xfrm>
          <a:prstGeom prst="up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Up Arrow 11"/>
          <p:cNvSpPr/>
          <p:nvPr/>
        </p:nvSpPr>
        <p:spPr>
          <a:xfrm>
            <a:off x="4724400" y="2286000"/>
            <a:ext cx="304800" cy="1752600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 Arrow 12"/>
          <p:cNvSpPr/>
          <p:nvPr/>
        </p:nvSpPr>
        <p:spPr>
          <a:xfrm rot="1762332">
            <a:off x="6054451" y="2391896"/>
            <a:ext cx="552276" cy="1909398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2193746" y="914400"/>
            <a:ext cx="1082854" cy="838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2227057" y="115466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I</a:t>
            </a:r>
            <a:r>
              <a:rPr lang="en-GB" b="1" dirty="0" smtClean="0"/>
              <a:t> </a:t>
            </a:r>
            <a:r>
              <a:rPr lang="en-GB" b="1" dirty="0" smtClean="0">
                <a:latin typeface="Calibri"/>
                <a:cs typeface="Calibri"/>
              </a:rPr>
              <a:t>≈</a:t>
            </a:r>
            <a:r>
              <a:rPr lang="en-GB" b="1" dirty="0" smtClean="0"/>
              <a:t> 0.70</a:t>
            </a:r>
            <a:endParaRPr lang="en-GB" b="1" dirty="0"/>
          </a:p>
        </p:txBody>
      </p:sp>
      <p:sp>
        <p:nvSpPr>
          <p:cNvPr id="17" name="Oval 16"/>
          <p:cNvSpPr/>
          <p:nvPr/>
        </p:nvSpPr>
        <p:spPr>
          <a:xfrm>
            <a:off x="6460946" y="914400"/>
            <a:ext cx="1082854" cy="838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6477000" y="11430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I</a:t>
            </a:r>
            <a:r>
              <a:rPr lang="en-GB" b="1" dirty="0" smtClean="0"/>
              <a:t> = 0.21</a:t>
            </a:r>
            <a:endParaRPr lang="en-GB" b="1" dirty="0"/>
          </a:p>
        </p:txBody>
      </p:sp>
      <p:sp>
        <p:nvSpPr>
          <p:cNvPr id="19" name="Oval 18"/>
          <p:cNvSpPr/>
          <p:nvPr/>
        </p:nvSpPr>
        <p:spPr>
          <a:xfrm>
            <a:off x="4403546" y="5181600"/>
            <a:ext cx="1082854" cy="838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533400"/>
          </a:xfrm>
        </p:spPr>
        <p:txBody>
          <a:bodyPr>
            <a:normAutofit fontScale="90000"/>
          </a:bodyPr>
          <a:lstStyle/>
          <a:p>
            <a:r>
              <a:rPr lang="en-GB" sz="3200" dirty="0" smtClean="0"/>
              <a:t>Let’s plug-in our estimates and fit the puzzle</a:t>
            </a:r>
            <a:endParaRPr lang="en-GB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4424033" y="54218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I</a:t>
            </a:r>
            <a:r>
              <a:rPr lang="en-GB" b="1" dirty="0" smtClean="0"/>
              <a:t> </a:t>
            </a:r>
            <a:r>
              <a:rPr lang="en-GB" b="1" dirty="0">
                <a:latin typeface="Calibri"/>
                <a:cs typeface="Calibri"/>
              </a:rPr>
              <a:t>≈</a:t>
            </a:r>
            <a:r>
              <a:rPr lang="en-GB" b="1" dirty="0" smtClean="0"/>
              <a:t> 0.30*</a:t>
            </a:r>
            <a:endParaRPr lang="en-GB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80376" y="152400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RR = 1.31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53200" y="327660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RR = 1.47</a:t>
            </a:r>
            <a:endParaRPr lang="en-GB" b="1" baseline="30000" dirty="0"/>
          </a:p>
        </p:txBody>
      </p:sp>
      <p:sp>
        <p:nvSpPr>
          <p:cNvPr id="27" name="Rounded Rectangle 26"/>
          <p:cNvSpPr/>
          <p:nvPr/>
        </p:nvSpPr>
        <p:spPr>
          <a:xfrm>
            <a:off x="4191000" y="2514600"/>
            <a:ext cx="1371601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191000" y="25262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RR = 0.92*</a:t>
            </a:r>
            <a:endParaRPr lang="en-GB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1828799" y="3200400"/>
            <a:ext cx="1219201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905000" y="3212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p</a:t>
            </a:r>
            <a:r>
              <a:rPr lang="en-GB" b="1" dirty="0" smtClean="0"/>
              <a:t> </a:t>
            </a:r>
            <a:r>
              <a:rPr lang="en-GB" b="1" dirty="0"/>
              <a:t>&lt;</a:t>
            </a:r>
            <a:r>
              <a:rPr lang="en-GB" b="1" dirty="0" smtClean="0"/>
              <a:t> 0.01</a:t>
            </a:r>
            <a:endParaRPr lang="en-GB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GB" dirty="0" smtClean="0"/>
              <a:t>The interaction model explained 40% of total variability (mainly spatial), but still 60% variability (mainly unstructured) was not </a:t>
            </a:r>
            <a:r>
              <a:rPr lang="en-GB" dirty="0" smtClean="0"/>
              <a:t>explained</a:t>
            </a:r>
            <a:endParaRPr lang="en-GB" dirty="0"/>
          </a:p>
        </p:txBody>
      </p:sp>
      <p:sp>
        <p:nvSpPr>
          <p:cNvPr id="34" name="Right Arrow 33"/>
          <p:cNvSpPr/>
          <p:nvPr/>
        </p:nvSpPr>
        <p:spPr>
          <a:xfrm rot="1622260">
            <a:off x="388664" y="1676400"/>
            <a:ext cx="457200" cy="76200"/>
          </a:xfrm>
          <a:prstGeom prst="rightArrow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ight Arrow 34"/>
          <p:cNvSpPr/>
          <p:nvPr/>
        </p:nvSpPr>
        <p:spPr>
          <a:xfrm rot="1039949">
            <a:off x="380029" y="1914826"/>
            <a:ext cx="457200" cy="76200"/>
          </a:xfrm>
          <a:prstGeom prst="rightArrow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ight Arrow 35"/>
          <p:cNvSpPr/>
          <p:nvPr/>
        </p:nvSpPr>
        <p:spPr>
          <a:xfrm rot="21322871">
            <a:off x="378674" y="2186247"/>
            <a:ext cx="457200" cy="76200"/>
          </a:xfrm>
          <a:prstGeom prst="rightArrow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ight Arrow 36"/>
          <p:cNvSpPr/>
          <p:nvPr/>
        </p:nvSpPr>
        <p:spPr>
          <a:xfrm rot="20641817">
            <a:off x="381000" y="2423625"/>
            <a:ext cx="457200" cy="76200"/>
          </a:xfrm>
          <a:prstGeom prst="rightArrow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50576" y="137160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NO</a:t>
            </a:r>
            <a:r>
              <a:rPr lang="en-GB" sz="1200" baseline="-25000" dirty="0" smtClean="0"/>
              <a:t>2</a:t>
            </a:r>
            <a:endParaRPr lang="en-GB" sz="12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6892" y="170420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CO</a:t>
            </a:r>
            <a:endParaRPr lang="en-GB" sz="12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73762" y="2085201"/>
            <a:ext cx="38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PM</a:t>
            </a:r>
            <a:endParaRPr lang="en-GB" sz="12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-24651" y="243840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Benzene</a:t>
            </a:r>
            <a:endParaRPr lang="en-GB" sz="1200" baseline="-25000" dirty="0"/>
          </a:p>
        </p:txBody>
      </p:sp>
      <p:sp>
        <p:nvSpPr>
          <p:cNvPr id="43" name="Right Arrow 42"/>
          <p:cNvSpPr/>
          <p:nvPr/>
        </p:nvSpPr>
        <p:spPr>
          <a:xfrm rot="16200000">
            <a:off x="6911132" y="4067315"/>
            <a:ext cx="756353" cy="100617"/>
          </a:xfrm>
          <a:prstGeom prst="rightArrow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798312" y="4447401"/>
            <a:ext cx="191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Latent factors mediated</a:t>
            </a:r>
            <a:endParaRPr lang="en-GB" sz="1400" dirty="0"/>
          </a:p>
        </p:txBody>
      </p:sp>
      <p:sp>
        <p:nvSpPr>
          <p:cNvPr id="46" name="Right Arrow 45"/>
          <p:cNvSpPr/>
          <p:nvPr/>
        </p:nvSpPr>
        <p:spPr>
          <a:xfrm rot="20843313">
            <a:off x="6305353" y="4625081"/>
            <a:ext cx="546435" cy="117279"/>
          </a:xfrm>
          <a:prstGeom prst="rightArrow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ight Arrow 46"/>
          <p:cNvSpPr/>
          <p:nvPr/>
        </p:nvSpPr>
        <p:spPr>
          <a:xfrm rot="18758244">
            <a:off x="655327" y="2594279"/>
            <a:ext cx="457200" cy="76200"/>
          </a:xfrm>
          <a:prstGeom prst="rightArrow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278762" y="2743200"/>
            <a:ext cx="1169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Unknown agent</a:t>
            </a:r>
            <a:endParaRPr lang="en-GB" sz="1200" baseline="-25000" dirty="0"/>
          </a:p>
        </p:txBody>
      </p:sp>
      <p:pic>
        <p:nvPicPr>
          <p:cNvPr id="83970" name="Picture 2" descr="C:\Users\u707-10299\AppData\Local\Microsoft\Windows\Temporary Internet Files\Content.IE5\L4CCEM84\MC90003020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017" y="1752600"/>
            <a:ext cx="709183" cy="681533"/>
          </a:xfrm>
          <a:prstGeom prst="rect">
            <a:avLst/>
          </a:prstGeom>
          <a:noFill/>
        </p:spPr>
      </p:pic>
      <p:pic>
        <p:nvPicPr>
          <p:cNvPr id="83972" name="Picture 4" descr="C:\Users\u707-10299\AppData\Local\Microsoft\Windows\Temporary Internet Files\Content.IE5\L4CCEM84\MP900442907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4724400"/>
            <a:ext cx="1676400" cy="1115626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965921" y="5940623"/>
            <a:ext cx="3910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* In the “simplified” case, where NDI is continuous.</a:t>
            </a:r>
            <a:endParaRPr lang="en-GB" sz="1400" dirty="0"/>
          </a:p>
        </p:txBody>
      </p:sp>
    </p:spTree>
    <p:extLst>
      <p:ext uri="{BB962C8B-B14F-4D97-AF65-F5344CB8AC3E}">
        <p14:creationId xmlns="" xmlns:p14="http://schemas.microsoft.com/office/powerpoint/2010/main" val="14675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90600"/>
          </a:xfrm>
        </p:spPr>
        <p:txBody>
          <a:bodyPr/>
          <a:lstStyle/>
          <a:p>
            <a:r>
              <a:rPr lang="en-GB" dirty="0" smtClean="0"/>
              <a:t>Perspectives &amp; thoughts (1)</a:t>
            </a:r>
            <a:endParaRPr lang="en-GB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90600" y="990600"/>
            <a:ext cx="8001000" cy="5105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2400" dirty="0" smtClean="0"/>
              <a:t>The </a:t>
            </a:r>
            <a:r>
              <a:rPr lang="en-GB" sz="2400" dirty="0" smtClean="0">
                <a:solidFill>
                  <a:srgbClr val="0033CC"/>
                </a:solidFill>
              </a:rPr>
              <a:t>results</a:t>
            </a:r>
            <a:r>
              <a:rPr lang="en-GB" sz="2400" dirty="0" smtClean="0"/>
              <a:t> were </a:t>
            </a:r>
            <a:r>
              <a:rPr lang="en-GB" sz="2400" dirty="0" smtClean="0">
                <a:solidFill>
                  <a:srgbClr val="0033CC"/>
                </a:solidFill>
              </a:rPr>
              <a:t>stable</a:t>
            </a:r>
            <a:r>
              <a:rPr lang="en-GB" sz="2400" dirty="0" smtClean="0"/>
              <a:t> and </a:t>
            </a:r>
            <a:r>
              <a:rPr lang="en-GB" sz="2400" dirty="0" smtClean="0">
                <a:solidFill>
                  <a:srgbClr val="0033CC"/>
                </a:solidFill>
              </a:rPr>
              <a:t>consistent</a:t>
            </a:r>
            <a:r>
              <a:rPr lang="en-GB" sz="2400" dirty="0" smtClean="0"/>
              <a:t> w.r.t. exposure over time (zone), </a:t>
            </a:r>
            <a:r>
              <a:rPr lang="en-GB" sz="2400" u="sng" dirty="0" smtClean="0"/>
              <a:t>and</a:t>
            </a:r>
            <a:r>
              <a:rPr lang="en-GB" sz="2400" dirty="0" smtClean="0"/>
              <a:t> w.r.t. exposure-outcome association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2400" dirty="0" smtClean="0">
                <a:solidFill>
                  <a:srgbClr val="0033CC"/>
                </a:solidFill>
              </a:rPr>
              <a:t>Attenuation</a:t>
            </a:r>
            <a:r>
              <a:rPr lang="en-GB" sz="2400" dirty="0" smtClean="0"/>
              <a:t> of mean </a:t>
            </a:r>
            <a:r>
              <a:rPr lang="en-GB" sz="2400" dirty="0" smtClean="0">
                <a:solidFill>
                  <a:srgbClr val="0033CC"/>
                </a:solidFill>
              </a:rPr>
              <a:t>estimates</a:t>
            </a:r>
            <a:r>
              <a:rPr lang="en-GB" sz="2400" dirty="0" smtClean="0"/>
              <a:t> was observed in the </a:t>
            </a:r>
            <a:r>
              <a:rPr lang="en-GB" sz="2400" dirty="0" smtClean="0">
                <a:solidFill>
                  <a:srgbClr val="0033CC"/>
                </a:solidFill>
              </a:rPr>
              <a:t>CAR model</a:t>
            </a:r>
            <a:r>
              <a:rPr lang="en-GB" sz="2400" dirty="0" smtClean="0"/>
              <a:t> compared to the naïve analysis on accounting for spatial correlation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2400" dirty="0" smtClean="0"/>
              <a:t>Outcome = {asthma x </a:t>
            </a:r>
            <a:r>
              <a:rPr lang="en-GB" sz="2400" u="sng" dirty="0" smtClean="0"/>
              <a:t>severity (attacks)</a:t>
            </a:r>
            <a:r>
              <a:rPr lang="en-GB" sz="2400" dirty="0" smtClean="0"/>
              <a:t>} x “</a:t>
            </a:r>
            <a:r>
              <a:rPr lang="en-GB" sz="2400" u="sng" dirty="0" smtClean="0"/>
              <a:t>emergency call</a:t>
            </a:r>
            <a:r>
              <a:rPr lang="en-GB" sz="2400" dirty="0" smtClean="0"/>
              <a:t>”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2000" dirty="0" smtClean="0"/>
              <a:t>“Emergency call” = access to resources x awareness x ...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2000" dirty="0" smtClean="0">
                <a:solidFill>
                  <a:srgbClr val="0033CC"/>
                </a:solidFill>
              </a:rPr>
              <a:t>Medical validation</a:t>
            </a:r>
            <a:r>
              <a:rPr lang="en-GB" sz="2000" dirty="0" smtClean="0"/>
              <a:t> of the “asthma attacks calls” could therefore be carried out as a </a:t>
            </a:r>
            <a:r>
              <a:rPr lang="en-GB" sz="2000" dirty="0" smtClean="0">
                <a:solidFill>
                  <a:srgbClr val="0033CC"/>
                </a:solidFill>
              </a:rPr>
              <a:t>SENSITIVITY analysis</a:t>
            </a:r>
            <a:r>
              <a:rPr lang="en-GB" sz="2000" dirty="0" smtClean="0"/>
              <a:t> to support our results: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2000" dirty="0" smtClean="0"/>
              <a:t>Typically, it will have less statistical power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2000" dirty="0" smtClean="0"/>
              <a:t>But, less heterogeneity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2000" dirty="0" smtClean="0"/>
              <a:t>And, the trade-off between power &amp; heterogeneity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32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0091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90600"/>
          </a:xfrm>
        </p:spPr>
        <p:txBody>
          <a:bodyPr/>
          <a:lstStyle/>
          <a:p>
            <a:r>
              <a:rPr lang="en-GB" dirty="0" smtClean="0"/>
              <a:t>Perspectives &amp; thoughts (2)</a:t>
            </a:r>
            <a:endParaRPr lang="en-GB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90600" y="990600"/>
            <a:ext cx="7924800" cy="5486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2200" dirty="0" smtClean="0">
                <a:solidFill>
                  <a:srgbClr val="0033CC"/>
                </a:solidFill>
              </a:rPr>
              <a:t>Latent interaction</a:t>
            </a:r>
            <a:r>
              <a:rPr lang="en-GB" sz="2200" dirty="0" smtClean="0"/>
              <a:t> – if the interaction effect was not significant, we might have been “happy” with the first hypothesis and “conclude” that NDI acts as a confounder </a:t>
            </a:r>
            <a:r>
              <a:rPr lang="en-GB" sz="2200" dirty="0" smtClean="0">
                <a:sym typeface="Wingdings" pitchFamily="2" charset="2"/>
              </a:rPr>
              <a:t> pollution does not have a significant impact on the outcome, BUT as the interaction effect was significant, this “brought back” the differential health effect of pollution on the outcome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2000" dirty="0" smtClean="0"/>
              <a:t>Models which cited the first hypothesis to be true in the literature (</a:t>
            </a:r>
            <a:r>
              <a:rPr lang="en-GB" sz="2000" i="1" dirty="0" smtClean="0"/>
              <a:t>i.e.</a:t>
            </a:r>
            <a:r>
              <a:rPr lang="en-GB" sz="2000" dirty="0" smtClean="0"/>
              <a:t>, “differential exposure” hypothesis), perhaps did not have enough power to tease out the latent interaction that might have been playing a role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2200" dirty="0" smtClean="0">
                <a:solidFill>
                  <a:srgbClr val="0033CC"/>
                </a:solidFill>
              </a:rPr>
              <a:t>New synthetic zones</a:t>
            </a:r>
            <a:r>
              <a:rPr lang="en-GB" sz="2200" dirty="0" smtClean="0"/>
              <a:t> and </a:t>
            </a:r>
            <a:r>
              <a:rPr lang="en-GB" sz="2200" dirty="0" smtClean="0">
                <a:solidFill>
                  <a:srgbClr val="0033CC"/>
                </a:solidFill>
              </a:rPr>
              <a:t>new NDI</a:t>
            </a:r>
            <a:r>
              <a:rPr lang="en-GB" sz="2200" dirty="0" smtClean="0"/>
              <a:t> were created for the study.  Previous study by Laurent </a:t>
            </a:r>
            <a:r>
              <a:rPr lang="en-GB" sz="2200" i="1" dirty="0" smtClean="0"/>
              <a:t>et al.</a:t>
            </a:r>
            <a:r>
              <a:rPr lang="en-GB" sz="2200" dirty="0" smtClean="0"/>
              <a:t> using IRIS classification and a different SES indicator did not find statistically significant association. However, the statistical power </a:t>
            </a:r>
            <a:r>
              <a:rPr lang="en-GB" sz="2200" smtClean="0"/>
              <a:t>was also less </a:t>
            </a:r>
            <a:r>
              <a:rPr lang="en-GB" sz="2200" dirty="0" smtClean="0"/>
              <a:t>in that study comprising of 5-year data instead of 8-year data as in this study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33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0091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2590800"/>
          </a:xfrm>
        </p:spPr>
        <p:txBody>
          <a:bodyPr>
            <a:normAutofit fontScale="92500"/>
          </a:bodyPr>
          <a:lstStyle/>
          <a:p>
            <a:r>
              <a:rPr lang="en-GB" dirty="0" smtClean="0">
                <a:hlinkClick r:id="rId2"/>
              </a:rPr>
              <a:t>Email: banerjee@u707.jussieu.fr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EPAR Department (Dr. Isabella Annesi-Maesano),</a:t>
            </a:r>
          </a:p>
          <a:p>
            <a:r>
              <a:rPr lang="en-GB" dirty="0" smtClean="0"/>
              <a:t>INSERM UMR-S 707 – </a:t>
            </a:r>
            <a:r>
              <a:rPr lang="en-GB" dirty="0" err="1" smtClean="0"/>
              <a:t>Hôpital</a:t>
            </a:r>
            <a:r>
              <a:rPr lang="en-GB" dirty="0" smtClean="0"/>
              <a:t> Saint-Antoine, UPMC Paris 6,</a:t>
            </a:r>
          </a:p>
          <a:p>
            <a:r>
              <a:rPr lang="en-GB" dirty="0" smtClean="0"/>
              <a:t>Bureau 804,</a:t>
            </a:r>
          </a:p>
          <a:p>
            <a:r>
              <a:rPr lang="en-GB" dirty="0" smtClean="0"/>
              <a:t>27 rue </a:t>
            </a:r>
            <a:r>
              <a:rPr lang="en-GB" dirty="0" err="1" smtClean="0"/>
              <a:t>Chaligny</a:t>
            </a:r>
            <a:r>
              <a:rPr lang="en-GB" dirty="0" smtClean="0"/>
              <a:t>, 75571 Paris </a:t>
            </a:r>
            <a:r>
              <a:rPr lang="en-GB" dirty="0" err="1" smtClean="0"/>
              <a:t>Cedex</a:t>
            </a:r>
            <a:r>
              <a:rPr lang="en-GB" dirty="0" smtClean="0"/>
              <a:t> 12;</a:t>
            </a:r>
          </a:p>
          <a:p>
            <a:r>
              <a:rPr lang="en-GB" dirty="0" smtClean="0"/>
              <a:t>Tel: +33 1 4473 8657;</a:t>
            </a:r>
          </a:p>
          <a:p>
            <a:r>
              <a:rPr lang="en-GB" dirty="0" smtClean="0"/>
              <a:t>Fax: +33 1 4473 8454</a:t>
            </a:r>
            <a:endParaRPr lang="en-GB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590800" y="4512186"/>
            <a:ext cx="5943600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you !</a:t>
            </a:r>
            <a:endParaRPr lang="en-US" sz="8000" b="1" i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34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45556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Back-up slides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35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5779" y="1"/>
            <a:ext cx="686822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36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3-D surface plot of IncidRate by NDI and PC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400" y="0"/>
            <a:ext cx="9169400" cy="68770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37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 r="50000" b="50606"/>
          <a:stretch>
            <a:fillRect/>
          </a:stretch>
        </p:blipFill>
        <p:spPr bwMode="auto">
          <a:xfrm>
            <a:off x="0" y="571501"/>
            <a:ext cx="9144000" cy="6362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38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897586" y="152400"/>
            <a:ext cx="3274614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2">
                <a:lumMod val="50000"/>
              </a:schemeClr>
            </a:solidFill>
            <a:prstDash val="sysDot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GB" dirty="0" smtClean="0"/>
              <a:t>Marginally the interaction model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Schematically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5715000" y="2514600"/>
            <a:ext cx="27432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791200" y="25908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Asthma attacks</a:t>
            </a:r>
            <a:endParaRPr lang="en-GB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1676400" y="2514600"/>
            <a:ext cx="2209800" cy="6858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773865" y="2590800"/>
            <a:ext cx="2036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Air pollution</a:t>
            </a:r>
            <a:endParaRPr lang="en-GB" sz="2800" dirty="0"/>
          </a:p>
        </p:txBody>
      </p:sp>
      <p:sp>
        <p:nvSpPr>
          <p:cNvPr id="8" name="Right Arrow 7"/>
          <p:cNvSpPr/>
          <p:nvPr/>
        </p:nvSpPr>
        <p:spPr>
          <a:xfrm>
            <a:off x="4038600" y="2743200"/>
            <a:ext cx="1600200" cy="30480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505200" y="4953000"/>
            <a:ext cx="2743200" cy="990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962400" y="5181600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Deprivation</a:t>
            </a:r>
            <a:endParaRPr lang="en-GB" sz="2800" dirty="0"/>
          </a:p>
        </p:txBody>
      </p:sp>
      <p:sp>
        <p:nvSpPr>
          <p:cNvPr id="12" name="Up-Down Arrow 11"/>
          <p:cNvSpPr/>
          <p:nvPr/>
        </p:nvSpPr>
        <p:spPr>
          <a:xfrm rot="19061156">
            <a:off x="3137692" y="3084160"/>
            <a:ext cx="311684" cy="2106646"/>
          </a:xfrm>
          <a:prstGeom prst="up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 Arrow 12"/>
          <p:cNvSpPr/>
          <p:nvPr/>
        </p:nvSpPr>
        <p:spPr>
          <a:xfrm>
            <a:off x="4800600" y="3048000"/>
            <a:ext cx="304800" cy="1752600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Up Arrow 13"/>
          <p:cNvSpPr/>
          <p:nvPr/>
        </p:nvSpPr>
        <p:spPr>
          <a:xfrm rot="1762332">
            <a:off x="6315927" y="3222425"/>
            <a:ext cx="272838" cy="1909398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3429000" y="3505200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Confounder?           Effect modifier?</a:t>
            </a:r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152400"/>
            <a:ext cx="3000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/>
      <p:bldP spid="12" grpId="0" animBg="1"/>
      <p:bldP spid="13" grpId="0" animBg="1"/>
      <p:bldP spid="14" grpId="0" animBg="1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064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39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7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40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152400"/>
            <a:ext cx="7498080" cy="11430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CAR model (SO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): estimated RRs for asthma attacks</a:t>
            </a:r>
            <a:endParaRPr lang="en-GB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914400"/>
          <a:ext cx="7924802" cy="5791200"/>
        </p:xfrm>
        <a:graphic>
          <a:graphicData uri="http://schemas.openxmlformats.org/drawingml/2006/table">
            <a:tbl>
              <a:tblPr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tblPr>
              <a:tblGrid>
                <a:gridCol w="1063268"/>
                <a:gridCol w="1238059"/>
                <a:gridCol w="1124695"/>
                <a:gridCol w="1124695"/>
                <a:gridCol w="1124695"/>
                <a:gridCol w="1182588"/>
                <a:gridCol w="1066802"/>
              </a:tblGrid>
              <a:tr h="6949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Parameter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Model 1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Calibri"/>
                        </a:rPr>
                        <a:t>±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1100" b="1" dirty="0" smtClean="0">
                          <a:latin typeface="Calibri"/>
                          <a:ea typeface="Calibri"/>
                          <a:cs typeface="Times New Roman"/>
                        </a:rPr>
                        <a:t>95% 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Credible Interval)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Model 2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Calibri"/>
                        </a:rPr>
                        <a:t>±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1100" b="1" dirty="0" smtClean="0">
                          <a:latin typeface="Calibri"/>
                          <a:ea typeface="Calibri"/>
                          <a:cs typeface="Times New Roman"/>
                        </a:rPr>
                        <a:t>95% 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Credible Interval)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Model 3a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Calibri"/>
                        </a:rPr>
                        <a:t>±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1100" b="1" dirty="0" smtClean="0">
                          <a:latin typeface="Calibri"/>
                          <a:ea typeface="Calibri"/>
                          <a:cs typeface="Times New Roman"/>
                        </a:rPr>
                        <a:t>95% 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Credible Interval)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Model 3b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Calibri"/>
                        </a:rPr>
                        <a:t>±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1100" b="1" dirty="0" smtClean="0">
                          <a:latin typeface="Calibri"/>
                          <a:ea typeface="Calibri"/>
                          <a:cs typeface="Times New Roman"/>
                        </a:rPr>
                        <a:t>95% 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Credible Interval)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Model 4a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Calibri"/>
                        </a:rPr>
                        <a:t>±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1100" b="1" dirty="0" smtClean="0">
                          <a:latin typeface="Calibri"/>
                          <a:ea typeface="Calibri"/>
                          <a:cs typeface="Times New Roman"/>
                        </a:rPr>
                        <a:t>95% 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Credible Interval)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Model 4b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Calibri"/>
                        </a:rPr>
                        <a:t>±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1100" b="1" dirty="0" smtClean="0">
                          <a:latin typeface="Calibri"/>
                          <a:ea typeface="Calibri"/>
                          <a:cs typeface="Times New Roman"/>
                        </a:rPr>
                        <a:t>95% </a:t>
                      </a:r>
                      <a:r>
                        <a:rPr lang="en-GB" sz="1100" b="1" dirty="0">
                          <a:latin typeface="Calibri"/>
                          <a:ea typeface="Calibri"/>
                          <a:cs typeface="Times New Roman"/>
                        </a:rPr>
                        <a:t>Credible Interval)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Mean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0.91 (0.88-0.94)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0.78 (0.70-0.87)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0.60 (0.52-0.69)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0.63 (0.56-0.70)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0.58 (0.49-0.68)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0.51 (0.43-0.60)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latin typeface="Calibri"/>
                          <a:ea typeface="Calibri"/>
                          <a:cs typeface="Times New Roman"/>
                        </a:rPr>
                        <a:t>SO</a:t>
                      </a:r>
                      <a:r>
                        <a:rPr lang="en-GB" sz="1100" baseline="-25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aseline="-25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1.16 (1.06-1.29)</a:t>
                      </a: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1.04 (0.96-1.14)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1.04</a:t>
                      </a: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 (0.97-1.13)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1.10</a:t>
                      </a: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 (0.83-1.49)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1.34</a:t>
                      </a: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 (1.15-1.60)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latin typeface="Calibri"/>
                          <a:ea typeface="Calibri"/>
                          <a:cs typeface="Times New Roman"/>
                        </a:rPr>
                        <a:t>SES category E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3.29 (2.36-4.59)</a:t>
                      </a: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4.22</a:t>
                      </a: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 (2.54-6.96)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latin typeface="Calibri"/>
                          <a:ea typeface="Calibri"/>
                          <a:cs typeface="Times New Roman"/>
                        </a:rPr>
                        <a:t>SES category D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2.13 (1.44-3.10)</a:t>
                      </a: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2.86</a:t>
                      </a: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 (1.41-6.08)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latin typeface="Calibri"/>
                          <a:ea typeface="Calibri"/>
                          <a:cs typeface="Times New Roman"/>
                        </a:rPr>
                        <a:t>SES category C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2.25 (1.62-3.12)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2.91</a:t>
                      </a: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 (1.82-4.59)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latin typeface="Calibri"/>
                          <a:ea typeface="Calibri"/>
                          <a:cs typeface="Times New Roman"/>
                        </a:rPr>
                        <a:t>SES category B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1.78 (1.32-2.39)</a:t>
                      </a: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1.65</a:t>
                      </a: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 (1.17-2.35)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2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latin typeface="Calibri"/>
                          <a:ea typeface="Calibri"/>
                          <a:cs typeface="Times New Roman"/>
                        </a:rPr>
                        <a:t>SES deprivation (continuous)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1.25</a:t>
                      </a: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 (1.17-1.33)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1.45</a:t>
                      </a: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 (1.30-1.63)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2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latin typeface="Calibri"/>
                          <a:ea typeface="Calibri"/>
                          <a:cs typeface="Times New Roman"/>
                        </a:rPr>
                        <a:t>SO</a:t>
                      </a:r>
                      <a:r>
                        <a:rPr lang="en-GB" sz="1100" baseline="-25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GB" sz="110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X SES category 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0.87 (0.64-1.20)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2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latin typeface="Calibri"/>
                          <a:ea typeface="Calibri"/>
                          <a:cs typeface="Times New Roman"/>
                        </a:rPr>
                        <a:t>SO</a:t>
                      </a:r>
                      <a:r>
                        <a:rPr lang="en-GB" sz="1100" baseline="-25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GB" sz="1100" dirty="0" smtClean="0">
                          <a:latin typeface="Calibri"/>
                          <a:ea typeface="Calibri"/>
                          <a:cs typeface="Times New Roman"/>
                        </a:rPr>
                        <a:t> X SES </a:t>
                      </a:r>
                      <a:r>
                        <a:rPr lang="en-GB" sz="1100" noProof="0" dirty="0" smtClean="0">
                          <a:latin typeface="Calibri"/>
                          <a:ea typeface="Calibri"/>
                          <a:cs typeface="Times New Roman"/>
                        </a:rPr>
                        <a:t>category</a:t>
                      </a:r>
                      <a:r>
                        <a:rPr lang="en-GB" sz="1100" dirty="0" smtClean="0">
                          <a:latin typeface="Calibri"/>
                          <a:ea typeface="Calibri"/>
                          <a:cs typeface="Times New Roman"/>
                        </a:rPr>
                        <a:t> D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0.89 (0.62-1.26)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2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noProof="0" dirty="0" smtClean="0">
                          <a:latin typeface="Calibri"/>
                          <a:ea typeface="Calibri"/>
                          <a:cs typeface="Times New Roman"/>
                        </a:rPr>
                        <a:t>SO</a:t>
                      </a:r>
                      <a:r>
                        <a:rPr lang="en-GB" sz="1100" baseline="-25000" noProof="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GB" sz="1100" noProof="0" dirty="0" smtClean="0">
                          <a:latin typeface="Calibri"/>
                          <a:ea typeface="Calibri"/>
                          <a:cs typeface="Times New Roman"/>
                        </a:rPr>
                        <a:t> X SES category C</a:t>
                      </a:r>
                      <a:endParaRPr lang="en-GB" sz="11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0.89 (0.66-1.23)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2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latin typeface="Calibri"/>
                          <a:ea typeface="Calibri"/>
                          <a:cs typeface="Times New Roman"/>
                        </a:rPr>
                        <a:t>SO</a:t>
                      </a:r>
                      <a:r>
                        <a:rPr lang="en-GB" sz="1100" baseline="-250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GB" sz="110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X SES category 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1.06 (0.78-1.41)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9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noProof="0" dirty="0" smtClean="0">
                          <a:latin typeface="Calibri"/>
                          <a:ea typeface="Calibri"/>
                          <a:cs typeface="Times New Roman"/>
                        </a:rPr>
                        <a:t>SO</a:t>
                      </a:r>
                      <a:r>
                        <a:rPr lang="en-GB" sz="1100" baseline="-25000" noProof="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GB" sz="1100" noProof="0" dirty="0" smtClean="0">
                          <a:latin typeface="Calibri"/>
                          <a:ea typeface="Calibri"/>
                          <a:cs typeface="Times New Roman"/>
                        </a:rPr>
                        <a:t> X SES deprivation (continuous)</a:t>
                      </a:r>
                      <a:endParaRPr lang="en-GB" sz="1100" noProof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0.92 (0.87-0.97)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latin typeface="Calibri"/>
                          <a:ea typeface="Calibri"/>
                          <a:cs typeface="Times New Roman"/>
                        </a:rPr>
                        <a:t>σ²</a:t>
                      </a:r>
                      <a:r>
                        <a:rPr lang="en-GB" sz="1100" baseline="-25000" dirty="0" smtClean="0"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  <a:endParaRPr lang="en-GB" sz="1100" baseline="-25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0.12 (0.01-0.32)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0.18 (0.05-0.44)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0.04 (0.00-0.20)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0.03 (0.00-0.16)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0.04 (0.00-0.22)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0.04 (0.00-0.20)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latin typeface="Calibri"/>
                          <a:ea typeface="Calibri"/>
                          <a:cs typeface="Times New Roman"/>
                        </a:rPr>
                        <a:t>σ²</a:t>
                      </a:r>
                      <a:r>
                        <a:rPr lang="en-GB" sz="1100" baseline="-25000" dirty="0" smtClean="0">
                          <a:latin typeface="Calibri"/>
                          <a:ea typeface="Calibri"/>
                          <a:cs typeface="Times New Roman"/>
                        </a:rPr>
                        <a:t>v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0.21 (0.14-0.31)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0.18 (0.10-0.26)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0.17 (0.11-0.23)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0.19 (0.13-0.25)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0.17 (0.11-0.24)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0.17 (0.11-0.23)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latin typeface="Calibri"/>
                          <a:ea typeface="Calibri"/>
                          <a:cs typeface="Times New Roman"/>
                        </a:rPr>
                        <a:t>DIC</a:t>
                      </a:r>
                    </a:p>
                  </a:txBody>
                  <a:tcPr marL="46393" marR="463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1439.61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1436.90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1435.68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1435.79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latin typeface="Calibri"/>
                          <a:ea typeface="Calibri"/>
                          <a:cs typeface="Times New Roman"/>
                        </a:rPr>
                        <a:t>1435.19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1435.97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41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GB" dirty="0" smtClean="0"/>
              <a:t>CAR </a:t>
            </a:r>
            <a:r>
              <a:rPr lang="en-GB" i="1" dirty="0" smtClean="0"/>
              <a:t>Normal</a:t>
            </a:r>
            <a:r>
              <a:rPr lang="en-GB" dirty="0" smtClean="0"/>
              <a:t> model</a:t>
            </a:r>
            <a:endParaRPr lang="en-GB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35608" y="1066800"/>
            <a:ext cx="7498080" cy="5638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3200" dirty="0" smtClean="0"/>
              <a:t>The so-called </a:t>
            </a:r>
            <a:r>
              <a:rPr lang="en-GB" sz="3200" i="1" dirty="0" smtClean="0"/>
              <a:t>Conditional Auto-Regressive</a:t>
            </a:r>
            <a:r>
              <a:rPr lang="en-GB" sz="3200" dirty="0" smtClean="0"/>
              <a:t> model assumes that the observed counts in the zone </a:t>
            </a:r>
            <a:r>
              <a:rPr lang="en-GB" sz="3200" i="1" dirty="0" err="1" smtClean="0"/>
              <a:t>i</a:t>
            </a:r>
            <a:r>
              <a:rPr lang="en-GB" sz="3200" dirty="0" smtClean="0"/>
              <a:t> (standardised for the age-group </a:t>
            </a:r>
            <a:r>
              <a:rPr lang="en-GB" sz="3200" i="1" dirty="0" smtClean="0"/>
              <a:t>g</a:t>
            </a:r>
            <a:r>
              <a:rPr lang="en-GB" sz="3200" dirty="0" smtClean="0"/>
              <a:t>) follow a </a:t>
            </a:r>
            <a:r>
              <a:rPr lang="en-GB" sz="3200" i="1" dirty="0" smtClean="0"/>
              <a:t>Poisson</a:t>
            </a:r>
            <a:r>
              <a:rPr lang="en-GB" sz="3200" dirty="0" smtClean="0"/>
              <a:t> distribution with parameter </a:t>
            </a:r>
            <a:r>
              <a:rPr lang="en-GB" sz="3200" i="1" dirty="0" err="1" smtClean="0"/>
              <a:t>e</a:t>
            </a:r>
            <a:r>
              <a:rPr lang="en-GB" sz="3200" i="1" baseline="-25000" dirty="0" err="1" smtClean="0"/>
              <a:t>i</a:t>
            </a:r>
            <a:r>
              <a:rPr lang="en-GB" sz="3200" dirty="0" err="1" smtClean="0"/>
              <a:t>θ</a:t>
            </a:r>
            <a:r>
              <a:rPr lang="en-GB" sz="3200" i="1" baseline="-25000" dirty="0" err="1" smtClean="0"/>
              <a:t>i</a:t>
            </a:r>
            <a:endParaRPr lang="en-GB" sz="3200" dirty="0" smtClean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3200" dirty="0" smtClean="0"/>
              <a:t>The zone-specific log-risk ratios: </a:t>
            </a:r>
            <a:r>
              <a:rPr lang="en-GB" sz="3200" i="1" dirty="0" smtClean="0"/>
              <a:t>log-</a:t>
            </a:r>
            <a:r>
              <a:rPr lang="en-GB" sz="3200" dirty="0" err="1" smtClean="0"/>
              <a:t>θ</a:t>
            </a:r>
            <a:r>
              <a:rPr lang="en-GB" sz="3200" i="1" baseline="-25000" dirty="0" err="1" smtClean="0"/>
              <a:t>i</a:t>
            </a:r>
            <a:r>
              <a:rPr lang="en-GB" sz="3200" dirty="0" smtClean="0"/>
              <a:t> are modelled by the following equation: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GB" sz="3200" dirty="0" smtClean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GB" sz="3200" dirty="0" smtClean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3200" dirty="0" smtClean="0"/>
              <a:t>with, </a:t>
            </a:r>
            <a:r>
              <a:rPr lang="en-GB" sz="3200" i="1" dirty="0" err="1" smtClean="0"/>
              <a:t>y</a:t>
            </a:r>
            <a:r>
              <a:rPr lang="en-GB" sz="3200" i="1" baseline="-25000" dirty="0" err="1" smtClean="0"/>
              <a:t>i</a:t>
            </a:r>
            <a:r>
              <a:rPr lang="en-GB" sz="3200" dirty="0" smtClean="0"/>
              <a:t> = observed counts in the zone </a:t>
            </a:r>
            <a:r>
              <a:rPr lang="en-GB" sz="3200" i="1" dirty="0" err="1" smtClean="0"/>
              <a:t>i</a:t>
            </a:r>
            <a:r>
              <a:rPr lang="en-GB" sz="3200" dirty="0" smtClean="0"/>
              <a:t> follow a </a:t>
            </a:r>
            <a:r>
              <a:rPr lang="en-GB" sz="3200" i="1" dirty="0" smtClean="0"/>
              <a:t>Poisson</a:t>
            </a:r>
            <a:r>
              <a:rPr lang="en-GB" sz="3200" dirty="0" smtClean="0"/>
              <a:t> distribution with mean as </a:t>
            </a:r>
            <a:r>
              <a:rPr lang="en-GB" sz="3200" i="1" dirty="0" err="1" smtClean="0"/>
              <a:t>e</a:t>
            </a:r>
            <a:r>
              <a:rPr lang="en-GB" sz="3200" i="1" baseline="-25000" dirty="0" err="1" smtClean="0"/>
              <a:t>i</a:t>
            </a:r>
            <a:r>
              <a:rPr lang="en-GB" sz="3200" dirty="0" err="1" smtClean="0"/>
              <a:t>θ</a:t>
            </a:r>
            <a:r>
              <a:rPr lang="en-GB" sz="3200" i="1" baseline="-25000" dirty="0" err="1" smtClean="0"/>
              <a:t>i</a:t>
            </a:r>
            <a:r>
              <a:rPr lang="en-GB" sz="3200" dirty="0" smtClean="0"/>
              <a:t>, </a:t>
            </a:r>
            <a:r>
              <a:rPr lang="en-GB" sz="3200" i="1" dirty="0" smtClean="0"/>
              <a:t>α</a:t>
            </a:r>
            <a:r>
              <a:rPr lang="en-GB" sz="3200" dirty="0" smtClean="0"/>
              <a:t> = the overall log risk ratio, </a:t>
            </a:r>
            <a:r>
              <a:rPr lang="en-GB" sz="3200" i="1" dirty="0" smtClean="0">
                <a:solidFill>
                  <a:srgbClr val="0033CC"/>
                </a:solidFill>
              </a:rPr>
              <a:t>v</a:t>
            </a:r>
            <a:r>
              <a:rPr lang="en-GB" sz="3200" i="1" baseline="-25000" dirty="0" smtClean="0">
                <a:solidFill>
                  <a:srgbClr val="0033CC"/>
                </a:solidFill>
              </a:rPr>
              <a:t>i</a:t>
            </a:r>
            <a:r>
              <a:rPr lang="en-GB" sz="3200" dirty="0" smtClean="0"/>
              <a:t> = the </a:t>
            </a:r>
            <a:r>
              <a:rPr lang="en-GB" sz="3200" dirty="0" smtClean="0">
                <a:solidFill>
                  <a:srgbClr val="0033CC"/>
                </a:solidFill>
              </a:rPr>
              <a:t>spatially uncorrelated heterogeneity</a:t>
            </a:r>
            <a:r>
              <a:rPr lang="en-GB" sz="3200" dirty="0" smtClean="0"/>
              <a:t> (</a:t>
            </a:r>
            <a:r>
              <a:rPr lang="en-GB" sz="3200" i="1" dirty="0" smtClean="0"/>
              <a:t>i.e.</a:t>
            </a:r>
            <a:r>
              <a:rPr lang="en-GB" sz="3200" dirty="0" smtClean="0"/>
              <a:t>, unexplained random variance), and </a:t>
            </a:r>
            <a:r>
              <a:rPr lang="en-GB" sz="3200" i="1" dirty="0" err="1" smtClean="0">
                <a:solidFill>
                  <a:srgbClr val="0033CC"/>
                </a:solidFill>
              </a:rPr>
              <a:t>u</a:t>
            </a:r>
            <a:r>
              <a:rPr lang="en-GB" sz="3200" i="1" baseline="-25000" dirty="0" err="1" smtClean="0">
                <a:solidFill>
                  <a:srgbClr val="0033CC"/>
                </a:solidFill>
              </a:rPr>
              <a:t>i</a:t>
            </a:r>
            <a:r>
              <a:rPr lang="en-GB" sz="3200" dirty="0" smtClean="0"/>
              <a:t> is the </a:t>
            </a:r>
            <a:r>
              <a:rPr lang="en-GB" sz="3200" dirty="0" smtClean="0">
                <a:solidFill>
                  <a:srgbClr val="0033CC"/>
                </a:solidFill>
              </a:rPr>
              <a:t>spatially correlated random heterogeneity</a:t>
            </a:r>
            <a:r>
              <a:rPr lang="en-GB" sz="3200" dirty="0" smtClean="0"/>
              <a:t> (</a:t>
            </a:r>
            <a:r>
              <a:rPr lang="en-GB" sz="3200" i="1" dirty="0" smtClean="0"/>
              <a:t>i.e.</a:t>
            </a:r>
            <a:r>
              <a:rPr lang="en-GB" sz="3200" dirty="0" smtClean="0"/>
              <a:t>, a spatial correlation structure, which reflects the spatial dependency given by the spatial dependency weight W-matrix); the random-effects are assumed to follow a </a:t>
            </a:r>
            <a:r>
              <a:rPr lang="en-GB" sz="3200" i="1" dirty="0" smtClean="0"/>
              <a:t>CAR Normal</a:t>
            </a:r>
            <a:r>
              <a:rPr lang="en-GB" sz="3200" dirty="0" smtClean="0"/>
              <a:t> distribution, which depends on its neighbouring zones and is expressed by the following equation: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en-GB" sz="3200" dirty="0" smtClean="0"/>
          </a:p>
        </p:txBody>
      </p:sp>
      <p:pic>
        <p:nvPicPr>
          <p:cNvPr id="4" name="Image 6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597" t="29553" r="31915" b="60339"/>
          <a:stretch>
            <a:fillRect/>
          </a:stretch>
        </p:blipFill>
        <p:spPr bwMode="auto">
          <a:xfrm>
            <a:off x="4724400" y="2362200"/>
            <a:ext cx="36576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0923" t="83333" r="29134" b="11623"/>
          <a:stretch>
            <a:fillRect/>
          </a:stretch>
        </p:blipFill>
        <p:spPr bwMode="auto">
          <a:xfrm>
            <a:off x="3733800" y="5867400"/>
            <a:ext cx="3581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2400" y="152400"/>
            <a:ext cx="415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42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r>
              <a:rPr lang="en-GB" baseline="30000" dirty="0" smtClean="0"/>
              <a:t>1</a:t>
            </a:r>
            <a:endParaRPr lang="en-GB" baseline="30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35608" y="1447800"/>
            <a:ext cx="749808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3600" dirty="0" smtClean="0"/>
              <a:t>Study the role played by neighbourhood deprivation in the putative link with asthma due to air pollution in a purely spatial context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Determine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primary clusters (‘hotspots’) and how they shift after adjusting by covariates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6367046"/>
            <a:ext cx="2286000" cy="338554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1600" baseline="30000" dirty="0" smtClean="0"/>
              <a:t>1</a:t>
            </a:r>
            <a:r>
              <a:rPr lang="en-GB" sz="1600" dirty="0" smtClean="0"/>
              <a:t> Bard, D et al. 2007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3000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Study: description</a:t>
            </a:r>
            <a:endParaRPr lang="en-GB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90600" y="1219200"/>
            <a:ext cx="4953000" cy="541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2200" dirty="0" smtClean="0"/>
              <a:t>Setting: small area spatial analysis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2200" dirty="0" smtClean="0"/>
              <a:t>Design: ecological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2200" dirty="0" smtClean="0"/>
              <a:t>Period: 2000-08 (= 9 years)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2200" dirty="0" smtClean="0"/>
              <a:t>Population: residents of SMA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2200" dirty="0" smtClean="0"/>
              <a:t>Zones: </a:t>
            </a:r>
            <a:r>
              <a:rPr lang="en-GB" sz="2200" dirty="0" err="1" smtClean="0"/>
              <a:t>AZTool</a:t>
            </a:r>
            <a:r>
              <a:rPr lang="en-GB" sz="2200" baseline="30000" dirty="0" err="1" smtClean="0"/>
              <a:t>TM</a:t>
            </a:r>
            <a:r>
              <a:rPr lang="en-GB" sz="2200" dirty="0" smtClean="0"/>
              <a:t> by the Southampton university (UK) used to create new ‘zones’ by minimising intra-zone (W) variability and maximising inter-zone (B) variability; also making the new ‘zones’ </a:t>
            </a:r>
            <a:r>
              <a:rPr lang="en-GB" sz="2200" u="sng" dirty="0" smtClean="0"/>
              <a:t>resemble</a:t>
            </a:r>
            <a:r>
              <a:rPr lang="en-GB" sz="2200" dirty="0" smtClean="0"/>
              <a:t> as closely as possible to an ‘IRIS’ zone,  equivalent to a census area unit (</a:t>
            </a:r>
            <a:r>
              <a:rPr lang="en-GB" sz="2200" u="sng" dirty="0" smtClean="0"/>
              <a:t>192</a:t>
            </a:r>
            <a:r>
              <a:rPr lang="en-GB" sz="2200" dirty="0" smtClean="0"/>
              <a:t> new ‘zones’ were included in this analysis*)</a:t>
            </a:r>
          </a:p>
        </p:txBody>
      </p:sp>
      <p:pic>
        <p:nvPicPr>
          <p:cNvPr id="4" name="Image 5"/>
          <p:cNvPicPr/>
          <p:nvPr/>
        </p:nvPicPr>
        <p:blipFill rotWithShape="1">
          <a:blip r:embed="rId3" cstate="print"/>
          <a:srcRect l="29403" t="14848" r="22788" b="18447"/>
          <a:stretch/>
        </p:blipFill>
        <p:spPr bwMode="auto">
          <a:xfrm>
            <a:off x="5791201" y="914400"/>
            <a:ext cx="3352800" cy="5867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3000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Outcome: description</a:t>
            </a:r>
            <a:endParaRPr lang="en-GB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35608" y="1447800"/>
            <a:ext cx="7498080" cy="51816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3200" u="sng" noProof="0" dirty="0" smtClean="0"/>
              <a:t>Asthma attack calls</a:t>
            </a:r>
            <a:r>
              <a:rPr lang="en-GB" sz="3200" noProof="0" dirty="0" smtClean="0"/>
              <a:t> = ‘cases’ (ICD-9 code: 493.xx) reported by </a:t>
            </a:r>
            <a:r>
              <a:rPr lang="en-GB" sz="3200" i="1" noProof="0" dirty="0" smtClean="0"/>
              <a:t>‘</a:t>
            </a:r>
            <a:r>
              <a:rPr lang="en-GB" sz="3200" i="1" u="sng" noProof="0" dirty="0" smtClean="0"/>
              <a:t>SAMU / SOS </a:t>
            </a:r>
            <a:r>
              <a:rPr lang="en-GB" sz="3200" i="1" u="sng" noProof="0" dirty="0" err="1" smtClean="0"/>
              <a:t>médecins</a:t>
            </a:r>
            <a:r>
              <a:rPr lang="en-GB" sz="3200" i="1" noProof="0" dirty="0" smtClean="0"/>
              <a:t>’</a:t>
            </a:r>
            <a:endParaRPr lang="en-GB" sz="3200" noProof="0" dirty="0" smtClean="0"/>
          </a:p>
          <a:p>
            <a:pPr marL="640080" lvl="1" indent="-237744">
              <a:lnSpc>
                <a:spcPct val="110000"/>
              </a:lnSpc>
              <a:spcBef>
                <a:spcPts val="550"/>
              </a:spcBef>
              <a:buClr>
                <a:schemeClr val="accent1"/>
              </a:buClr>
              <a:buSzPct val="80000"/>
              <a:buFont typeface="Verdana"/>
              <a:buChar char="◦"/>
            </a:pPr>
            <a:r>
              <a:rPr lang="en-GB" sz="2800" dirty="0" smtClean="0"/>
              <a:t>Caveat: for younger population, gender was not recorded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dirty="0" smtClean="0"/>
              <a:t>Categorised into following age</a:t>
            </a:r>
            <a:r>
              <a:rPr lang="en-GB" sz="3200" noProof="0" dirty="0" smtClean="0"/>
              <a:t>-groups: 0-9, 10-19, 20-39, 40-64, 65+ years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dirty="0" smtClean="0"/>
              <a:t>‘Zone’ of intervention recorded</a:t>
            </a:r>
          </a:p>
          <a:p>
            <a:pPr marL="640080" lvl="1" indent="-237744">
              <a:lnSpc>
                <a:spcPct val="110000"/>
              </a:lnSpc>
              <a:spcBef>
                <a:spcPts val="550"/>
              </a:spcBef>
              <a:buClr>
                <a:schemeClr val="accent1"/>
              </a:buClr>
              <a:buSzPct val="80000"/>
              <a:buFont typeface="Verdana"/>
              <a:buChar char="◦"/>
            </a:pPr>
            <a:r>
              <a:rPr lang="en-GB" sz="2800" dirty="0" smtClean="0"/>
              <a:t>Caveat: 2% of the attacks could not be </a:t>
            </a:r>
            <a:r>
              <a:rPr lang="en-GB" sz="2800" dirty="0" err="1" smtClean="0"/>
              <a:t>geocoded</a:t>
            </a:r>
            <a:r>
              <a:rPr lang="en-GB" sz="2800" dirty="0" smtClean="0"/>
              <a:t> </a:t>
            </a:r>
            <a:r>
              <a:rPr lang="en-GB" sz="2800" dirty="0" smtClean="0">
                <a:sym typeface="Wingdings" pitchFamily="2" charset="2"/>
              </a:rPr>
              <a:t> excluded</a:t>
            </a:r>
            <a:endParaRPr lang="en-GB" sz="2800" dirty="0" smtClean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dirty="0" smtClean="0"/>
              <a:t>Date of the asthma attack recorded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rgbClr val="0033CC"/>
                </a:solidFill>
              </a:rPr>
              <a:t>SIR</a:t>
            </a:r>
            <a:r>
              <a:rPr lang="en-GB" sz="3200" dirty="0" smtClean="0"/>
              <a:t>s were computed for each zone by indirect internal standardisation by the age-groups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52400"/>
            <a:ext cx="3000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7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Exposure: description (1)</a:t>
            </a:r>
            <a:endParaRPr lang="en-GB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3200" dirty="0" smtClean="0"/>
              <a:t>Five air pollutants were selected for this study:</a:t>
            </a:r>
          </a:p>
          <a:p>
            <a:pPr marL="640080" lvl="1" indent="-237744">
              <a:spcBef>
                <a:spcPts val="550"/>
              </a:spcBef>
              <a:buClr>
                <a:schemeClr val="accent1"/>
              </a:buClr>
              <a:buSzPct val="80000"/>
              <a:buFont typeface="Verdana"/>
              <a:buChar char="◦"/>
            </a:pPr>
            <a:r>
              <a:rPr lang="en-GB" sz="2800" dirty="0" smtClean="0"/>
              <a:t>Traffic-related: NO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, PM</a:t>
            </a:r>
            <a:r>
              <a:rPr lang="en-GB" sz="2800" baseline="-25000" dirty="0" smtClean="0"/>
              <a:t>10</a:t>
            </a:r>
            <a:r>
              <a:rPr lang="en-GB" sz="2800" dirty="0" smtClean="0"/>
              <a:t>, CO, Benzene</a:t>
            </a:r>
          </a:p>
          <a:p>
            <a:pPr marL="640080" lvl="1" indent="-237744">
              <a:spcBef>
                <a:spcPts val="550"/>
              </a:spcBef>
              <a:buClr>
                <a:schemeClr val="accent1"/>
              </a:buClr>
              <a:buSzPct val="80000"/>
              <a:buFont typeface="Verdana"/>
              <a:buChar char="◦"/>
            </a:pPr>
            <a:r>
              <a:rPr lang="en-GB" sz="2800" dirty="0" smtClean="0"/>
              <a:t>From industrial emissions: SO</a:t>
            </a:r>
            <a:r>
              <a:rPr lang="en-GB" sz="2800" baseline="-25000" dirty="0" smtClean="0"/>
              <a:t>2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3200" dirty="0" smtClean="0"/>
              <a:t>Data were collected by ASPA-Alsace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3200" dirty="0" smtClean="0"/>
              <a:t>ADMS (proximity) model was employed to calculate the hourly zonal concentrations using emission inventories (</a:t>
            </a:r>
            <a:r>
              <a:rPr lang="en-GB" sz="3200" i="1" dirty="0" smtClean="0"/>
              <a:t>i.e.</a:t>
            </a:r>
            <a:r>
              <a:rPr lang="en-GB" sz="3200" dirty="0" smtClean="0"/>
              <a:t>, road traffic, residential &amp; industrial emissions), meteorological data, background pollution concentrations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52400"/>
            <a:ext cx="3000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Exposure: description (2)</a:t>
            </a:r>
            <a:endParaRPr lang="en-GB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35608" y="1447800"/>
            <a:ext cx="7498080" cy="5029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3200" dirty="0" smtClean="0"/>
              <a:t>Yearly means were computed based on 8-hour maximum value recorded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3200" dirty="0" smtClean="0"/>
              <a:t>The yearly means were averaged over 9 years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3200" dirty="0" smtClean="0"/>
              <a:t>It was noted that the </a:t>
            </a:r>
            <a:r>
              <a:rPr lang="en-GB" sz="3200" dirty="0" smtClean="0">
                <a:solidFill>
                  <a:srgbClr val="0033CC"/>
                </a:solidFill>
              </a:rPr>
              <a:t>traffic-related air pollutants</a:t>
            </a:r>
            <a:r>
              <a:rPr lang="en-GB" sz="3200" dirty="0" smtClean="0"/>
              <a:t> were very </a:t>
            </a:r>
            <a:r>
              <a:rPr lang="en-GB" sz="3200" dirty="0" smtClean="0">
                <a:solidFill>
                  <a:srgbClr val="0033CC"/>
                </a:solidFill>
              </a:rPr>
              <a:t>correlated</a:t>
            </a:r>
            <a:r>
              <a:rPr lang="en-GB" sz="3200" dirty="0" smtClean="0"/>
              <a:t> </a:t>
            </a:r>
            <a:r>
              <a:rPr lang="en-GB" sz="3200" dirty="0" smtClean="0">
                <a:sym typeface="Wingdings" pitchFamily="2" charset="2"/>
              </a:rPr>
              <a:t> ‘</a:t>
            </a:r>
            <a:r>
              <a:rPr lang="en-GB" sz="3200" dirty="0" smtClean="0">
                <a:solidFill>
                  <a:srgbClr val="0033CC"/>
                </a:solidFill>
                <a:sym typeface="Wingdings" pitchFamily="2" charset="2"/>
              </a:rPr>
              <a:t>PC1</a:t>
            </a:r>
            <a:r>
              <a:rPr lang="en-GB" sz="3200" dirty="0" smtClean="0">
                <a:sym typeface="Wingdings" pitchFamily="2" charset="2"/>
              </a:rPr>
              <a:t>’ explained </a:t>
            </a:r>
            <a:r>
              <a:rPr lang="en-GB" sz="3200" dirty="0" smtClean="0">
                <a:solidFill>
                  <a:srgbClr val="0033CC"/>
                </a:solidFill>
                <a:sym typeface="Wingdings" pitchFamily="2" charset="2"/>
              </a:rPr>
              <a:t>97% of the total variability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3200" dirty="0" smtClean="0"/>
              <a:t>Mean of the max ‘PC1’ and SO</a:t>
            </a:r>
            <a:r>
              <a:rPr lang="en-GB" sz="3200" baseline="-25000" dirty="0" smtClean="0"/>
              <a:t>2</a:t>
            </a:r>
            <a:r>
              <a:rPr lang="en-GB" sz="3200" dirty="0" smtClean="0"/>
              <a:t> concentrations were categorised into 5 quintiles (0-4)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GB" sz="3200" dirty="0" smtClean="0">
                <a:solidFill>
                  <a:srgbClr val="C00000"/>
                </a:solidFill>
              </a:rPr>
              <a:t>In summary: for each ‘pollutant’ in a zone:  conc. /hr. </a:t>
            </a:r>
            <a:r>
              <a:rPr lang="en-GB" sz="3200" dirty="0" smtClean="0">
                <a:solidFill>
                  <a:srgbClr val="C00000"/>
                </a:solidFill>
                <a:sym typeface="Wingdings" pitchFamily="2" charset="2"/>
              </a:rPr>
              <a:t> 8-hour max/24 hrs.  mean/yr.  </a:t>
            </a:r>
            <a:r>
              <a:rPr lang="en-GB" sz="3200" dirty="0" err="1" smtClean="0">
                <a:solidFill>
                  <a:srgbClr val="C00000"/>
                </a:solidFill>
                <a:sym typeface="Wingdings" pitchFamily="2" charset="2"/>
              </a:rPr>
              <a:t>avgd</a:t>
            </a:r>
            <a:r>
              <a:rPr lang="en-GB" sz="3200" dirty="0" smtClean="0">
                <a:solidFill>
                  <a:srgbClr val="C00000"/>
                </a:solidFill>
                <a:sym typeface="Wingdings" pitchFamily="2" charset="2"/>
              </a:rPr>
              <a:t>. over 9 years  5 </a:t>
            </a:r>
            <a:r>
              <a:rPr lang="en-GB" sz="3200" u="sng" dirty="0" smtClean="0">
                <a:solidFill>
                  <a:srgbClr val="C00000"/>
                </a:solidFill>
                <a:sym typeface="Wingdings" pitchFamily="2" charset="2"/>
              </a:rPr>
              <a:t>quintiles</a:t>
            </a:r>
            <a:r>
              <a:rPr lang="en-GB" sz="3200" dirty="0" smtClean="0">
                <a:solidFill>
                  <a:srgbClr val="C00000"/>
                </a:solidFill>
                <a:sym typeface="Wingdings" pitchFamily="2" charset="2"/>
              </a:rPr>
              <a:t>  attributed to each ‘zone’</a:t>
            </a:r>
            <a:endParaRPr lang="en-GB" sz="3200" dirty="0" smtClean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52400"/>
            <a:ext cx="3000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9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1539</TotalTime>
  <Words>4300</Words>
  <Application>Microsoft Office PowerPoint</Application>
  <PresentationFormat>On-screen Show (4:3)</PresentationFormat>
  <Paragraphs>1046</Paragraphs>
  <Slides>43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Solstice</vt:lpstr>
      <vt:lpstr>Asthma attacks in the Strasbourg metropolitan area (SMA): spatial analysis in relation to air pollution &amp; neighbourhood deprivation (PAISARC+ study*)</vt:lpstr>
      <vt:lpstr>Background (1)</vt:lpstr>
      <vt:lpstr>Background (2)</vt:lpstr>
      <vt:lpstr>Schematically</vt:lpstr>
      <vt:lpstr>Objectives1</vt:lpstr>
      <vt:lpstr>Study: description</vt:lpstr>
      <vt:lpstr>Outcome: description</vt:lpstr>
      <vt:lpstr>Exposure: description (1)</vt:lpstr>
      <vt:lpstr>Exposure: description (2)</vt:lpstr>
      <vt:lpstr>Neighbourhood deprivation index (NDI): description (equivalently,  socio-economic status (SES))</vt:lpstr>
      <vt:lpstr>Software</vt:lpstr>
      <vt:lpstr>Essential statistics</vt:lpstr>
      <vt:lpstr>Results: NDI  pollution</vt:lpstr>
      <vt:lpstr>Spatial distribution of NDI: kriging</vt:lpstr>
      <vt:lpstr>Results: correlation among the air pollutants</vt:lpstr>
      <vt:lpstr>Spatial distribution of air pollutants</vt:lpstr>
      <vt:lpstr>Distribution of the asthma SIR</vt:lpstr>
      <vt:lpstr>Spatial distribution of asthma SIR</vt:lpstr>
      <vt:lpstr>Results: age  asthma (Unstandardised rates)</vt:lpstr>
      <vt:lpstr>Results: asthma  pollution X NDI ??</vt:lpstr>
      <vt:lpstr>Disease mapping: Asthma incident rates (crude)</vt:lpstr>
      <vt:lpstr>Asthma SIR (crude)</vt:lpstr>
      <vt:lpstr>Spatial smoothing (asthma SIR)</vt:lpstr>
      <vt:lpstr>Are asthma SIRs spatially correlated?</vt:lpstr>
      <vt:lpstr>Is there any local clustering for the asthma SIR?</vt:lpstr>
      <vt:lpstr>Slide 26</vt:lpstr>
      <vt:lpstr>Kulldorff’s scan statistic (asthma SIR): loglikelihood ratios &amp; risk ratios</vt:lpstr>
      <vt:lpstr>Naive analysis  zones are i.i.d.</vt:lpstr>
      <vt:lpstr>CAR model (PC1): estimated RRs for asthma attacks</vt:lpstr>
      <vt:lpstr>Discussion (1)</vt:lpstr>
      <vt:lpstr>Discussion (2)</vt:lpstr>
      <vt:lpstr>Let’s plug-in our estimates and fit the puzzle</vt:lpstr>
      <vt:lpstr>Perspectives &amp; thoughts (1)</vt:lpstr>
      <vt:lpstr>Perspectives &amp; thoughts (2)</vt:lpstr>
      <vt:lpstr>Thank you !</vt:lpstr>
      <vt:lpstr>Back-up slides</vt:lpstr>
      <vt:lpstr>Slide 37</vt:lpstr>
      <vt:lpstr>Slide 38</vt:lpstr>
      <vt:lpstr>Slide 39</vt:lpstr>
      <vt:lpstr>Slide 40</vt:lpstr>
      <vt:lpstr>Slide 41</vt:lpstr>
      <vt:lpstr>CAR model (SO2): estimated RRs for asthma attacks</vt:lpstr>
      <vt:lpstr>CAR Normal model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Asthma attacks, deprivation, pollution in the Strasbourg Metropolitan Area: disease mapping &amp; risk estimation</dc:title>
  <dc:creator>u707-10299</dc:creator>
  <cp:lastModifiedBy>Soutrik Banerjee</cp:lastModifiedBy>
  <cp:revision>359</cp:revision>
  <dcterms:created xsi:type="dcterms:W3CDTF">2006-08-16T00:00:00Z</dcterms:created>
  <dcterms:modified xsi:type="dcterms:W3CDTF">2013-08-27T10:04:42Z</dcterms:modified>
</cp:coreProperties>
</file>