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57" r:id="rId4"/>
    <p:sldId id="259" r:id="rId5"/>
    <p:sldId id="263" r:id="rId6"/>
    <p:sldId id="258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707-10299\Documents\Sarah\SINPHONIE\Outputs\Exploratory\Results\Meta-anal\Prevalence\Meta-analysis%20prevalence%20doctor-diagnosed%20asthm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GB" sz="1500" baseline="0" dirty="0"/>
              <a:t>Doctor-diagnosed asthma</a:t>
            </a:r>
            <a:r>
              <a:rPr lang="en-GB" sz="1500" dirty="0"/>
              <a:t> </a:t>
            </a:r>
            <a:r>
              <a:rPr lang="en-GB" sz="1500" dirty="0" smtClean="0"/>
              <a:t>– </a:t>
            </a:r>
            <a:r>
              <a:rPr lang="en-GB" sz="1500" dirty="0" err="1" smtClean="0"/>
              <a:t>prevalence</a:t>
            </a:r>
            <a:r>
              <a:rPr lang="en-GB" sz="1500" baseline="-25000" dirty="0" err="1" smtClean="0"/>
              <a:t>meta</a:t>
            </a:r>
            <a:r>
              <a:rPr lang="en-GB" sz="1500" dirty="0" smtClean="0"/>
              <a:t> %</a:t>
            </a:r>
            <a:endParaRPr lang="en-GB" sz="1500" dirty="0"/>
          </a:p>
        </c:rich>
      </c:tx>
      <c:layout>
        <c:manualLayout>
          <c:xMode val="edge"/>
          <c:yMode val="edge"/>
          <c:x val="0.35477385639295184"/>
          <c:y val="3.0364537766112601E-2"/>
        </c:manualLayout>
      </c:layout>
    </c:title>
    <c:plotArea>
      <c:layout>
        <c:manualLayout>
          <c:layoutTarget val="inner"/>
          <c:xMode val="edge"/>
          <c:yMode val="edge"/>
          <c:x val="7.3345323458222325E-2"/>
          <c:y val="0.12753036437247012"/>
          <c:w val="0.90161080543765848"/>
          <c:h val="0.77327935222672184"/>
        </c:manualLayout>
      </c:layout>
      <c:lineChart>
        <c:grouping val="standard"/>
        <c:ser>
          <c:idx val="0"/>
          <c:order val="0"/>
          <c:tx>
            <c:strRef>
              <c:f>'[Meta-analysis prevalence doctor-diagnosed asthma.xls]Prev %'!$E$1</c:f>
              <c:strCache>
                <c:ptCount val="1"/>
                <c:pt idx="0">
                  <c:v>prev %</c:v>
                </c:pt>
              </c:strCache>
            </c:strRef>
          </c:tx>
          <c:spPr>
            <a:ln w="28575">
              <a:noFill/>
            </a:ln>
          </c:spPr>
          <c:dLbls>
            <c:showVal val="1"/>
          </c:dLbls>
          <c:cat>
            <c:strRef>
              <c:f>'[Meta-analysis prevalence doctor-diagnosed asthma.xls]Prev %'!$D$2:$D$25</c:f>
              <c:strCache>
                <c:ptCount val="24"/>
                <c:pt idx="0">
                  <c:v>AL</c:v>
                </c:pt>
                <c:pt idx="1">
                  <c:v>AT</c:v>
                </c:pt>
                <c:pt idx="2">
                  <c:v>BA</c:v>
                </c:pt>
                <c:pt idx="3">
                  <c:v>BE</c:v>
                </c:pt>
                <c:pt idx="4">
                  <c:v>BG</c:v>
                </c:pt>
                <c:pt idx="5">
                  <c:v>CY</c:v>
                </c:pt>
                <c:pt idx="6">
                  <c:v>CZ</c:v>
                </c:pt>
                <c:pt idx="7">
                  <c:v>DE</c:v>
                </c:pt>
                <c:pt idx="8">
                  <c:v>EE</c:v>
                </c:pt>
                <c:pt idx="9">
                  <c:v>FI</c:v>
                </c:pt>
                <c:pt idx="10">
                  <c:v>FR</c:v>
                </c:pt>
                <c:pt idx="11">
                  <c:v>GR</c:v>
                </c:pt>
                <c:pt idx="12">
                  <c:v>HU</c:v>
                </c:pt>
                <c:pt idx="13">
                  <c:v>IT</c:v>
                </c:pt>
                <c:pt idx="14">
                  <c:v>LT</c:v>
                </c:pt>
                <c:pt idx="15">
                  <c:v>MT</c:v>
                </c:pt>
                <c:pt idx="16">
                  <c:v>PL</c:v>
                </c:pt>
                <c:pt idx="17">
                  <c:v>PT</c:v>
                </c:pt>
                <c:pt idx="18">
                  <c:v>RO</c:v>
                </c:pt>
                <c:pt idx="19">
                  <c:v>RS</c:v>
                </c:pt>
                <c:pt idx="20">
                  <c:v>SE</c:v>
                </c:pt>
                <c:pt idx="21">
                  <c:v>SK</c:v>
                </c:pt>
                <c:pt idx="22">
                  <c:v>UK</c:v>
                </c:pt>
                <c:pt idx="23">
                  <c:v>Total</c:v>
                </c:pt>
              </c:strCache>
            </c:strRef>
          </c:cat>
          <c:val>
            <c:numRef>
              <c:f>'[Meta-analysis prevalence doctor-diagnosed asthma.xls]Prev %'!$E$2:$E$25</c:f>
              <c:numCache>
                <c:formatCode>General</c:formatCode>
                <c:ptCount val="24"/>
                <c:pt idx="0">
                  <c:v>2.71</c:v>
                </c:pt>
                <c:pt idx="1">
                  <c:v>2.23</c:v>
                </c:pt>
                <c:pt idx="2">
                  <c:v>2.86</c:v>
                </c:pt>
                <c:pt idx="3">
                  <c:v>8.74</c:v>
                </c:pt>
                <c:pt idx="4">
                  <c:v>4.8599999999999985</c:v>
                </c:pt>
                <c:pt idx="5">
                  <c:v>10.26</c:v>
                </c:pt>
                <c:pt idx="6">
                  <c:v>7.17</c:v>
                </c:pt>
                <c:pt idx="7">
                  <c:v>3.7600000000000002</c:v>
                </c:pt>
                <c:pt idx="8">
                  <c:v>7.9300000000000024</c:v>
                </c:pt>
                <c:pt idx="9">
                  <c:v>16.489999999999938</c:v>
                </c:pt>
                <c:pt idx="10">
                  <c:v>13.75</c:v>
                </c:pt>
                <c:pt idx="11">
                  <c:v>10.08</c:v>
                </c:pt>
                <c:pt idx="12">
                  <c:v>8.0400000000000009</c:v>
                </c:pt>
                <c:pt idx="13">
                  <c:v>7.5</c:v>
                </c:pt>
                <c:pt idx="14">
                  <c:v>8.51</c:v>
                </c:pt>
                <c:pt idx="15">
                  <c:v>16.75</c:v>
                </c:pt>
                <c:pt idx="16">
                  <c:v>8.57</c:v>
                </c:pt>
                <c:pt idx="17">
                  <c:v>6.54</c:v>
                </c:pt>
                <c:pt idx="18">
                  <c:v>6.81</c:v>
                </c:pt>
                <c:pt idx="19">
                  <c:v>5.6199999999999966</c:v>
                </c:pt>
                <c:pt idx="20">
                  <c:v>14.29</c:v>
                </c:pt>
                <c:pt idx="21">
                  <c:v>4.4800000000000004</c:v>
                </c:pt>
                <c:pt idx="22">
                  <c:v>18.37</c:v>
                </c:pt>
                <c:pt idx="23">
                  <c:v>7.6099999999999985</c:v>
                </c:pt>
              </c:numCache>
            </c:numRef>
          </c:val>
        </c:ser>
        <c:ser>
          <c:idx val="1"/>
          <c:order val="1"/>
          <c:tx>
            <c:strRef>
              <c:f>'[Meta-analysis prevalence doctor-diagnosed asthma.xls]Prev %'!$F$1</c:f>
              <c:strCache>
                <c:ptCount val="1"/>
                <c:pt idx="0">
                  <c:v>95% LCL</c:v>
                </c:pt>
              </c:strCache>
            </c:strRef>
          </c:tx>
          <c:spPr>
            <a:ln w="28575">
              <a:noFill/>
            </a:ln>
          </c:spPr>
          <c:cat>
            <c:strRef>
              <c:f>'[Meta-analysis prevalence doctor-diagnosed asthma.xls]Prev %'!$D$2:$D$25</c:f>
              <c:strCache>
                <c:ptCount val="24"/>
                <c:pt idx="0">
                  <c:v>AL</c:v>
                </c:pt>
                <c:pt idx="1">
                  <c:v>AT</c:v>
                </c:pt>
                <c:pt idx="2">
                  <c:v>BA</c:v>
                </c:pt>
                <c:pt idx="3">
                  <c:v>BE</c:v>
                </c:pt>
                <c:pt idx="4">
                  <c:v>BG</c:v>
                </c:pt>
                <c:pt idx="5">
                  <c:v>CY</c:v>
                </c:pt>
                <c:pt idx="6">
                  <c:v>CZ</c:v>
                </c:pt>
                <c:pt idx="7">
                  <c:v>DE</c:v>
                </c:pt>
                <c:pt idx="8">
                  <c:v>EE</c:v>
                </c:pt>
                <c:pt idx="9">
                  <c:v>FI</c:v>
                </c:pt>
                <c:pt idx="10">
                  <c:v>FR</c:v>
                </c:pt>
                <c:pt idx="11">
                  <c:v>GR</c:v>
                </c:pt>
                <c:pt idx="12">
                  <c:v>HU</c:v>
                </c:pt>
                <c:pt idx="13">
                  <c:v>IT</c:v>
                </c:pt>
                <c:pt idx="14">
                  <c:v>LT</c:v>
                </c:pt>
                <c:pt idx="15">
                  <c:v>MT</c:v>
                </c:pt>
                <c:pt idx="16">
                  <c:v>PL</c:v>
                </c:pt>
                <c:pt idx="17">
                  <c:v>PT</c:v>
                </c:pt>
                <c:pt idx="18">
                  <c:v>RO</c:v>
                </c:pt>
                <c:pt idx="19">
                  <c:v>RS</c:v>
                </c:pt>
                <c:pt idx="20">
                  <c:v>SE</c:v>
                </c:pt>
                <c:pt idx="21">
                  <c:v>SK</c:v>
                </c:pt>
                <c:pt idx="22">
                  <c:v>UK</c:v>
                </c:pt>
                <c:pt idx="23">
                  <c:v>Total</c:v>
                </c:pt>
              </c:strCache>
            </c:strRef>
          </c:cat>
          <c:val>
            <c:numRef>
              <c:f>'[Meta-analysis prevalence doctor-diagnosed asthma.xls]Prev %'!$F$2:$F$25</c:f>
              <c:numCache>
                <c:formatCode>General</c:formatCode>
                <c:ptCount val="24"/>
                <c:pt idx="0">
                  <c:v>1.2</c:v>
                </c:pt>
                <c:pt idx="1">
                  <c:v>7.0000000000000034E-2</c:v>
                </c:pt>
                <c:pt idx="2">
                  <c:v>0.3900000000000009</c:v>
                </c:pt>
                <c:pt idx="3">
                  <c:v>3.2800000000000002</c:v>
                </c:pt>
                <c:pt idx="4">
                  <c:v>2.1800000000000002</c:v>
                </c:pt>
                <c:pt idx="5">
                  <c:v>6.6599999999999975</c:v>
                </c:pt>
                <c:pt idx="6">
                  <c:v>4.1399999999999997</c:v>
                </c:pt>
                <c:pt idx="7">
                  <c:v>1.03</c:v>
                </c:pt>
                <c:pt idx="8">
                  <c:v>4.41</c:v>
                </c:pt>
                <c:pt idx="9">
                  <c:v>9.11</c:v>
                </c:pt>
                <c:pt idx="10">
                  <c:v>9.39</c:v>
                </c:pt>
                <c:pt idx="11">
                  <c:v>4.67</c:v>
                </c:pt>
                <c:pt idx="12">
                  <c:v>5.37</c:v>
                </c:pt>
                <c:pt idx="13">
                  <c:v>4.41</c:v>
                </c:pt>
                <c:pt idx="14">
                  <c:v>4.9400000000000004</c:v>
                </c:pt>
                <c:pt idx="15">
                  <c:v>11.46</c:v>
                </c:pt>
                <c:pt idx="16">
                  <c:v>4.79</c:v>
                </c:pt>
                <c:pt idx="17">
                  <c:v>3.53</c:v>
                </c:pt>
                <c:pt idx="18">
                  <c:v>3.8499999999999988</c:v>
                </c:pt>
                <c:pt idx="19">
                  <c:v>2.7600000000000002</c:v>
                </c:pt>
                <c:pt idx="20">
                  <c:v>2.69</c:v>
                </c:pt>
                <c:pt idx="21">
                  <c:v>1.62</c:v>
                </c:pt>
                <c:pt idx="22">
                  <c:v>10.7</c:v>
                </c:pt>
                <c:pt idx="23">
                  <c:v>6.88</c:v>
                </c:pt>
              </c:numCache>
            </c:numRef>
          </c:val>
        </c:ser>
        <c:ser>
          <c:idx val="2"/>
          <c:order val="2"/>
          <c:tx>
            <c:strRef>
              <c:f>'[Meta-analysis prevalence doctor-diagnosed asthma.xls]Prev %'!$G$1</c:f>
              <c:strCache>
                <c:ptCount val="1"/>
                <c:pt idx="0">
                  <c:v>95% UCL</c:v>
                </c:pt>
              </c:strCache>
            </c:strRef>
          </c:tx>
          <c:spPr>
            <a:ln w="28575">
              <a:noFill/>
            </a:ln>
          </c:spPr>
          <c:cat>
            <c:strRef>
              <c:f>'[Meta-analysis prevalence doctor-diagnosed asthma.xls]Prev %'!$D$2:$D$25</c:f>
              <c:strCache>
                <c:ptCount val="24"/>
                <c:pt idx="0">
                  <c:v>AL</c:v>
                </c:pt>
                <c:pt idx="1">
                  <c:v>AT</c:v>
                </c:pt>
                <c:pt idx="2">
                  <c:v>BA</c:v>
                </c:pt>
                <c:pt idx="3">
                  <c:v>BE</c:v>
                </c:pt>
                <c:pt idx="4">
                  <c:v>BG</c:v>
                </c:pt>
                <c:pt idx="5">
                  <c:v>CY</c:v>
                </c:pt>
                <c:pt idx="6">
                  <c:v>CZ</c:v>
                </c:pt>
                <c:pt idx="7">
                  <c:v>DE</c:v>
                </c:pt>
                <c:pt idx="8">
                  <c:v>EE</c:v>
                </c:pt>
                <c:pt idx="9">
                  <c:v>FI</c:v>
                </c:pt>
                <c:pt idx="10">
                  <c:v>FR</c:v>
                </c:pt>
                <c:pt idx="11">
                  <c:v>GR</c:v>
                </c:pt>
                <c:pt idx="12">
                  <c:v>HU</c:v>
                </c:pt>
                <c:pt idx="13">
                  <c:v>IT</c:v>
                </c:pt>
                <c:pt idx="14">
                  <c:v>LT</c:v>
                </c:pt>
                <c:pt idx="15">
                  <c:v>MT</c:v>
                </c:pt>
                <c:pt idx="16">
                  <c:v>PL</c:v>
                </c:pt>
                <c:pt idx="17">
                  <c:v>PT</c:v>
                </c:pt>
                <c:pt idx="18">
                  <c:v>RO</c:v>
                </c:pt>
                <c:pt idx="19">
                  <c:v>RS</c:v>
                </c:pt>
                <c:pt idx="20">
                  <c:v>SE</c:v>
                </c:pt>
                <c:pt idx="21">
                  <c:v>SK</c:v>
                </c:pt>
                <c:pt idx="22">
                  <c:v>UK</c:v>
                </c:pt>
                <c:pt idx="23">
                  <c:v>Total</c:v>
                </c:pt>
              </c:strCache>
            </c:strRef>
          </c:cat>
          <c:val>
            <c:numRef>
              <c:f>'[Meta-analysis prevalence doctor-diagnosed asthma.xls]Prev %'!$G$2:$G$25</c:f>
              <c:numCache>
                <c:formatCode>General</c:formatCode>
                <c:ptCount val="24"/>
                <c:pt idx="0">
                  <c:v>4.22</c:v>
                </c:pt>
                <c:pt idx="1">
                  <c:v>4.4000000000000004</c:v>
                </c:pt>
                <c:pt idx="2">
                  <c:v>5.33</c:v>
                </c:pt>
                <c:pt idx="3">
                  <c:v>14.19</c:v>
                </c:pt>
                <c:pt idx="4">
                  <c:v>7.54</c:v>
                </c:pt>
                <c:pt idx="5">
                  <c:v>13.860000000000024</c:v>
                </c:pt>
                <c:pt idx="6">
                  <c:v>10.200000000000001</c:v>
                </c:pt>
                <c:pt idx="7">
                  <c:v>6.5</c:v>
                </c:pt>
                <c:pt idx="8">
                  <c:v>11.44</c:v>
                </c:pt>
                <c:pt idx="9">
                  <c:v>23.88</c:v>
                </c:pt>
                <c:pt idx="10">
                  <c:v>18.110000000000031</c:v>
                </c:pt>
                <c:pt idx="11">
                  <c:v>15.49</c:v>
                </c:pt>
                <c:pt idx="12">
                  <c:v>10.71</c:v>
                </c:pt>
                <c:pt idx="13">
                  <c:v>10.59</c:v>
                </c:pt>
                <c:pt idx="14">
                  <c:v>12.08</c:v>
                </c:pt>
                <c:pt idx="15">
                  <c:v>22.05</c:v>
                </c:pt>
                <c:pt idx="16">
                  <c:v>12.360000000000024</c:v>
                </c:pt>
                <c:pt idx="17">
                  <c:v>9.5400000000000009</c:v>
                </c:pt>
                <c:pt idx="18">
                  <c:v>9.77</c:v>
                </c:pt>
                <c:pt idx="19">
                  <c:v>8.48</c:v>
                </c:pt>
                <c:pt idx="20">
                  <c:v>25.88</c:v>
                </c:pt>
                <c:pt idx="21">
                  <c:v>7.34</c:v>
                </c:pt>
                <c:pt idx="22">
                  <c:v>26.03</c:v>
                </c:pt>
                <c:pt idx="23">
                  <c:v>8.34</c:v>
                </c:pt>
              </c:numCache>
            </c:numRef>
          </c:val>
        </c:ser>
        <c:hiLowLines/>
        <c:marker val="1"/>
        <c:axId val="81881728"/>
        <c:axId val="81888000"/>
      </c:lineChart>
      <c:catAx>
        <c:axId val="81881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GB"/>
                  <a:t>Countries</a:t>
                </a:r>
              </a:p>
            </c:rich>
          </c:tx>
          <c:layout>
            <c:manualLayout>
              <c:xMode val="edge"/>
              <c:yMode val="edge"/>
              <c:x val="0.45088535808023994"/>
              <c:y val="0.92501096783191716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81888000"/>
        <c:crosses val="autoZero"/>
        <c:auto val="1"/>
        <c:lblAlgn val="ctr"/>
        <c:lblOffset val="100"/>
        <c:tickLblSkip val="1"/>
        <c:tickMarkSkip val="1"/>
      </c:catAx>
      <c:valAx>
        <c:axId val="81888000"/>
        <c:scaling>
          <c:orientation val="minMax"/>
          <c:min val="-5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GB"/>
                  <a:t>%</a:t>
                </a:r>
              </a:p>
            </c:rich>
          </c:tx>
          <c:layout>
            <c:manualLayout>
              <c:xMode val="edge"/>
              <c:yMode val="edge"/>
              <c:x val="1.0765373078365248E-2"/>
              <c:y val="0.5"/>
            </c:manualLayout>
          </c:layout>
        </c:title>
        <c:numFmt formatCode="General" sourceLinked="1"/>
        <c:tickLblPos val="nextTo"/>
        <c:txPr>
          <a:bodyPr rot="0" vert="horz"/>
          <a:lstStyle/>
          <a:p>
            <a:pPr>
              <a:defRPr/>
            </a:pPr>
            <a:endParaRPr lang="en-US"/>
          </a:p>
        </c:txPr>
        <c:crossAx val="81881728"/>
        <c:crosses val="autoZero"/>
        <c:crossBetween val="between"/>
      </c:valAx>
    </c:plotArea>
    <c:plotVisOnly val="1"/>
    <c:dispBlanksAs val="gap"/>
  </c:chart>
  <c:spPr>
    <a:solidFill>
      <a:schemeClr val="bg1">
        <a:lumMod val="95000"/>
      </a:schemeClr>
    </a:solidFill>
    <a:effectLst>
      <a:innerShdw blurRad="63500" dist="50800" dir="13500000">
        <a:prstClr val="black">
          <a:alpha val="50000"/>
        </a:prstClr>
      </a:innerShdw>
    </a:effectLst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429D9-9FFB-4B4C-AED0-D8BE791C4573}" type="datetimeFigureOut">
              <a:rPr lang="en-GB" smtClean="0"/>
              <a:pPr/>
              <a:t>26/11/2012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F9D08-437E-462D-8C6F-D52FE78B572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* Considering</a:t>
            </a:r>
            <a:r>
              <a:rPr lang="en-GB" baseline="0" dirty="0" smtClean="0"/>
              <a:t> only t</a:t>
            </a:r>
            <a:r>
              <a:rPr lang="en-GB" dirty="0" smtClean="0"/>
              <a:t>hose</a:t>
            </a:r>
            <a:r>
              <a:rPr lang="en-GB" baseline="0" dirty="0" smtClean="0"/>
              <a:t> pupils in the child-</a:t>
            </a:r>
            <a:r>
              <a:rPr lang="en-GB" baseline="0" dirty="0" err="1" smtClean="0"/>
              <a:t>qp</a:t>
            </a:r>
            <a:r>
              <a:rPr lang="en-GB" baseline="0" dirty="0" smtClean="0"/>
              <a:t> dataset; otherwise </a:t>
            </a:r>
            <a:r>
              <a:rPr lang="en-GB" baseline="0" dirty="0" err="1" smtClean="0"/>
              <a:t>physico</a:t>
            </a:r>
            <a:r>
              <a:rPr lang="en-GB" baseline="0" dirty="0" smtClean="0"/>
              <a:t>-chemical and biological measurements were also made in some classrooms from which no pupils were enrolled or had data.</a:t>
            </a:r>
            <a:endParaRPr lang="en-GB" dirty="0" smtClean="0"/>
          </a:p>
          <a:p>
            <a:r>
              <a:rPr lang="en-GB" dirty="0" smtClean="0"/>
              <a:t>** Parents = father and/or mother together as a</a:t>
            </a:r>
            <a:r>
              <a:rPr lang="en-GB" baseline="0" dirty="0" smtClean="0"/>
              <a:t> single</a:t>
            </a:r>
            <a:r>
              <a:rPr lang="en-GB" dirty="0" smtClean="0"/>
              <a:t> unit replying to the child-</a:t>
            </a:r>
            <a:r>
              <a:rPr lang="en-GB" dirty="0" err="1" smtClean="0"/>
              <a:t>qp</a:t>
            </a:r>
            <a:r>
              <a:rPr lang="en-GB" baseline="0" dirty="0" smtClean="0"/>
              <a:t> form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9D08-437E-462D-8C6F-D52FE78B572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Horizontal white bar = Median.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F9D08-437E-462D-8C6F-D52FE78B572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1169988"/>
            <a:ext cx="9144000" cy="5688012"/>
          </a:xfrm>
          <a:prstGeom prst="rect">
            <a:avLst/>
          </a:prstGeom>
          <a:solidFill>
            <a:srgbClr val="E3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51" name="Cím 7"/>
          <p:cNvSpPr>
            <a:spLocks noGrp="1"/>
          </p:cNvSpPr>
          <p:nvPr>
            <p:ph type="ctrTitle"/>
          </p:nvPr>
        </p:nvSpPr>
        <p:spPr>
          <a:xfrm>
            <a:off x="539750" y="1557338"/>
            <a:ext cx="8135938" cy="1081087"/>
          </a:xfrm>
        </p:spPr>
        <p:txBody>
          <a:bodyPr/>
          <a:lstStyle/>
          <a:p>
            <a:pPr eaLnBrk="1" hangingPunct="1"/>
            <a:r>
              <a:rPr lang="fr-FR" dirty="0" err="1" smtClean="0">
                <a:solidFill>
                  <a:srgbClr val="245538"/>
                </a:solidFill>
                <a:latin typeface="Arial" charset="0"/>
              </a:rPr>
              <a:t>Excerpts</a:t>
            </a:r>
            <a:endParaRPr lang="en-GB" dirty="0" smtClean="0">
              <a:solidFill>
                <a:srgbClr val="245538"/>
              </a:solidFill>
              <a:latin typeface="Arial" charset="0"/>
            </a:endParaRPr>
          </a:p>
        </p:txBody>
      </p:sp>
      <p:sp>
        <p:nvSpPr>
          <p:cNvPr id="2052" name="Alcím 8"/>
          <p:cNvSpPr>
            <a:spLocks noGrp="1"/>
          </p:cNvSpPr>
          <p:nvPr>
            <p:ph type="subTitle" idx="1"/>
          </p:nvPr>
        </p:nvSpPr>
        <p:spPr>
          <a:xfrm>
            <a:off x="1403350" y="3284538"/>
            <a:ext cx="6400800" cy="2206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 b="1" dirty="0" smtClean="0">
                <a:solidFill>
                  <a:schemeClr val="tx1"/>
                </a:solidFill>
              </a:rPr>
              <a:t>SINPHONIE</a:t>
            </a:r>
          </a:p>
          <a:p>
            <a:pPr eaLnBrk="1" hangingPunct="1">
              <a:lnSpc>
                <a:spcPct val="90000"/>
              </a:lnSpc>
            </a:pPr>
            <a:r>
              <a:rPr lang="en-GB" sz="2000" dirty="0" smtClean="0">
                <a:solidFill>
                  <a:schemeClr val="tx1"/>
                </a:solidFill>
              </a:rPr>
              <a:t>26 Nov 2012</a:t>
            </a:r>
            <a:endParaRPr lang="hu-HU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hu-HU" sz="2400" i="1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fr-FR" sz="2400" dirty="0" smtClean="0">
                <a:solidFill>
                  <a:schemeClr val="tx1"/>
                </a:solidFill>
                <a:latin typeface="Arial" charset="0"/>
              </a:rPr>
              <a:t>EPAR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 smtClean="0">
                <a:solidFill>
                  <a:schemeClr val="tx1"/>
                </a:solidFill>
                <a:latin typeface="Arial" charset="0"/>
              </a:rPr>
              <a:t>Inserm UMR-S 707 – UMPC Paris 6</a:t>
            </a:r>
          </a:p>
          <a:p>
            <a:pPr eaLnBrk="1" hangingPunct="1">
              <a:lnSpc>
                <a:spcPct val="90000"/>
              </a:lnSpc>
            </a:pPr>
            <a:r>
              <a:rPr lang="fr-FR" sz="2400" dirty="0" smtClean="0">
                <a:solidFill>
                  <a:schemeClr val="tx1"/>
                </a:solidFill>
                <a:latin typeface="Arial" charset="0"/>
              </a:rPr>
              <a:t>France</a:t>
            </a:r>
            <a:endParaRPr lang="en-GB" sz="2400" dirty="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53" name="Kép 7" descr="to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églalap 7"/>
          <p:cNvSpPr/>
          <p:nvPr/>
        </p:nvSpPr>
        <p:spPr>
          <a:xfrm>
            <a:off x="0" y="1169988"/>
            <a:ext cx="9144000" cy="215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ln w="57150">
                <a:noFill/>
              </a:ln>
            </a:endParaRPr>
          </a:p>
        </p:txBody>
      </p:sp>
      <p:pic>
        <p:nvPicPr>
          <p:cNvPr id="2055" name="Kép 10" descr="H&amp;CP_DG_light_blue_bg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0" y="6237288"/>
            <a:ext cx="1619250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Prime statistics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GB" dirty="0" smtClean="0"/>
              <a:t>No. of countries: 23</a:t>
            </a:r>
          </a:p>
          <a:p>
            <a:r>
              <a:rPr lang="en-GB" dirty="0" smtClean="0"/>
              <a:t>No. of cities: at least 54 (many missing data)</a:t>
            </a:r>
          </a:p>
          <a:p>
            <a:r>
              <a:rPr lang="en-GB" dirty="0" smtClean="0"/>
              <a:t>No. of schools: 107*</a:t>
            </a:r>
          </a:p>
          <a:p>
            <a:r>
              <a:rPr lang="en-GB" dirty="0" smtClean="0"/>
              <a:t>No. of classrooms: 319*</a:t>
            </a:r>
          </a:p>
          <a:p>
            <a:r>
              <a:rPr lang="en-GB" dirty="0" smtClean="0"/>
              <a:t>No. of parents** of pupils: 5,175</a:t>
            </a:r>
          </a:p>
          <a:p>
            <a:pPr lvl="1"/>
            <a:r>
              <a:rPr lang="en-GB" dirty="0" smtClean="0"/>
              <a:t>Of which, pre-school children: 264 (5.1%)</a:t>
            </a:r>
          </a:p>
          <a:p>
            <a:r>
              <a:rPr lang="en-GB" dirty="0" smtClean="0"/>
              <a:t>No. of teachers: 1,223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707-10299\Documents\Sarah\SINPHONIE_SBa\Outputs\Exploratory\Results\Meta-anal\Recent_Prevalence_OR\Ecz_L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extBox 4"/>
          <p:cNvSpPr txBox="1"/>
          <p:nvPr/>
        </p:nvSpPr>
        <p:spPr>
          <a:xfrm>
            <a:off x="1219200" y="5581471"/>
            <a:ext cx="6415667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ot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GB" b="1" dirty="0" smtClean="0"/>
              <a:t> Heterogeneity chi-squared =  20.0 (</a:t>
            </a:r>
            <a:r>
              <a:rPr lang="en-GB" b="1" dirty="0" err="1" smtClean="0"/>
              <a:t>d.f</a:t>
            </a:r>
            <a:r>
              <a:rPr lang="en-GB" b="1" dirty="0" smtClean="0"/>
              <a:t>. = 21) </a:t>
            </a:r>
            <a:r>
              <a:rPr lang="en-GB" b="1" i="1" dirty="0" smtClean="0"/>
              <a:t>p</a:t>
            </a:r>
            <a:r>
              <a:rPr lang="en-GB" b="1" dirty="0" smtClean="0"/>
              <a:t> = 0.521</a:t>
            </a:r>
            <a:endParaRPr lang="en-GB" dirty="0" smtClean="0"/>
          </a:p>
          <a:p>
            <a:r>
              <a:rPr lang="en-GB" b="1" dirty="0" smtClean="0"/>
              <a:t> </a:t>
            </a:r>
            <a:r>
              <a:rPr lang="en-GB" b="1" i="1" dirty="0" smtClean="0"/>
              <a:t>I</a:t>
            </a:r>
            <a:r>
              <a:rPr lang="en-GB" b="1" dirty="0" smtClean="0"/>
              <a:t>-squared (variation in RR attributable to heterogeneity) = 0.0%</a:t>
            </a:r>
            <a:endParaRPr lang="en-GB" dirty="0" smtClean="0"/>
          </a:p>
          <a:p>
            <a:r>
              <a:rPr lang="en-GB" b="1" dirty="0" smtClean="0"/>
              <a:t> </a:t>
            </a:r>
            <a:endParaRPr lang="en-GB" dirty="0" smtClean="0"/>
          </a:p>
          <a:p>
            <a:r>
              <a:rPr lang="en-GB" b="1" dirty="0" smtClean="0"/>
              <a:t> Test of RR = 1 : z = 2.64 </a:t>
            </a:r>
            <a:r>
              <a:rPr lang="en-GB" b="1" i="1" dirty="0" smtClean="0"/>
              <a:t>p</a:t>
            </a:r>
            <a:r>
              <a:rPr lang="en-GB" b="1" dirty="0" smtClean="0"/>
              <a:t> = 0.008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1295400" y="6019800"/>
            <a:ext cx="6477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Pollutant    | No. classrooms    Mean    Std. Dev.     Min      Max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Formaldehyde |       316        15.14     10.14       1.3      66.2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ndotox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27709"/>
            <a:ext cx="8991600" cy="583969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3" name="TextBox 2"/>
          <p:cNvSpPr txBox="1"/>
          <p:nvPr/>
        </p:nvSpPr>
        <p:spPr>
          <a:xfrm>
            <a:off x="978897" y="5983069"/>
            <a:ext cx="725070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Biotoxin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| 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No. classrooms       Mean      Std. Dev.       Min        Max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-------------+-------------------------------------------------------------</a:t>
            </a:r>
          </a:p>
          <a:p>
            <a:r>
              <a:rPr lang="en-GB" sz="1200" dirty="0" err="1" smtClean="0">
                <a:latin typeface="Courier New" pitchFamily="49" charset="0"/>
                <a:cs typeface="Courier New" pitchFamily="49" charset="0"/>
              </a:rPr>
              <a:t>Endotoxin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|       297           9953.424    9417.852        496      59000</a:t>
            </a:r>
            <a:endParaRPr lang="en-GB" sz="1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121256"/>
          <a:ext cx="6255707" cy="4822344"/>
        </p:xfrm>
        <a:graphic>
          <a:graphicData uri="http://schemas.openxmlformats.org/drawingml/2006/table">
            <a:tbl>
              <a:tblPr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124647"/>
                <a:gridCol w="1117731"/>
                <a:gridCol w="1483805"/>
                <a:gridCol w="720641"/>
                <a:gridCol w="808883"/>
              </a:tblGrid>
              <a:tr h="4115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Symptom</a:t>
                      </a:r>
                      <a:endParaRPr lang="en-GB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N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Prevalence</a:t>
                      </a:r>
                      <a:r>
                        <a:rPr lang="en-GB" sz="1200" b="1" baseline="-25000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meta</a:t>
                      </a:r>
                      <a:r>
                        <a:rPr lang="en-GB" sz="12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 (%)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95% LCL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mbria"/>
                          <a:ea typeface="Times New Roman"/>
                          <a:cs typeface="Times New Roman"/>
                        </a:rPr>
                        <a:t>95% UCL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Ever wheeze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5,064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23.2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22.1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24.4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Wheeze (&lt; 12 months)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5,064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8.4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7.6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9.1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Wheeze (&lt; 30 days)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5,064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2.1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1.7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Doctor-diagnosed asthma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5,004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7.6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6.9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8.3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Asthma-in-school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5,004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1.2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0.9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1.5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Ever runny / blocked nose</a:t>
                      </a:r>
                      <a:r>
                        <a:rPr lang="en-GB" sz="1200" b="1" baseline="30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†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5,050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25.0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23.8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26.2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Ever nasal allergy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5,069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13.2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12.3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14.1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Nasal allergy (&lt; 12 months)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5,050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20.8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19.6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21.8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Doctor-diagnosed nasal allergy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5,069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8.9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8.1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9.6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Eye irritation (&lt; 12 months)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5,050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8.2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7.5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9.0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Itchy rash (&lt; 6 months)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5,017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13.8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12.9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14.7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Ever eczema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5,000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16.8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15.8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17.8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Dry cough (&lt; 12 months)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4,917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18.8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17.7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19.9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ED5"/>
                    </a:solidFill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Cough episodes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5,053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9.3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8.5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10.1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934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Phlegm episodes</a:t>
                      </a:r>
                      <a:endParaRPr lang="en-GB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5,019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5.9</a:t>
                      </a:r>
                      <a:endParaRPr lang="en-GB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5.3</a:t>
                      </a:r>
                      <a:endParaRPr lang="en-GB" sz="110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6.6</a:t>
                      </a:r>
                      <a:endParaRPr lang="en-GB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9144000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Table showing the pooled </a:t>
            </a:r>
            <a:r>
              <a:rPr kumimoji="0" lang="en-GB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prevalence</a:t>
            </a:r>
            <a:r>
              <a:rPr kumimoji="0" lang="en-GB" sz="20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meta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rates (%)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±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95% CIs of ISAAC symptoms in school children as reported by their parents using meta-analytic techniques (inverse variance-weighted method) for the participating countries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434" y="6096000"/>
            <a:ext cx="564436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LCL: Lower Confidence Limit; UCL: Upper Confidence Limit</a:t>
            </a:r>
            <a:endParaRPr lang="en-GB" sz="11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aseline="300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†</a:t>
            </a:r>
            <a:r>
              <a:rPr lang="en-GB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Not occurring due to cold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648200" y="2362200"/>
            <a:ext cx="205740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ot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6705600" y="2362200"/>
            <a:ext cx="978408" cy="2560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C00000"/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696200" y="1981200"/>
            <a:ext cx="137160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GB" dirty="0" smtClean="0"/>
              <a:t>See next slide under “Total”, expanded by country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" y="457200"/>
          <a:ext cx="8763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392</Words>
  <Application>Microsoft Office PowerPoint</Application>
  <PresentationFormat>On-screen Show (4:3)</PresentationFormat>
  <Paragraphs>117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Excerpts</vt:lpstr>
      <vt:lpstr>Prime statistics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SINPHONIE excerpts</dc:title>
  <dc:creator>u707-10299</dc:creator>
  <cp:lastModifiedBy>Soutrik Banerjee</cp:lastModifiedBy>
  <cp:revision>25</cp:revision>
  <dcterms:created xsi:type="dcterms:W3CDTF">2006-08-16T00:00:00Z</dcterms:created>
  <dcterms:modified xsi:type="dcterms:W3CDTF">2012-11-26T16:49:04Z</dcterms:modified>
</cp:coreProperties>
</file>