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2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7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4" r:id="rId24"/>
    <p:sldId id="275" r:id="rId25"/>
  </p:sldIdLst>
  <p:sldSz cx="9144000" cy="6858000" type="screen4x3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006600"/>
    <a:srgbClr val="FF6600"/>
    <a:srgbClr val="FF9966"/>
    <a:srgbClr val="663300"/>
    <a:srgbClr val="000000"/>
    <a:srgbClr val="B4E7EA"/>
    <a:srgbClr val="B3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93460" autoAdjust="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172" y="-7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78638E7E-E286-4861-9FA7-4EE26B2916B7}" type="datetimeFigureOut">
              <a:rPr lang="fr-FR"/>
              <a:pPr>
                <a:defRPr/>
              </a:pPr>
              <a:t>03/02/2017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F2E5F577-8BED-46A3-9E99-C395B61506B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1944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62FECB-D0C6-40AB-987A-3B930E15CC09}" type="slidenum">
              <a:rPr lang="fr-FR" smtClean="0">
                <a:latin typeface="Arial" pitchFamily="34" charset="0"/>
              </a:rPr>
              <a:pPr/>
              <a:t>1</a:t>
            </a:fld>
            <a:endParaRPr lang="fr-FR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* The results are shown using </a:t>
            </a:r>
            <a:r>
              <a:rPr lang="en-GB" dirty="0" err="1"/>
              <a:t>d.f</a:t>
            </a:r>
            <a:r>
              <a:rPr lang="en-GB" dirty="0"/>
              <a:t>. = 5.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5F577-8BED-46A3-9E99-C395B61506BE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* Overall was 0.72% and 0.47% increase, respectively.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2E5F577-8BED-46A3-9E99-C395B61506BE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92881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427538" y="5357813"/>
            <a:ext cx="4032250" cy="1411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36000" rIns="18000" bIns="36000">
            <a:spAutoFit/>
          </a:bodyPr>
          <a:lstStyle/>
          <a:p>
            <a:pPr>
              <a:defRPr/>
            </a:pPr>
            <a:r>
              <a:rPr lang="fr-FR" sz="1450" b="1" dirty="0">
                <a:solidFill>
                  <a:schemeClr val="accent2"/>
                </a:solidFill>
                <a:latin typeface="Arial" charset="0"/>
              </a:rPr>
              <a:t>EPAR: </a:t>
            </a:r>
            <a:r>
              <a:rPr lang="fr-FR" sz="1450" b="1" dirty="0" err="1">
                <a:solidFill>
                  <a:schemeClr val="accent2"/>
                </a:solidFill>
                <a:latin typeface="Arial" charset="0"/>
              </a:rPr>
              <a:t>Epidemiology</a:t>
            </a:r>
            <a:r>
              <a:rPr lang="fr-FR" sz="1450" b="1" dirty="0">
                <a:solidFill>
                  <a:schemeClr val="accent2"/>
                </a:solidFill>
                <a:latin typeface="Arial" charset="0"/>
              </a:rPr>
              <a:t> of </a:t>
            </a:r>
            <a:r>
              <a:rPr lang="fr-FR" sz="1450" b="1" dirty="0" err="1">
                <a:solidFill>
                  <a:schemeClr val="accent2"/>
                </a:solidFill>
                <a:latin typeface="Arial" charset="0"/>
              </a:rPr>
              <a:t>Allergic</a:t>
            </a:r>
            <a:r>
              <a:rPr lang="fr-FR" sz="1450" b="1" dirty="0">
                <a:solidFill>
                  <a:schemeClr val="accent2"/>
                </a:solidFill>
                <a:latin typeface="Arial" charset="0"/>
              </a:rPr>
              <a:t> and </a:t>
            </a:r>
            <a:r>
              <a:rPr lang="fr-FR" sz="1450" b="1" dirty="0" err="1">
                <a:solidFill>
                  <a:schemeClr val="accent2"/>
                </a:solidFill>
                <a:latin typeface="Arial" charset="0"/>
              </a:rPr>
              <a:t>Respiratory</a:t>
            </a:r>
            <a:r>
              <a:rPr lang="fr-FR" sz="1450" b="1" dirty="0">
                <a:solidFill>
                  <a:schemeClr val="accent2"/>
                </a:solidFill>
                <a:latin typeface="Arial" charset="0"/>
              </a:rPr>
              <a:t> </a:t>
            </a:r>
            <a:r>
              <a:rPr lang="fr-FR" sz="1450" b="1" dirty="0" err="1">
                <a:solidFill>
                  <a:schemeClr val="accent2"/>
                </a:solidFill>
                <a:latin typeface="Arial" charset="0"/>
              </a:rPr>
              <a:t>Diseases</a:t>
            </a:r>
            <a:endParaRPr lang="fr-FR" sz="1450" dirty="0">
              <a:solidFill>
                <a:srgbClr val="0066FF"/>
              </a:solidFill>
              <a:latin typeface="Arial" charset="0"/>
            </a:endParaRPr>
          </a:p>
          <a:p>
            <a:pPr>
              <a:defRPr/>
            </a:pPr>
            <a:r>
              <a:rPr lang="fr-FR" sz="1450" dirty="0">
                <a:solidFill>
                  <a:schemeClr val="bg2"/>
                </a:solidFill>
                <a:latin typeface="Arial" charset="0"/>
              </a:rPr>
              <a:t>UMRS-707 INSERM  &amp; UPMC Paris VI</a:t>
            </a:r>
          </a:p>
          <a:p>
            <a:pPr>
              <a:defRPr/>
            </a:pPr>
            <a:r>
              <a:rPr lang="fr-FR" sz="1450" dirty="0" err="1">
                <a:solidFill>
                  <a:schemeClr val="bg2"/>
                </a:solidFill>
                <a:latin typeface="Arial" charset="0"/>
              </a:rPr>
              <a:t>Medical</a:t>
            </a:r>
            <a:r>
              <a:rPr lang="fr-FR" sz="1450" dirty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fr-FR" sz="1450" dirty="0" err="1">
                <a:solidFill>
                  <a:schemeClr val="bg2"/>
                </a:solidFill>
                <a:latin typeface="Arial" charset="0"/>
              </a:rPr>
              <a:t>School</a:t>
            </a:r>
            <a:r>
              <a:rPr lang="fr-FR" sz="1450" dirty="0">
                <a:solidFill>
                  <a:schemeClr val="bg2"/>
                </a:solidFill>
                <a:latin typeface="Arial" charset="0"/>
              </a:rPr>
              <a:t> Saint Antoine </a:t>
            </a:r>
          </a:p>
          <a:p>
            <a:pPr>
              <a:defRPr/>
            </a:pPr>
            <a:r>
              <a:rPr lang="fr-FR" sz="1450" dirty="0">
                <a:solidFill>
                  <a:schemeClr val="bg2"/>
                </a:solidFill>
                <a:latin typeface="Arial" charset="0"/>
              </a:rPr>
              <a:t>27, rue </a:t>
            </a:r>
            <a:r>
              <a:rPr lang="fr-FR" sz="1450" dirty="0" err="1">
                <a:solidFill>
                  <a:schemeClr val="bg2"/>
                </a:solidFill>
                <a:latin typeface="Arial" charset="0"/>
              </a:rPr>
              <a:t>Chaligny</a:t>
            </a:r>
            <a:r>
              <a:rPr lang="fr-FR" sz="1450" dirty="0">
                <a:solidFill>
                  <a:schemeClr val="bg2"/>
                </a:solidFill>
                <a:latin typeface="Arial" charset="0"/>
              </a:rPr>
              <a:t> 75012 Paris</a:t>
            </a:r>
          </a:p>
          <a:p>
            <a:pPr>
              <a:defRPr/>
            </a:pPr>
            <a:r>
              <a:rPr lang="fr-FR" sz="1450" u="sng" dirty="0">
                <a:solidFill>
                  <a:schemeClr val="accent2"/>
                </a:solidFill>
                <a:latin typeface="Arial" charset="0"/>
              </a:rPr>
              <a:t>www.epar.fr</a:t>
            </a:r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8928100" y="1412875"/>
            <a:ext cx="215900" cy="3240088"/>
            <a:chOff x="5624" y="890"/>
            <a:chExt cx="136" cy="2041"/>
          </a:xfrm>
        </p:grpSpPr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5624" y="890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5692" y="93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5692" y="981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5692" y="1026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5692" y="1071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5624" y="1117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5692" y="116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5692" y="120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692" y="1253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5692" y="129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5624" y="1344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5692" y="138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5692" y="1434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5692" y="1479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5692" y="1524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5624" y="1570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5692" y="161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5692" y="1661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>
              <a:off x="5692" y="1706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>
              <a:off x="5692" y="1751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>
              <a:off x="5624" y="1797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5692" y="184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>
              <a:off x="5692" y="188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>
              <a:off x="5692" y="1933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>
              <a:off x="5692" y="197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5624" y="2024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33" name="Line 39"/>
            <p:cNvSpPr>
              <a:spLocks noChangeShapeType="1"/>
            </p:cNvSpPr>
            <p:nvPr/>
          </p:nvSpPr>
          <p:spPr bwMode="auto">
            <a:xfrm>
              <a:off x="5692" y="2069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>
              <a:off x="5692" y="211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>
              <a:off x="5692" y="2160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>
              <a:off x="5692" y="220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>
              <a:off x="5624" y="2251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>
              <a:off x="5692" y="2296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>
              <a:off x="5692" y="234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>
              <a:off x="5692" y="2387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41" name="Line 47"/>
            <p:cNvSpPr>
              <a:spLocks noChangeShapeType="1"/>
            </p:cNvSpPr>
            <p:nvPr/>
          </p:nvSpPr>
          <p:spPr bwMode="auto">
            <a:xfrm>
              <a:off x="5692" y="243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42" name="Line 48"/>
            <p:cNvSpPr>
              <a:spLocks noChangeShapeType="1"/>
            </p:cNvSpPr>
            <p:nvPr/>
          </p:nvSpPr>
          <p:spPr bwMode="auto">
            <a:xfrm>
              <a:off x="5624" y="2478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43" name="Line 49"/>
            <p:cNvSpPr>
              <a:spLocks noChangeShapeType="1"/>
            </p:cNvSpPr>
            <p:nvPr/>
          </p:nvSpPr>
          <p:spPr bwMode="auto">
            <a:xfrm>
              <a:off x="5692" y="252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5692" y="256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>
              <a:off x="5692" y="2613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>
              <a:off x="5692" y="265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>
              <a:off x="5624" y="2704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48" name="Line 54"/>
            <p:cNvSpPr>
              <a:spLocks noChangeShapeType="1"/>
            </p:cNvSpPr>
            <p:nvPr/>
          </p:nvSpPr>
          <p:spPr bwMode="auto">
            <a:xfrm>
              <a:off x="5692" y="2749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>
              <a:off x="5692" y="279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50" name="Line 56"/>
            <p:cNvSpPr>
              <a:spLocks noChangeShapeType="1"/>
            </p:cNvSpPr>
            <p:nvPr/>
          </p:nvSpPr>
          <p:spPr bwMode="auto">
            <a:xfrm>
              <a:off x="5692" y="2840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51" name="Line 57"/>
            <p:cNvSpPr>
              <a:spLocks noChangeShapeType="1"/>
            </p:cNvSpPr>
            <p:nvPr/>
          </p:nvSpPr>
          <p:spPr bwMode="auto">
            <a:xfrm>
              <a:off x="5692" y="288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>
              <a:off x="5624" y="2931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</p:grpSp>
      <p:sp>
        <p:nvSpPr>
          <p:cNvPr id="53" name="Line 62"/>
          <p:cNvSpPr>
            <a:spLocks noChangeShapeType="1"/>
          </p:cNvSpPr>
          <p:nvPr/>
        </p:nvSpPr>
        <p:spPr bwMode="auto">
          <a:xfrm>
            <a:off x="4067175" y="5589588"/>
            <a:ext cx="4103688" cy="0"/>
          </a:xfrm>
          <a:prstGeom prst="line">
            <a:avLst/>
          </a:prstGeom>
          <a:noFill/>
          <a:ln w="15875">
            <a:solidFill>
              <a:schemeClr val="accent1"/>
            </a:solidFill>
            <a:prstDash val="lgDashDot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</a:endParaRPr>
          </a:p>
        </p:txBody>
      </p:sp>
      <p:sp>
        <p:nvSpPr>
          <p:cNvPr id="54" name="Line 63"/>
          <p:cNvSpPr>
            <a:spLocks noChangeShapeType="1"/>
          </p:cNvSpPr>
          <p:nvPr/>
        </p:nvSpPr>
        <p:spPr bwMode="auto">
          <a:xfrm>
            <a:off x="4356100" y="5445125"/>
            <a:ext cx="0" cy="1325563"/>
          </a:xfrm>
          <a:prstGeom prst="line">
            <a:avLst/>
          </a:prstGeom>
          <a:noFill/>
          <a:ln w="15875">
            <a:solidFill>
              <a:schemeClr val="accent1"/>
            </a:solidFill>
            <a:prstDash val="lgDashDot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</a:endParaRPr>
          </a:p>
        </p:txBody>
      </p:sp>
      <p:grpSp>
        <p:nvGrpSpPr>
          <p:cNvPr id="63" name="Groupe 66"/>
          <p:cNvGrpSpPr>
            <a:grpSpLocks/>
          </p:cNvGrpSpPr>
          <p:nvPr userDrawn="1"/>
        </p:nvGrpSpPr>
        <p:grpSpPr bwMode="auto">
          <a:xfrm>
            <a:off x="0" y="0"/>
            <a:ext cx="1746250" cy="6786563"/>
            <a:chOff x="0" y="1"/>
            <a:chExt cx="1745673" cy="6786585"/>
          </a:xfrm>
        </p:grpSpPr>
        <p:pic>
          <p:nvPicPr>
            <p:cNvPr id="64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"/>
              <a:ext cx="1745673" cy="2214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4" descr="Les effets sur la santé de la pollution atmosphérique particulair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2303875"/>
              <a:ext cx="1714480" cy="1339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" name="Picture 6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097903"/>
              <a:ext cx="1712468" cy="1688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" name="Picture 7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" y="3786190"/>
              <a:ext cx="1703082" cy="1143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789363"/>
            <a:ext cx="6400800" cy="15843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133600"/>
            <a:ext cx="7273925" cy="1470025"/>
          </a:xfrm>
        </p:spPr>
        <p:txBody>
          <a:bodyPr/>
          <a:lstStyle>
            <a:lvl1pPr>
              <a:defRPr sz="3200">
                <a:solidFill>
                  <a:srgbClr val="FF6600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San Servolo_IV_2010</a:t>
            </a:r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Régional_IdF_Shanghai_2010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03800" y="6524625"/>
            <a:ext cx="2282825" cy="33337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fld id="{17630FC6-1A4E-4D2A-BE4F-72B330CA0E9E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San Servolo_IV_2010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Régional_IdF_Shanghai_2010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03800" y="6524625"/>
            <a:ext cx="2497138" cy="33337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fld id="{E5D1B323-23CB-48E7-8F3F-4CBCF85F908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11988" y="0"/>
            <a:ext cx="2132012" cy="5938838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11188" y="0"/>
            <a:ext cx="6248400" cy="5938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San Servolo_IV_2010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Régional_IdF_Shanghai_2010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03800" y="6524625"/>
            <a:ext cx="2425700" cy="33337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fld id="{B3D59566-0104-4551-A083-71904B505F9C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427538" y="5357813"/>
            <a:ext cx="4032250" cy="141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36000" rIns="18000" bIns="36000">
            <a:spAutoFit/>
          </a:bodyPr>
          <a:lstStyle/>
          <a:p>
            <a:pPr>
              <a:defRPr/>
            </a:pPr>
            <a:r>
              <a:rPr lang="fr-FR" sz="1450" b="1" dirty="0">
                <a:solidFill>
                  <a:schemeClr val="accent2"/>
                </a:solidFill>
                <a:latin typeface="Arial" charset="0"/>
              </a:rPr>
              <a:t>EPAR: Epidémiologie des Maladies Allergiques et Respiratoires</a:t>
            </a:r>
            <a:endParaRPr lang="fr-FR" sz="1450" dirty="0">
              <a:solidFill>
                <a:srgbClr val="0066FF"/>
              </a:solidFill>
              <a:latin typeface="Arial" charset="0"/>
            </a:endParaRPr>
          </a:p>
          <a:p>
            <a:pPr>
              <a:defRPr/>
            </a:pPr>
            <a:r>
              <a:rPr lang="fr-FR" sz="1450" dirty="0">
                <a:solidFill>
                  <a:schemeClr val="bg2"/>
                </a:solidFill>
                <a:latin typeface="Arial" charset="0"/>
              </a:rPr>
              <a:t>UMRS-707 INSERM  &amp; UPMC Paris VI</a:t>
            </a:r>
          </a:p>
          <a:p>
            <a:pPr>
              <a:defRPr/>
            </a:pPr>
            <a:r>
              <a:rPr lang="fr-FR" sz="1450" dirty="0">
                <a:solidFill>
                  <a:schemeClr val="bg2"/>
                </a:solidFill>
                <a:latin typeface="Arial" charset="0"/>
              </a:rPr>
              <a:t>Faculté de Médecine Saint Antoine </a:t>
            </a:r>
          </a:p>
          <a:p>
            <a:pPr>
              <a:defRPr/>
            </a:pPr>
            <a:r>
              <a:rPr lang="fr-FR" sz="1450" dirty="0">
                <a:solidFill>
                  <a:schemeClr val="bg2"/>
                </a:solidFill>
                <a:latin typeface="Arial" charset="0"/>
              </a:rPr>
              <a:t>27, rue </a:t>
            </a:r>
            <a:r>
              <a:rPr lang="fr-FR" sz="1450" dirty="0" err="1">
                <a:solidFill>
                  <a:schemeClr val="bg2"/>
                </a:solidFill>
                <a:latin typeface="Arial" charset="0"/>
              </a:rPr>
              <a:t>Chaiigny</a:t>
            </a:r>
            <a:r>
              <a:rPr lang="fr-FR" sz="1450" dirty="0">
                <a:solidFill>
                  <a:schemeClr val="bg2"/>
                </a:solidFill>
                <a:latin typeface="Arial" charset="0"/>
              </a:rPr>
              <a:t> 75012 Paris</a:t>
            </a:r>
          </a:p>
          <a:p>
            <a:pPr>
              <a:defRPr/>
            </a:pPr>
            <a:r>
              <a:rPr lang="fr-FR" sz="1450" u="sng" dirty="0">
                <a:solidFill>
                  <a:schemeClr val="accent2"/>
                </a:solidFill>
                <a:latin typeface="Arial" charset="0"/>
              </a:rPr>
              <a:t>www.epar.fr</a:t>
            </a:r>
          </a:p>
        </p:txBody>
      </p: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8928100" y="1412875"/>
            <a:ext cx="215900" cy="3240088"/>
            <a:chOff x="5624" y="890"/>
            <a:chExt cx="136" cy="2041"/>
          </a:xfrm>
        </p:grpSpPr>
        <p:sp>
          <p:nvSpPr>
            <p:cNvPr id="6" name="Line 13"/>
            <p:cNvSpPr>
              <a:spLocks noChangeShapeType="1"/>
            </p:cNvSpPr>
            <p:nvPr/>
          </p:nvSpPr>
          <p:spPr bwMode="auto">
            <a:xfrm>
              <a:off x="5624" y="890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5692" y="93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5692" y="981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5692" y="1026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5692" y="1071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5624" y="1117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5692" y="116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5692" y="120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5692" y="1253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5692" y="129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5624" y="1344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>
              <a:off x="5692" y="138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5692" y="1434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5692" y="1479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5692" y="1524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5624" y="1570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>
              <a:off x="5692" y="161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>
              <a:off x="5692" y="1661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5692" y="1706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>
              <a:off x="5692" y="1751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5624" y="1797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5692" y="184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5692" y="188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5692" y="1933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>
              <a:off x="5692" y="197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31" name="Line 38"/>
            <p:cNvSpPr>
              <a:spLocks noChangeShapeType="1"/>
            </p:cNvSpPr>
            <p:nvPr/>
          </p:nvSpPr>
          <p:spPr bwMode="auto">
            <a:xfrm>
              <a:off x="5624" y="2024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5692" y="2069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5692" y="211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5692" y="2160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5692" y="220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36" name="Line 43"/>
            <p:cNvSpPr>
              <a:spLocks noChangeShapeType="1"/>
            </p:cNvSpPr>
            <p:nvPr/>
          </p:nvSpPr>
          <p:spPr bwMode="auto">
            <a:xfrm>
              <a:off x="5624" y="2251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>
              <a:off x="5692" y="2296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>
              <a:off x="5692" y="234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>
              <a:off x="5692" y="2387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40" name="Line 47"/>
            <p:cNvSpPr>
              <a:spLocks noChangeShapeType="1"/>
            </p:cNvSpPr>
            <p:nvPr/>
          </p:nvSpPr>
          <p:spPr bwMode="auto">
            <a:xfrm>
              <a:off x="5692" y="243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41" name="Line 48"/>
            <p:cNvSpPr>
              <a:spLocks noChangeShapeType="1"/>
            </p:cNvSpPr>
            <p:nvPr/>
          </p:nvSpPr>
          <p:spPr bwMode="auto">
            <a:xfrm>
              <a:off x="5624" y="2478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42" name="Line 49"/>
            <p:cNvSpPr>
              <a:spLocks noChangeShapeType="1"/>
            </p:cNvSpPr>
            <p:nvPr/>
          </p:nvSpPr>
          <p:spPr bwMode="auto">
            <a:xfrm>
              <a:off x="5692" y="252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>
              <a:off x="5692" y="256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>
              <a:off x="5692" y="2613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45" name="Line 52"/>
            <p:cNvSpPr>
              <a:spLocks noChangeShapeType="1"/>
            </p:cNvSpPr>
            <p:nvPr/>
          </p:nvSpPr>
          <p:spPr bwMode="auto">
            <a:xfrm>
              <a:off x="5692" y="265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46" name="Line 53"/>
            <p:cNvSpPr>
              <a:spLocks noChangeShapeType="1"/>
            </p:cNvSpPr>
            <p:nvPr/>
          </p:nvSpPr>
          <p:spPr bwMode="auto">
            <a:xfrm>
              <a:off x="5624" y="2704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47" name="Line 54"/>
            <p:cNvSpPr>
              <a:spLocks noChangeShapeType="1"/>
            </p:cNvSpPr>
            <p:nvPr/>
          </p:nvSpPr>
          <p:spPr bwMode="auto">
            <a:xfrm>
              <a:off x="5692" y="2749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48" name="Line 55"/>
            <p:cNvSpPr>
              <a:spLocks noChangeShapeType="1"/>
            </p:cNvSpPr>
            <p:nvPr/>
          </p:nvSpPr>
          <p:spPr bwMode="auto">
            <a:xfrm>
              <a:off x="5692" y="279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49" name="Line 56"/>
            <p:cNvSpPr>
              <a:spLocks noChangeShapeType="1"/>
            </p:cNvSpPr>
            <p:nvPr/>
          </p:nvSpPr>
          <p:spPr bwMode="auto">
            <a:xfrm>
              <a:off x="5692" y="2840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50" name="Line 57"/>
            <p:cNvSpPr>
              <a:spLocks noChangeShapeType="1"/>
            </p:cNvSpPr>
            <p:nvPr/>
          </p:nvSpPr>
          <p:spPr bwMode="auto">
            <a:xfrm>
              <a:off x="5692" y="288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51" name="Line 58"/>
            <p:cNvSpPr>
              <a:spLocks noChangeShapeType="1"/>
            </p:cNvSpPr>
            <p:nvPr/>
          </p:nvSpPr>
          <p:spPr bwMode="auto">
            <a:xfrm>
              <a:off x="5624" y="2931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</p:grpSp>
      <p:sp>
        <p:nvSpPr>
          <p:cNvPr id="52" name="Line 62"/>
          <p:cNvSpPr>
            <a:spLocks noChangeShapeType="1"/>
          </p:cNvSpPr>
          <p:nvPr/>
        </p:nvSpPr>
        <p:spPr bwMode="auto">
          <a:xfrm>
            <a:off x="4067175" y="5589588"/>
            <a:ext cx="4103688" cy="0"/>
          </a:xfrm>
          <a:prstGeom prst="line">
            <a:avLst/>
          </a:prstGeom>
          <a:noFill/>
          <a:ln w="15875">
            <a:solidFill>
              <a:schemeClr val="accent1"/>
            </a:solidFill>
            <a:prstDash val="lgDashDot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</a:endParaRPr>
          </a:p>
        </p:txBody>
      </p:sp>
      <p:sp>
        <p:nvSpPr>
          <p:cNvPr id="53" name="Line 63"/>
          <p:cNvSpPr>
            <a:spLocks noChangeShapeType="1"/>
          </p:cNvSpPr>
          <p:nvPr/>
        </p:nvSpPr>
        <p:spPr bwMode="auto">
          <a:xfrm>
            <a:off x="4356100" y="5445125"/>
            <a:ext cx="0" cy="1325563"/>
          </a:xfrm>
          <a:prstGeom prst="line">
            <a:avLst/>
          </a:prstGeom>
          <a:noFill/>
          <a:ln w="15875">
            <a:solidFill>
              <a:schemeClr val="accent1"/>
            </a:solidFill>
            <a:prstDash val="lgDashDot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</a:endParaRPr>
          </a:p>
        </p:txBody>
      </p:sp>
      <p:grpSp>
        <p:nvGrpSpPr>
          <p:cNvPr id="54" name="Groupe 58"/>
          <p:cNvGrpSpPr>
            <a:grpSpLocks/>
          </p:cNvGrpSpPr>
          <p:nvPr userDrawn="1"/>
        </p:nvGrpSpPr>
        <p:grpSpPr bwMode="auto">
          <a:xfrm>
            <a:off x="8001024" y="142852"/>
            <a:ext cx="1000125" cy="857250"/>
            <a:chOff x="7929586" y="5929330"/>
            <a:chExt cx="1214414" cy="928670"/>
          </a:xfrm>
        </p:grpSpPr>
        <p:grpSp>
          <p:nvGrpSpPr>
            <p:cNvPr id="55" name="Group 11"/>
            <p:cNvGrpSpPr>
              <a:grpSpLocks/>
            </p:cNvGrpSpPr>
            <p:nvPr userDrawn="1"/>
          </p:nvGrpSpPr>
          <p:grpSpPr bwMode="auto">
            <a:xfrm>
              <a:off x="7929586" y="5929330"/>
              <a:ext cx="1214414" cy="928670"/>
              <a:chOff x="3696" y="135"/>
              <a:chExt cx="1049" cy="873"/>
            </a:xfrm>
          </p:grpSpPr>
          <p:sp>
            <p:nvSpPr>
              <p:cNvPr id="57" name="Rectangle 12"/>
              <p:cNvSpPr>
                <a:spLocks noChangeArrowheads="1"/>
              </p:cNvSpPr>
              <p:nvPr/>
            </p:nvSpPr>
            <p:spPr bwMode="auto">
              <a:xfrm>
                <a:off x="3696" y="135"/>
                <a:ext cx="1049" cy="87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>
                  <a:latin typeface="Arial" charset="0"/>
                </a:endParaRPr>
              </a:p>
            </p:txBody>
          </p:sp>
          <p:grpSp>
            <p:nvGrpSpPr>
              <p:cNvPr id="58" name="Group 13"/>
              <p:cNvGrpSpPr>
                <a:grpSpLocks/>
              </p:cNvGrpSpPr>
              <p:nvPr/>
            </p:nvGrpSpPr>
            <p:grpSpPr bwMode="auto">
              <a:xfrm>
                <a:off x="3741" y="467"/>
                <a:ext cx="981" cy="541"/>
                <a:chOff x="3792" y="1387"/>
                <a:chExt cx="981" cy="541"/>
              </a:xfrm>
            </p:grpSpPr>
            <p:pic>
              <p:nvPicPr>
                <p:cNvPr id="59" name="Picture 16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792" y="1668"/>
                  <a:ext cx="509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58" y="1668"/>
                  <a:ext cx="493" cy="220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it-IT" sz="800" b="1" dirty="0">
                      <a:solidFill>
                        <a:srgbClr val="336699"/>
                      </a:solidFill>
                      <a:latin typeface="Arial" charset="0"/>
                    </a:rPr>
                    <a:t>EPAR</a:t>
                  </a:r>
                </a:p>
              </p:txBody>
            </p:sp>
            <p:pic>
              <p:nvPicPr>
                <p:cNvPr id="61" name="Picture 14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794" y="1387"/>
                  <a:ext cx="979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pic>
          <p:nvPicPr>
            <p:cNvPr id="56" name="Picture 2" descr="LogoGenerique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98331" y="5999088"/>
              <a:ext cx="831387" cy="287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2" name="Groupe 70"/>
          <p:cNvGrpSpPr>
            <a:grpSpLocks/>
          </p:cNvGrpSpPr>
          <p:nvPr userDrawn="1"/>
        </p:nvGrpSpPr>
        <p:grpSpPr bwMode="auto">
          <a:xfrm>
            <a:off x="0" y="0"/>
            <a:ext cx="1746250" cy="6786563"/>
            <a:chOff x="0" y="1"/>
            <a:chExt cx="1745673" cy="6786585"/>
          </a:xfrm>
        </p:grpSpPr>
        <p:pic>
          <p:nvPicPr>
            <p:cNvPr id="63" name="Picture 2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1"/>
              <a:ext cx="1745673" cy="2214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" name="Picture 4" descr="Les effets sur la santé de la pollution atmosphérique particulaire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2303875"/>
              <a:ext cx="1714480" cy="1339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6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5097903"/>
              <a:ext cx="1712468" cy="1688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" name="Picture 7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" y="3786190"/>
              <a:ext cx="1703082" cy="1143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789363"/>
            <a:ext cx="6400800" cy="15843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133600"/>
            <a:ext cx="7273925" cy="1470025"/>
          </a:xfrm>
        </p:spPr>
        <p:txBody>
          <a:bodyPr/>
          <a:lstStyle>
            <a:lvl1pPr>
              <a:defRPr sz="3200">
                <a:solidFill>
                  <a:srgbClr val="FF6600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6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95513" y="6381750"/>
            <a:ext cx="1368425" cy="339725"/>
          </a:xfrm>
          <a:noFill/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fr-FR"/>
              <a:t>San Servolo_IV_2010</a:t>
            </a:r>
            <a:endParaRPr lang="fr-FR" dirty="0"/>
          </a:p>
        </p:txBody>
      </p:sp>
      <p:sp>
        <p:nvSpPr>
          <p:cNvPr id="6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635375" y="6381750"/>
            <a:ext cx="635000" cy="331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FF3EB865-FFFB-4B73-9940-80C6720C917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2195513" y="6021388"/>
            <a:ext cx="2089150" cy="333375"/>
          </a:xfrm>
          <a:noFill/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it-IT"/>
              <a:t>Régional_IdF_Shanghai_2010</a:t>
            </a:r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1357298"/>
            <a:ext cx="8229600" cy="4525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San Servolo_IV_2010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Régional_IdF_Shanghai_2010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03800" y="6524625"/>
            <a:ext cx="2425700" cy="33337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fld id="{E8D1A769-EC41-429B-9FBF-8AD3C4A03A12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San Servolo_IV_2010</a:t>
            </a:r>
            <a:endParaRPr lang="fr-FR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Régional_IdF_Shanghai_2010</a:t>
            </a: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03800" y="6524625"/>
            <a:ext cx="2711450" cy="33337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fld id="{FF7BE5F6-3894-41FB-8FDF-CE27662E6605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188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2188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San Servolo_IV_2010</a:t>
            </a:r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Régional_IdF_Shanghai_2010</a:t>
            </a:r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San Servolo_IV_2010</a:t>
            </a:r>
            <a:endParaRPr lang="fr-FR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Régional_IdF_Shanghai_2010</a:t>
            </a: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03800" y="6524625"/>
            <a:ext cx="2568575" cy="33337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fld id="{1B113900-EFD9-4D02-AE6C-D636506FDA5A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San Servolo_IV_2010</a:t>
            </a:r>
            <a:endParaRPr lang="fr-FR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Régional_IdF_Shanghai_2010</a:t>
            </a: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03800" y="6524625"/>
            <a:ext cx="2425700" cy="33337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fld id="{4E59E3C1-1823-4CA0-BDC3-0604CEF81D20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San Servolo_IV_2010</a:t>
            </a:r>
            <a:endParaRPr lang="fr-FR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Régional_IdF_Shanghai_2010</a:t>
            </a: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03800" y="6524625"/>
            <a:ext cx="2139950" cy="33337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fld id="{A2512925-E683-4B90-90CD-61A0D437924E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San Servolo_IV_2010</a:t>
            </a:r>
            <a:endParaRPr lang="fr-F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Régional_IdF_Shanghai_2010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03800" y="6524625"/>
            <a:ext cx="2211388" cy="33337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fld id="{F42263BE-3BE1-469F-A644-21659CC57F9D}" type="slidenum">
              <a:rPr lang="fr-FR"/>
              <a:pPr>
                <a:defRPr/>
              </a:pPr>
              <a:t>‹#›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4128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24625"/>
            <a:ext cx="2133600" cy="333375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San Servolo_IV_2010</a:t>
            </a:r>
            <a:endParaRPr lang="fr-FR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24075" y="6524625"/>
            <a:ext cx="2895600" cy="333375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it-IT"/>
              <a:t>Régional_IdF_Shanghai_2010</a:t>
            </a:r>
            <a:endParaRPr lang="fr-FR"/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 flipV="1">
            <a:off x="468313" y="0"/>
            <a:ext cx="0" cy="6524625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268413"/>
            <a:ext cx="889317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fr-FR">
              <a:latin typeface="Arial" charset="0"/>
            </a:endParaRPr>
          </a:p>
        </p:txBody>
      </p:sp>
      <p:grpSp>
        <p:nvGrpSpPr>
          <p:cNvPr id="2056" name="Group 58"/>
          <p:cNvGrpSpPr>
            <a:grpSpLocks/>
          </p:cNvGrpSpPr>
          <p:nvPr/>
        </p:nvGrpSpPr>
        <p:grpSpPr bwMode="auto">
          <a:xfrm>
            <a:off x="8928100" y="1412875"/>
            <a:ext cx="215900" cy="3240088"/>
            <a:chOff x="5624" y="890"/>
            <a:chExt cx="136" cy="2041"/>
          </a:xfrm>
        </p:grpSpPr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>
              <a:off x="5624" y="890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>
              <a:off x="5692" y="93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>
              <a:off x="5692" y="981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39" name="Line 15"/>
            <p:cNvSpPr>
              <a:spLocks noChangeShapeType="1"/>
            </p:cNvSpPr>
            <p:nvPr/>
          </p:nvSpPr>
          <p:spPr bwMode="auto">
            <a:xfrm>
              <a:off x="5692" y="1026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40" name="Line 16"/>
            <p:cNvSpPr>
              <a:spLocks noChangeShapeType="1"/>
            </p:cNvSpPr>
            <p:nvPr/>
          </p:nvSpPr>
          <p:spPr bwMode="auto">
            <a:xfrm>
              <a:off x="5692" y="1071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>
              <a:off x="5624" y="1117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42" name="Line 18"/>
            <p:cNvSpPr>
              <a:spLocks noChangeShapeType="1"/>
            </p:cNvSpPr>
            <p:nvPr/>
          </p:nvSpPr>
          <p:spPr bwMode="auto">
            <a:xfrm>
              <a:off x="5692" y="116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>
              <a:off x="5692" y="120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>
              <a:off x="5692" y="1253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>
              <a:off x="5692" y="129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auto">
            <a:xfrm>
              <a:off x="5624" y="1344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>
              <a:off x="5692" y="138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>
              <a:off x="5692" y="1434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49" name="Line 25"/>
            <p:cNvSpPr>
              <a:spLocks noChangeShapeType="1"/>
            </p:cNvSpPr>
            <p:nvPr/>
          </p:nvSpPr>
          <p:spPr bwMode="auto">
            <a:xfrm>
              <a:off x="5692" y="1479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50" name="Line 26"/>
            <p:cNvSpPr>
              <a:spLocks noChangeShapeType="1"/>
            </p:cNvSpPr>
            <p:nvPr/>
          </p:nvSpPr>
          <p:spPr bwMode="auto">
            <a:xfrm>
              <a:off x="5692" y="1524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51" name="Line 27"/>
            <p:cNvSpPr>
              <a:spLocks noChangeShapeType="1"/>
            </p:cNvSpPr>
            <p:nvPr/>
          </p:nvSpPr>
          <p:spPr bwMode="auto">
            <a:xfrm>
              <a:off x="5624" y="1570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52" name="Line 28"/>
            <p:cNvSpPr>
              <a:spLocks noChangeShapeType="1"/>
            </p:cNvSpPr>
            <p:nvPr/>
          </p:nvSpPr>
          <p:spPr bwMode="auto">
            <a:xfrm>
              <a:off x="5692" y="161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>
              <a:off x="5692" y="1661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54" name="Line 30"/>
            <p:cNvSpPr>
              <a:spLocks noChangeShapeType="1"/>
            </p:cNvSpPr>
            <p:nvPr/>
          </p:nvSpPr>
          <p:spPr bwMode="auto">
            <a:xfrm>
              <a:off x="5692" y="1706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>
              <a:off x="5692" y="1751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56" name="Line 32"/>
            <p:cNvSpPr>
              <a:spLocks noChangeShapeType="1"/>
            </p:cNvSpPr>
            <p:nvPr/>
          </p:nvSpPr>
          <p:spPr bwMode="auto">
            <a:xfrm>
              <a:off x="5624" y="1797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57" name="Line 33"/>
            <p:cNvSpPr>
              <a:spLocks noChangeShapeType="1"/>
            </p:cNvSpPr>
            <p:nvPr/>
          </p:nvSpPr>
          <p:spPr bwMode="auto">
            <a:xfrm>
              <a:off x="5692" y="184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58" name="Line 34"/>
            <p:cNvSpPr>
              <a:spLocks noChangeShapeType="1"/>
            </p:cNvSpPr>
            <p:nvPr/>
          </p:nvSpPr>
          <p:spPr bwMode="auto">
            <a:xfrm>
              <a:off x="5692" y="188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59" name="Line 35"/>
            <p:cNvSpPr>
              <a:spLocks noChangeShapeType="1"/>
            </p:cNvSpPr>
            <p:nvPr/>
          </p:nvSpPr>
          <p:spPr bwMode="auto">
            <a:xfrm>
              <a:off x="5692" y="1933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60" name="Line 36"/>
            <p:cNvSpPr>
              <a:spLocks noChangeShapeType="1"/>
            </p:cNvSpPr>
            <p:nvPr/>
          </p:nvSpPr>
          <p:spPr bwMode="auto">
            <a:xfrm>
              <a:off x="5692" y="197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61" name="Line 37"/>
            <p:cNvSpPr>
              <a:spLocks noChangeShapeType="1"/>
            </p:cNvSpPr>
            <p:nvPr/>
          </p:nvSpPr>
          <p:spPr bwMode="auto">
            <a:xfrm>
              <a:off x="5624" y="2024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62" name="Line 38"/>
            <p:cNvSpPr>
              <a:spLocks noChangeShapeType="1"/>
            </p:cNvSpPr>
            <p:nvPr/>
          </p:nvSpPr>
          <p:spPr bwMode="auto">
            <a:xfrm>
              <a:off x="5692" y="2069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63" name="Line 39"/>
            <p:cNvSpPr>
              <a:spLocks noChangeShapeType="1"/>
            </p:cNvSpPr>
            <p:nvPr/>
          </p:nvSpPr>
          <p:spPr bwMode="auto">
            <a:xfrm>
              <a:off x="5692" y="211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64" name="Line 40"/>
            <p:cNvSpPr>
              <a:spLocks noChangeShapeType="1"/>
            </p:cNvSpPr>
            <p:nvPr/>
          </p:nvSpPr>
          <p:spPr bwMode="auto">
            <a:xfrm>
              <a:off x="5692" y="2160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65" name="Line 41"/>
            <p:cNvSpPr>
              <a:spLocks noChangeShapeType="1"/>
            </p:cNvSpPr>
            <p:nvPr/>
          </p:nvSpPr>
          <p:spPr bwMode="auto">
            <a:xfrm>
              <a:off x="5692" y="220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66" name="Line 42"/>
            <p:cNvSpPr>
              <a:spLocks noChangeShapeType="1"/>
            </p:cNvSpPr>
            <p:nvPr/>
          </p:nvSpPr>
          <p:spPr bwMode="auto">
            <a:xfrm>
              <a:off x="5624" y="2251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67" name="Line 43"/>
            <p:cNvSpPr>
              <a:spLocks noChangeShapeType="1"/>
            </p:cNvSpPr>
            <p:nvPr/>
          </p:nvSpPr>
          <p:spPr bwMode="auto">
            <a:xfrm>
              <a:off x="5692" y="2296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>
              <a:off x="5692" y="234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>
              <a:off x="5692" y="2387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70" name="Line 46"/>
            <p:cNvSpPr>
              <a:spLocks noChangeShapeType="1"/>
            </p:cNvSpPr>
            <p:nvPr/>
          </p:nvSpPr>
          <p:spPr bwMode="auto">
            <a:xfrm>
              <a:off x="5692" y="243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71" name="Line 47"/>
            <p:cNvSpPr>
              <a:spLocks noChangeShapeType="1"/>
            </p:cNvSpPr>
            <p:nvPr/>
          </p:nvSpPr>
          <p:spPr bwMode="auto">
            <a:xfrm>
              <a:off x="5624" y="2478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72" name="Line 48"/>
            <p:cNvSpPr>
              <a:spLocks noChangeShapeType="1"/>
            </p:cNvSpPr>
            <p:nvPr/>
          </p:nvSpPr>
          <p:spPr bwMode="auto">
            <a:xfrm>
              <a:off x="5692" y="252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>
              <a:off x="5692" y="256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>
              <a:off x="5692" y="2613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75" name="Line 51"/>
            <p:cNvSpPr>
              <a:spLocks noChangeShapeType="1"/>
            </p:cNvSpPr>
            <p:nvPr/>
          </p:nvSpPr>
          <p:spPr bwMode="auto">
            <a:xfrm>
              <a:off x="5692" y="265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76" name="Line 52"/>
            <p:cNvSpPr>
              <a:spLocks noChangeShapeType="1"/>
            </p:cNvSpPr>
            <p:nvPr/>
          </p:nvSpPr>
          <p:spPr bwMode="auto">
            <a:xfrm>
              <a:off x="5624" y="2704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>
              <a:off x="5692" y="2749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78" name="Line 54"/>
            <p:cNvSpPr>
              <a:spLocks noChangeShapeType="1"/>
            </p:cNvSpPr>
            <p:nvPr/>
          </p:nvSpPr>
          <p:spPr bwMode="auto">
            <a:xfrm>
              <a:off x="5692" y="279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79" name="Line 55"/>
            <p:cNvSpPr>
              <a:spLocks noChangeShapeType="1"/>
            </p:cNvSpPr>
            <p:nvPr/>
          </p:nvSpPr>
          <p:spPr bwMode="auto">
            <a:xfrm>
              <a:off x="5692" y="2840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80" name="Line 56"/>
            <p:cNvSpPr>
              <a:spLocks noChangeShapeType="1"/>
            </p:cNvSpPr>
            <p:nvPr/>
          </p:nvSpPr>
          <p:spPr bwMode="auto">
            <a:xfrm>
              <a:off x="5692" y="288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  <p:sp>
          <p:nvSpPr>
            <p:cNvPr id="1081" name="Line 57"/>
            <p:cNvSpPr>
              <a:spLocks noChangeShapeType="1"/>
            </p:cNvSpPr>
            <p:nvPr/>
          </p:nvSpPr>
          <p:spPr bwMode="auto">
            <a:xfrm>
              <a:off x="5624" y="2931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fr-FR">
                <a:latin typeface="Arial" charset="0"/>
              </a:endParaRPr>
            </a:p>
          </p:txBody>
        </p:sp>
      </p:grpSp>
      <p:grpSp>
        <p:nvGrpSpPr>
          <p:cNvPr id="2057" name="Groupe 68"/>
          <p:cNvGrpSpPr>
            <a:grpSpLocks/>
          </p:cNvGrpSpPr>
          <p:nvPr userDrawn="1"/>
        </p:nvGrpSpPr>
        <p:grpSpPr bwMode="auto">
          <a:xfrm>
            <a:off x="8072438" y="5929313"/>
            <a:ext cx="1000125" cy="857250"/>
            <a:chOff x="7929586" y="5929330"/>
            <a:chExt cx="1214414" cy="928670"/>
          </a:xfrm>
        </p:grpSpPr>
        <p:grpSp>
          <p:nvGrpSpPr>
            <p:cNvPr id="2058" name="Group 11"/>
            <p:cNvGrpSpPr>
              <a:grpSpLocks/>
            </p:cNvGrpSpPr>
            <p:nvPr userDrawn="1"/>
          </p:nvGrpSpPr>
          <p:grpSpPr bwMode="auto">
            <a:xfrm>
              <a:off x="7929586" y="5929330"/>
              <a:ext cx="1214414" cy="928670"/>
              <a:chOff x="3696" y="135"/>
              <a:chExt cx="1049" cy="873"/>
            </a:xfrm>
          </p:grpSpPr>
          <p:sp>
            <p:nvSpPr>
              <p:cNvPr id="63" name="Rectangle 12"/>
              <p:cNvSpPr>
                <a:spLocks noChangeArrowheads="1"/>
              </p:cNvSpPr>
              <p:nvPr/>
            </p:nvSpPr>
            <p:spPr bwMode="auto">
              <a:xfrm>
                <a:off x="3696" y="135"/>
                <a:ext cx="1049" cy="87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fr-FR">
                  <a:latin typeface="Arial" charset="0"/>
                </a:endParaRPr>
              </a:p>
            </p:txBody>
          </p:sp>
          <p:grpSp>
            <p:nvGrpSpPr>
              <p:cNvPr id="2061" name="Group 13"/>
              <p:cNvGrpSpPr>
                <a:grpSpLocks/>
              </p:cNvGrpSpPr>
              <p:nvPr/>
            </p:nvGrpSpPr>
            <p:grpSpPr bwMode="auto">
              <a:xfrm>
                <a:off x="3741" y="467"/>
                <a:ext cx="981" cy="541"/>
                <a:chOff x="3792" y="1387"/>
                <a:chExt cx="981" cy="541"/>
              </a:xfrm>
            </p:grpSpPr>
            <p:pic>
              <p:nvPicPr>
                <p:cNvPr id="2062" name="Picture 16"/>
                <p:cNvPicPr>
                  <a:picLocks noChangeAspect="1" noChangeArrowheads="1"/>
                </p:cNvPicPr>
                <p:nvPr/>
              </p:nvPicPr>
              <p:blipFill>
                <a:blip r:embed="rId14" cstate="print"/>
                <a:srcRect/>
                <a:stretch>
                  <a:fillRect/>
                </a:stretch>
              </p:blipFill>
              <p:spPr bwMode="auto">
                <a:xfrm>
                  <a:off x="3792" y="1668"/>
                  <a:ext cx="509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58" y="1668"/>
                  <a:ext cx="493" cy="220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it-IT" sz="800" b="1" dirty="0">
                      <a:solidFill>
                        <a:srgbClr val="336699"/>
                      </a:solidFill>
                      <a:latin typeface="Arial" charset="0"/>
                    </a:rPr>
                    <a:t>EPAR</a:t>
                  </a:r>
                </a:p>
              </p:txBody>
            </p:sp>
            <p:pic>
              <p:nvPicPr>
                <p:cNvPr id="2064" name="Picture 14"/>
                <p:cNvPicPr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3794" y="1387"/>
                  <a:ext cx="979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pic>
          <p:nvPicPr>
            <p:cNvPr id="2059" name="Picture 2" descr="LogoGenerique"/>
            <p:cNvPicPr>
              <a:picLocks noChangeAspect="1" noChangeArrowheads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098331" y="5999088"/>
              <a:ext cx="831387" cy="287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45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95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rgbClr val="FF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b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u="sng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 u="sng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 u="sng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 u="sng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 u="sng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emf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736" y="2852936"/>
            <a:ext cx="6480720" cy="1584325"/>
          </a:xfrm>
        </p:spPr>
        <p:txBody>
          <a:bodyPr/>
          <a:lstStyle/>
          <a:p>
            <a:pPr eaLnBrk="1" hangingPunct="1">
              <a:defRPr/>
            </a:pPr>
            <a:endParaRPr lang="en-GB" sz="1800" dirty="0"/>
          </a:p>
          <a:p>
            <a:pPr eaLnBrk="1" hangingPunct="1">
              <a:defRPr/>
            </a:pPr>
            <a:r>
              <a:rPr lang="en-GB" sz="1800" dirty="0"/>
              <a:t>Soutrik Banerjee</a:t>
            </a:r>
          </a:p>
          <a:p>
            <a:pPr eaLnBrk="1" hangingPunct="1">
              <a:defRPr/>
            </a:pPr>
            <a:r>
              <a:rPr lang="en-GB" sz="1400" dirty="0"/>
              <a:t>27-06-2013</a:t>
            </a:r>
            <a:endParaRPr lang="en-GB" sz="2000" dirty="0"/>
          </a:p>
          <a:p>
            <a:pPr eaLnBrk="1" hangingPunct="1">
              <a:defRPr/>
            </a:pPr>
            <a:endParaRPr lang="en-GB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2293" y="1196752"/>
            <a:ext cx="7273925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/>
              <a:t>Measuring short-term effects of air pollution (BAPHE)</a:t>
            </a:r>
            <a:endParaRPr lang="en-GB" sz="2800" cap="small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4273739" y="4359642"/>
            <a:ext cx="514285" cy="49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UPMC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25308"/>
          <a:stretch>
            <a:fillRect/>
          </a:stretch>
        </p:blipFill>
        <p:spPr bwMode="auto">
          <a:xfrm rot="10800000" flipH="1" flipV="1">
            <a:off x="1984830" y="4365105"/>
            <a:ext cx="1291026" cy="34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350708" y="4437377"/>
            <a:ext cx="1211335" cy="43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937916" y="4290859"/>
            <a:ext cx="650308" cy="65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 de texte 2"/>
          <p:cNvSpPr txBox="1">
            <a:spLocks noChangeArrowheads="1"/>
          </p:cNvSpPr>
          <p:nvPr/>
        </p:nvSpPr>
        <p:spPr bwMode="auto">
          <a:xfrm>
            <a:off x="5796143" y="4293096"/>
            <a:ext cx="3620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GB" sz="90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E</a:t>
            </a:r>
            <a:endParaRPr lang="en-GB" sz="11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90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P</a:t>
            </a:r>
            <a:endParaRPr lang="en-GB" sz="11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90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A</a:t>
            </a:r>
            <a:endParaRPr lang="en-GB" sz="11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90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R</a:t>
            </a:r>
            <a:endParaRPr lang="en-GB" sz="11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99" y="6021288"/>
            <a:ext cx="8239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UPMC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25308"/>
          <a:stretch>
            <a:fillRect/>
          </a:stretch>
        </p:blipFill>
        <p:spPr bwMode="auto">
          <a:xfrm>
            <a:off x="604639" y="6237312"/>
            <a:ext cx="1807121" cy="48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093296"/>
            <a:ext cx="194456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https://mail-attachment.googleusercontent.com/attachment/?ui=2&amp;ik=066b5b86c8&amp;view=att&amp;th=13d64415e4c99780&amp;attid=0.1&amp;disp=inline&amp;safe=1&amp;zw&amp;saduie=AG9B_P8NfSyKNhgwOSlGzXcffiIf&amp;sadet=1363188263270&amp;sads=iq6k7ASfpPwhJw7FnzgiYW2uW4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00" y="5877272"/>
            <a:ext cx="1035680" cy="93610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5220072" y="6093296"/>
            <a:ext cx="3620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E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P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A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R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42491" y="332657"/>
            <a:ext cx="7273925" cy="79208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Results: summary</a:t>
            </a:r>
            <a:endParaRPr kumimoji="0" lang="en-GB" sz="3600" b="1" i="0" u="none" strike="noStrike" kern="0" cap="small" spc="0" normalizeH="0" baseline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7544" y="2852936"/>
            <a:ext cx="4320480" cy="21564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b="1" dirty="0">
                <a:latin typeface="Courier New"/>
                <a:ea typeface="Calibri"/>
              </a:rPr>
              <a:t>Variable    </a:t>
            </a:r>
            <a:r>
              <a:rPr lang="en-GB" b="1" dirty="0" err="1">
                <a:latin typeface="Courier New"/>
                <a:ea typeface="Calibri"/>
              </a:rPr>
              <a:t>N.days</a:t>
            </a:r>
            <a:r>
              <a:rPr lang="en-GB" b="1" dirty="0">
                <a:latin typeface="Courier New"/>
                <a:ea typeface="Calibri"/>
              </a:rPr>
              <a:t>  Mean   SD</a:t>
            </a:r>
            <a:endParaRPr lang="en-GB" b="1" dirty="0">
              <a:latin typeface="Courier New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/>
                <a:ea typeface="Calibri"/>
                <a:cs typeface="Times New Roman"/>
              </a:rPr>
              <a:t>PM</a:t>
            </a:r>
            <a:r>
              <a:rPr lang="en-GB" baseline="-25000" dirty="0">
                <a:latin typeface="Courier New"/>
                <a:ea typeface="Calibri"/>
                <a:cs typeface="Times New Roman"/>
              </a:rPr>
              <a:t>10</a:t>
            </a:r>
            <a:r>
              <a:rPr lang="en-GB" dirty="0">
                <a:latin typeface="Courier New"/>
                <a:ea typeface="Calibri"/>
                <a:cs typeface="Times New Roman"/>
              </a:rPr>
              <a:t> (µg/m</a:t>
            </a:r>
            <a:r>
              <a:rPr lang="en-GB" baseline="30000" dirty="0">
                <a:latin typeface="Courier New"/>
                <a:ea typeface="Calibri"/>
                <a:cs typeface="Times New Roman"/>
              </a:rPr>
              <a:t>3</a:t>
            </a:r>
            <a:r>
              <a:rPr lang="en-GB" dirty="0">
                <a:latin typeface="Courier New"/>
                <a:ea typeface="Calibri"/>
                <a:cs typeface="Times New Roman"/>
              </a:rPr>
              <a:t>)   366   50.5  32.1</a:t>
            </a:r>
            <a:endParaRPr lang="en-GB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/>
                <a:ea typeface="Calibri"/>
                <a:cs typeface="Times New Roman"/>
              </a:rPr>
              <a:t>PM</a:t>
            </a:r>
            <a:r>
              <a:rPr lang="en-GB" baseline="-25000" dirty="0">
                <a:latin typeface="Courier New"/>
                <a:ea typeface="Calibri"/>
                <a:cs typeface="Times New Roman"/>
              </a:rPr>
              <a:t>2.5</a:t>
            </a:r>
            <a:r>
              <a:rPr lang="en-GB" dirty="0">
                <a:latin typeface="Courier New"/>
                <a:ea typeface="Calibri"/>
                <a:cs typeface="Times New Roman"/>
              </a:rPr>
              <a:t> (µg/m</a:t>
            </a:r>
            <a:r>
              <a:rPr lang="en-GB" baseline="30000" dirty="0">
                <a:latin typeface="Courier New"/>
                <a:ea typeface="Calibri"/>
                <a:cs typeface="Times New Roman"/>
              </a:rPr>
              <a:t>3</a:t>
            </a:r>
            <a:r>
              <a:rPr lang="en-GB" dirty="0">
                <a:latin typeface="Courier New"/>
                <a:ea typeface="Calibri"/>
                <a:cs typeface="Times New Roman"/>
              </a:rPr>
              <a:t>)  366   30.0  18.8</a:t>
            </a:r>
            <a:endParaRPr lang="en-GB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/>
                <a:ea typeface="Calibri"/>
                <a:cs typeface="Times New Roman"/>
              </a:rPr>
              <a:t>Temperature   366   19.7   5.6</a:t>
            </a:r>
            <a:endParaRPr lang="en-GB" sz="1600" dirty="0">
              <a:latin typeface="Calibri"/>
              <a:ea typeface="Calibri"/>
              <a:cs typeface="Times New Roman"/>
            </a:endParaRPr>
          </a:p>
          <a:p>
            <a:r>
              <a:rPr lang="en-GB" dirty="0" err="1">
                <a:latin typeface="Courier New"/>
                <a:ea typeface="Calibri"/>
              </a:rPr>
              <a:t>Rel.humidity</a:t>
            </a:r>
            <a:r>
              <a:rPr lang="en-GB" dirty="0">
                <a:latin typeface="Courier New"/>
                <a:ea typeface="Calibri"/>
              </a:rPr>
              <a:t>  366   52.1   8.5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4860032" y="2636912"/>
            <a:ext cx="4044697" cy="2603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b="1" dirty="0">
                <a:latin typeface="Courier New"/>
                <a:ea typeface="Calibri"/>
              </a:rPr>
              <a:t>Outcome   </a:t>
            </a:r>
            <a:r>
              <a:rPr lang="en-GB" b="1" dirty="0" err="1">
                <a:latin typeface="Courier New"/>
                <a:ea typeface="Calibri"/>
              </a:rPr>
              <a:t>N.days</a:t>
            </a:r>
            <a:r>
              <a:rPr lang="en-GB" b="1" dirty="0">
                <a:latin typeface="Courier New"/>
                <a:ea typeface="Calibri"/>
              </a:rPr>
              <a:t>  Mean   SD</a:t>
            </a:r>
            <a:endParaRPr lang="en-GB" b="1" dirty="0">
              <a:latin typeface="Courier New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/>
                <a:ea typeface="Calibri"/>
                <a:cs typeface="Times New Roman"/>
              </a:rPr>
              <a:t>CVA         366    0.5   0.9</a:t>
            </a:r>
            <a:endParaRPr lang="en-GB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/>
                <a:ea typeface="Calibri"/>
                <a:cs typeface="Times New Roman"/>
              </a:rPr>
              <a:t>IHD         366   11.0   4.2</a:t>
            </a:r>
            <a:endParaRPr lang="en-GB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/>
                <a:ea typeface="Calibri"/>
                <a:cs typeface="Times New Roman"/>
              </a:rPr>
              <a:t>Respiratory 366   18.7   6.8</a:t>
            </a:r>
            <a:endParaRPr lang="en-GB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/>
                <a:ea typeface="Calibri"/>
                <a:cs typeface="Times New Roman"/>
              </a:rPr>
              <a:t>Hives       366    1.1   1.2</a:t>
            </a:r>
            <a:endParaRPr lang="en-GB" sz="1600" dirty="0">
              <a:latin typeface="Calibri"/>
              <a:ea typeface="Calibri"/>
              <a:cs typeface="Times New Roman"/>
            </a:endParaRPr>
          </a:p>
          <a:p>
            <a:r>
              <a:rPr lang="en-GB" dirty="0">
                <a:latin typeface="Courier New"/>
                <a:ea typeface="Calibri"/>
              </a:rPr>
              <a:t>Ear         366    0.1   0.4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0489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99" y="6021288"/>
            <a:ext cx="8239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UPMC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25308"/>
          <a:stretch>
            <a:fillRect/>
          </a:stretch>
        </p:blipFill>
        <p:spPr bwMode="auto">
          <a:xfrm>
            <a:off x="604639" y="6237312"/>
            <a:ext cx="1807121" cy="48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093296"/>
            <a:ext cx="194456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https://mail-attachment.googleusercontent.com/attachment/?ui=2&amp;ik=066b5b86c8&amp;view=att&amp;th=13d64415e4c99780&amp;attid=0.1&amp;disp=inline&amp;safe=1&amp;zw&amp;saduie=AG9B_P8NfSyKNhgwOSlGzXcffiIf&amp;sadet=1363188263270&amp;sads=iq6k7ASfpPwhJw7FnzgiYW2uW4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00" y="5877272"/>
            <a:ext cx="1035680" cy="93610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5220072" y="6093296"/>
            <a:ext cx="3620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E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P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A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R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187624" y="116633"/>
            <a:ext cx="7273925" cy="79208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Time-series plot of PM</a:t>
            </a:r>
            <a:endParaRPr kumimoji="0" lang="en-GB" sz="3600" b="1" i="0" u="none" strike="noStrike" kern="0" cap="small" spc="0" normalizeH="0" baseline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1268760"/>
            <a:ext cx="8352928" cy="468052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0489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99" y="6021288"/>
            <a:ext cx="8239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UPMC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25308"/>
          <a:stretch>
            <a:fillRect/>
          </a:stretch>
        </p:blipFill>
        <p:spPr bwMode="auto">
          <a:xfrm>
            <a:off x="604639" y="6237312"/>
            <a:ext cx="1807121" cy="48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093296"/>
            <a:ext cx="194456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https://mail-attachment.googleusercontent.com/attachment/?ui=2&amp;ik=066b5b86c8&amp;view=att&amp;th=13d64415e4c99780&amp;attid=0.1&amp;disp=inline&amp;safe=1&amp;zw&amp;saduie=AG9B_P8NfSyKNhgwOSlGzXcffiIf&amp;sadet=1363188263270&amp;sads=iq6k7ASfpPwhJw7FnzgiYW2uW4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Picture 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00" y="5877272"/>
            <a:ext cx="1035680" cy="93610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5220072" y="6093296"/>
            <a:ext cx="3620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E</a:t>
            </a:r>
            <a:endParaRPr lang="fr-FR" sz="1400" dirty="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P</a:t>
            </a:r>
            <a:endParaRPr lang="fr-FR" sz="1400" dirty="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A</a:t>
            </a:r>
            <a:endParaRPr lang="fr-FR" sz="1400" dirty="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R</a:t>
            </a:r>
            <a:endParaRPr lang="fr-FR" sz="1400" dirty="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187624" y="-27384"/>
            <a:ext cx="7273925" cy="115212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Time-series plot of IHD and respiratory admissions</a:t>
            </a:r>
            <a:endParaRPr kumimoji="0" lang="en-GB" sz="3600" b="1" i="0" u="none" strike="noStrike" kern="0" cap="small" spc="0" normalizeH="0" baseline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1268760"/>
            <a:ext cx="8352928" cy="468052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048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99" y="6021288"/>
            <a:ext cx="8239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UPMC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25308"/>
          <a:stretch>
            <a:fillRect/>
          </a:stretch>
        </p:blipFill>
        <p:spPr bwMode="auto">
          <a:xfrm>
            <a:off x="604639" y="6237312"/>
            <a:ext cx="1807121" cy="48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093296"/>
            <a:ext cx="194456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https://mail-attachment.googleusercontent.com/attachment/?ui=2&amp;ik=066b5b86c8&amp;view=att&amp;th=13d64415e4c99780&amp;attid=0.1&amp;disp=inline&amp;safe=1&amp;zw&amp;saduie=AG9B_P8NfSyKNhgwOSlGzXcffiIf&amp;sadet=1363188263270&amp;sads=iq6k7ASfpPwhJw7FnzgiYW2uW4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Picture 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00" y="5877272"/>
            <a:ext cx="1035680" cy="93610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5220072" y="6093296"/>
            <a:ext cx="3620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E</a:t>
            </a:r>
            <a:endParaRPr lang="fr-FR" sz="1400" dirty="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P</a:t>
            </a:r>
            <a:endParaRPr lang="fr-FR" sz="1400" dirty="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A</a:t>
            </a:r>
            <a:endParaRPr lang="fr-FR" sz="1400" dirty="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R</a:t>
            </a:r>
            <a:endParaRPr lang="fr-FR" sz="1400" dirty="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187624" y="-27384"/>
            <a:ext cx="7273925" cy="7920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36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Distributed Lag Model</a:t>
            </a:r>
            <a:r>
              <a:rPr kumimoji="0" lang="en-GB" sz="3600" b="1" i="0" u="none" strike="noStrike" kern="0" cap="small" spc="0" normalizeH="0" baseline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PM</a:t>
            </a:r>
            <a:r>
              <a:rPr kumimoji="0" lang="en-GB" sz="3600" b="1" i="0" u="none" strike="noStrike" kern="0" cap="small" spc="0" normalizeH="0" baseline="-2500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2.5</a:t>
            </a:r>
          </a:p>
        </p:txBody>
      </p:sp>
      <p:pic>
        <p:nvPicPr>
          <p:cNvPr id="11" name="Picture 10"/>
          <p:cNvPicPr/>
          <p:nvPr/>
        </p:nvPicPr>
        <p:blipFill>
          <a:blip r:embed="rId6" cstate="print"/>
          <a:srcRect r="2700" b="8072"/>
          <a:stretch>
            <a:fillRect/>
          </a:stretch>
        </p:blipFill>
        <p:spPr bwMode="auto">
          <a:xfrm>
            <a:off x="0" y="908720"/>
            <a:ext cx="9144000" cy="4968552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0489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99" y="6021288"/>
            <a:ext cx="8239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UPMC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25308"/>
          <a:stretch>
            <a:fillRect/>
          </a:stretch>
        </p:blipFill>
        <p:spPr bwMode="auto">
          <a:xfrm>
            <a:off x="604639" y="6237312"/>
            <a:ext cx="1807121" cy="48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093296"/>
            <a:ext cx="194456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https://mail-attachment.googleusercontent.com/attachment/?ui=2&amp;ik=066b5b86c8&amp;view=att&amp;th=13d64415e4c99780&amp;attid=0.1&amp;disp=inline&amp;safe=1&amp;zw&amp;saduie=AG9B_P8NfSyKNhgwOSlGzXcffiIf&amp;sadet=1363188263270&amp;sads=iq6k7ASfpPwhJw7FnzgiYW2uW4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00" y="5877272"/>
            <a:ext cx="1035680" cy="93610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5220072" y="6093296"/>
            <a:ext cx="3620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E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P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A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R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11560" y="116633"/>
            <a:ext cx="8352928" cy="1008111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Risk ratios (RR) between respiratory admissions and PM</a:t>
            </a:r>
            <a:r>
              <a:rPr lang="en-GB" sz="3200" b="1" kern="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2.5</a:t>
            </a:r>
            <a:endParaRPr kumimoji="0" lang="en-GB" sz="3200" b="1" i="0" u="none" strike="noStrike" kern="0" cap="small" spc="0" normalizeH="0" baseline="-2500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4888" y="1340768"/>
            <a:ext cx="4381328" cy="4339650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	  RR       95LL      95UL</a:t>
            </a:r>
            <a:endParaRPr lang="en-GB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lag0  1.0070786 0.9918046 1.022588</a:t>
            </a:r>
            <a:endParaRPr lang="en-GB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lag1  1.0006928 0.9936722 1.007763</a:t>
            </a:r>
            <a:endParaRPr lang="en-GB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lag2  1.0000203 0.9924840 1.007614</a:t>
            </a:r>
            <a:endParaRPr lang="en-GB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lag3  1.0022828 0.9952324 1.009383</a:t>
            </a:r>
            <a:endParaRPr lang="en-GB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lag4  1.0053498 0.9995692 1.011164</a:t>
            </a:r>
            <a:endParaRPr lang="en-GB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lag5  </a:t>
            </a:r>
            <a:r>
              <a:rPr lang="en-GB" sz="1600" b="1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1.0076985 1.0021310 1.013297</a:t>
            </a:r>
            <a:endParaRPr lang="en-GB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lag6  </a:t>
            </a:r>
            <a:r>
              <a:rPr lang="en-GB" sz="1600" b="1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1.00</a:t>
            </a:r>
            <a:r>
              <a:rPr lang="en-GB" sz="1600" b="1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Calibri"/>
                <a:cs typeface="Times New Roman"/>
              </a:rPr>
              <a:t>84188</a:t>
            </a:r>
            <a:r>
              <a:rPr lang="en-GB" sz="1600" b="1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 1.0022910 1.014584</a:t>
            </a:r>
            <a:endParaRPr lang="en-GB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lag7  </a:t>
            </a:r>
            <a:r>
              <a:rPr lang="en-GB" sz="1600" b="1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1.0072274 1.0010711 1.013421</a:t>
            </a:r>
            <a:endParaRPr lang="en-GB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lag8  1.0044747 0.9988709 1.010110</a:t>
            </a:r>
            <a:endParaRPr lang="en-GB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lag9  1.0011362 0.9954007 1.006905</a:t>
            </a:r>
            <a:endParaRPr lang="en-GB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lag10 0.9987962 0.9917905 1.005851</a:t>
            </a:r>
            <a:endParaRPr lang="en-GB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lag11 0.9996460 0.9919905 1.007361</a:t>
            </a:r>
            <a:endParaRPr lang="en-GB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lag12 1.0065295 0.9995510 1.013557</a:t>
            </a:r>
            <a:endParaRPr lang="en-GB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lag13 </a:t>
            </a:r>
            <a:r>
              <a:rPr lang="en-GB" sz="1600" b="1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1.0230857 1.0090347 1.037332</a:t>
            </a:r>
            <a:endParaRPr lang="en-GB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6876256" y="1556792"/>
            <a:ext cx="1656184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The % increase in respiratory hospital admission due to 10 µg/m</a:t>
            </a:r>
            <a:r>
              <a:rPr lang="en-GB" baseline="30000" dirty="0"/>
              <a:t>3</a:t>
            </a:r>
            <a:r>
              <a:rPr lang="en-GB" dirty="0"/>
              <a:t> increase in PM</a:t>
            </a:r>
            <a:r>
              <a:rPr lang="en-GB" baseline="-25000" dirty="0"/>
              <a:t>2.5</a:t>
            </a:r>
            <a:r>
              <a:rPr lang="en-GB" dirty="0"/>
              <a:t> = 0.84% on lag6 day</a:t>
            </a:r>
          </a:p>
        </p:txBody>
      </p:sp>
      <p:sp>
        <p:nvSpPr>
          <p:cNvPr id="14" name="Oval 13"/>
          <p:cNvSpPr/>
          <p:nvPr/>
        </p:nvSpPr>
        <p:spPr>
          <a:xfrm>
            <a:off x="3131840" y="3356992"/>
            <a:ext cx="1008112" cy="2880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urved Connector 15"/>
          <p:cNvCxnSpPr/>
          <p:nvPr/>
        </p:nvCxnSpPr>
        <p:spPr>
          <a:xfrm flipV="1">
            <a:off x="3851920" y="2204864"/>
            <a:ext cx="3024336" cy="1152128"/>
          </a:xfrm>
          <a:prstGeom prst="curved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489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99" y="6021288"/>
            <a:ext cx="8239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UPMC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25308"/>
          <a:stretch>
            <a:fillRect/>
          </a:stretch>
        </p:blipFill>
        <p:spPr bwMode="auto">
          <a:xfrm>
            <a:off x="604639" y="6237312"/>
            <a:ext cx="1807121" cy="48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093296"/>
            <a:ext cx="194456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https://mail-attachment.googleusercontent.com/attachment/?ui=2&amp;ik=066b5b86c8&amp;view=att&amp;th=13d64415e4c99780&amp;attid=0.1&amp;disp=inline&amp;safe=1&amp;zw&amp;saduie=AG9B_P8NfSyKNhgwOSlGzXcffiIf&amp;sadet=1363188263270&amp;sads=iq6k7ASfpPwhJw7FnzgiYW2uW4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Picture 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00" y="5877272"/>
            <a:ext cx="1035680" cy="93610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5220072" y="6093296"/>
            <a:ext cx="3620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E</a:t>
            </a:r>
            <a:endParaRPr lang="fr-FR" sz="1400" dirty="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P</a:t>
            </a:r>
            <a:endParaRPr lang="fr-FR" sz="1400" dirty="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A</a:t>
            </a:r>
            <a:endParaRPr lang="fr-FR" sz="1400" dirty="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R</a:t>
            </a:r>
            <a:endParaRPr lang="fr-FR" sz="1400" dirty="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971600" y="-27384"/>
            <a:ext cx="7704856" cy="115212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3-D and contour plots to visualise the association</a:t>
            </a:r>
            <a:endParaRPr kumimoji="0" lang="en-GB" sz="3600" b="1" i="0" u="none" strike="noStrike" kern="0" cap="small" spc="0" normalizeH="0" baseline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6" cstate="print"/>
          <a:srcRect l="23325" t="3017" r="24110" b="8631"/>
          <a:stretch>
            <a:fillRect/>
          </a:stretch>
        </p:blipFill>
        <p:spPr bwMode="auto">
          <a:xfrm>
            <a:off x="539552" y="1412776"/>
            <a:ext cx="3567113" cy="4248472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7" cstate="print"/>
          <a:srcRect t="3807" r="5001" b="2680"/>
          <a:stretch>
            <a:fillRect/>
          </a:stretch>
        </p:blipFill>
        <p:spPr bwMode="auto">
          <a:xfrm>
            <a:off x="4427984" y="1415239"/>
            <a:ext cx="4322440" cy="4248473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048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99" y="6021288"/>
            <a:ext cx="8239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UPMC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25308"/>
          <a:stretch>
            <a:fillRect/>
          </a:stretch>
        </p:blipFill>
        <p:spPr bwMode="auto">
          <a:xfrm>
            <a:off x="604639" y="6237312"/>
            <a:ext cx="1807121" cy="48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093296"/>
            <a:ext cx="194456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https://mail-attachment.googleusercontent.com/attachment/?ui=2&amp;ik=066b5b86c8&amp;view=att&amp;th=13d64415e4c99780&amp;attid=0.1&amp;disp=inline&amp;safe=1&amp;zw&amp;saduie=AG9B_P8NfSyKNhgwOSlGzXcffiIf&amp;sadet=1363188263270&amp;sads=iq6k7ASfpPwhJw7FnzgiYW2uW4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Picture 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00" y="5877272"/>
            <a:ext cx="1035680" cy="93610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5220072" y="6093296"/>
            <a:ext cx="3620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E</a:t>
            </a:r>
            <a:endParaRPr lang="fr-FR" sz="1400" dirty="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P</a:t>
            </a:r>
            <a:endParaRPr lang="fr-FR" sz="1400" dirty="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A</a:t>
            </a:r>
            <a:endParaRPr lang="fr-FR" sz="1400" dirty="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R</a:t>
            </a:r>
            <a:endParaRPr lang="fr-FR" sz="1400" dirty="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187624" y="-27384"/>
            <a:ext cx="7273925" cy="79208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GB" sz="36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Distributed Lag Model</a:t>
            </a:r>
            <a:r>
              <a:rPr kumimoji="0" lang="en-GB" sz="3600" b="1" i="0" u="none" strike="noStrike" kern="0" cap="small" spc="0" normalizeH="0" baseline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PM</a:t>
            </a:r>
            <a:r>
              <a:rPr lang="en-GB" sz="3600" b="1" kern="0" cap="small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10</a:t>
            </a:r>
            <a:endParaRPr kumimoji="0" lang="en-GB" sz="3600" b="1" i="0" u="none" strike="noStrike" kern="0" cap="small" spc="0" normalizeH="0" baseline="-2500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Picture 9"/>
          <p:cNvPicPr/>
          <p:nvPr/>
        </p:nvPicPr>
        <p:blipFill>
          <a:blip r:embed="rId6" cstate="print"/>
          <a:srcRect r="2018" b="7278"/>
          <a:stretch>
            <a:fillRect/>
          </a:stretch>
        </p:blipFill>
        <p:spPr bwMode="auto">
          <a:xfrm>
            <a:off x="0" y="836712"/>
            <a:ext cx="9143999" cy="5119967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0489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99" y="6021288"/>
            <a:ext cx="8239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UPMC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25308"/>
          <a:stretch>
            <a:fillRect/>
          </a:stretch>
        </p:blipFill>
        <p:spPr bwMode="auto">
          <a:xfrm>
            <a:off x="604639" y="6237312"/>
            <a:ext cx="1807121" cy="48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093296"/>
            <a:ext cx="194456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https://mail-attachment.googleusercontent.com/attachment/?ui=2&amp;ik=066b5b86c8&amp;view=att&amp;th=13d64415e4c99780&amp;attid=0.1&amp;disp=inline&amp;safe=1&amp;zw&amp;saduie=AG9B_P8NfSyKNhgwOSlGzXcffiIf&amp;sadet=1363188263270&amp;sads=iq6k7ASfpPwhJw7FnzgiYW2uW4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00" y="5877272"/>
            <a:ext cx="1035680" cy="93610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5220072" y="6093296"/>
            <a:ext cx="3620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E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P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A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R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11560" y="116633"/>
            <a:ext cx="8352928" cy="1008111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Risk ratios (RR) between respiratory admissions and PM</a:t>
            </a:r>
            <a:r>
              <a:rPr lang="en-GB" sz="3200" b="1" kern="0" baseline="-25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10</a:t>
            </a:r>
            <a:endParaRPr kumimoji="0" lang="en-GB" sz="3200" b="1" i="0" u="none" strike="noStrike" kern="0" cap="small" spc="0" normalizeH="0" baseline="-2500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4888" y="1340768"/>
            <a:ext cx="4257897" cy="4339650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	  RR       95LL      95UL</a:t>
            </a:r>
            <a:endParaRPr lang="en-GB" sz="16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lag0  1.007045 0.9990925 1.015061</a:t>
            </a:r>
            <a:endParaRPr lang="en-GB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lag1  1.001969 0.9980980 1.005855</a:t>
            </a:r>
            <a:endParaRPr lang="en-GB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lag2  1.000497 0.9964691 1.004541</a:t>
            </a:r>
            <a:endParaRPr lang="en-GB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lag3  1.001076 0.9972698 1.004896</a:t>
            </a:r>
            <a:endParaRPr lang="en-GB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lag4  1.002491 0.9992456 1.005747</a:t>
            </a:r>
            <a:endParaRPr lang="en-GB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lag5  </a:t>
            </a:r>
            <a:r>
              <a:rPr lang="en-GB" sz="1600" b="1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1.003847 1.0007064 1.006997</a:t>
            </a:r>
            <a:endParaRPr lang="en-GB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lag6  </a:t>
            </a:r>
            <a:r>
              <a:rPr lang="en-GB" sz="1600" b="1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1.00</a:t>
            </a:r>
            <a:r>
              <a:rPr lang="en-GB" sz="1600" b="1" dirty="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Calibri"/>
                <a:cs typeface="Times New Roman"/>
              </a:rPr>
              <a:t>4565</a:t>
            </a:r>
            <a:r>
              <a:rPr lang="en-GB" sz="1600" b="1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 1.0011973 1.007944</a:t>
            </a:r>
            <a:endParaRPr lang="en-GB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lag7  </a:t>
            </a:r>
            <a:r>
              <a:rPr lang="en-GB" sz="1600" b="1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1.004387 1.0010041 1.007782</a:t>
            </a:r>
            <a:endParaRPr lang="en-GB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lag8  </a:t>
            </a:r>
            <a:r>
              <a:rPr lang="en-GB" sz="1600" b="1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1.003377 1.0001966 1.006568</a:t>
            </a:r>
            <a:endParaRPr lang="en-GB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lag9  1.001922 0.9986203 1.005234</a:t>
            </a:r>
            <a:endParaRPr lang="en-GB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lag10 1.000726 0.9968304 1.004637</a:t>
            </a:r>
            <a:endParaRPr lang="en-GB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lag11 1.000811 0.9966252 1.005014</a:t>
            </a:r>
            <a:endParaRPr lang="en-GB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lag12 1.003523 0.9995442 1.007518</a:t>
            </a:r>
            <a:endParaRPr lang="en-GB" sz="1400" dirty="0">
              <a:latin typeface="Calibri"/>
              <a:ea typeface="Calibri"/>
              <a:cs typeface="Times New Roman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GB" sz="1600" dirty="0">
                <a:latin typeface="Courier New"/>
                <a:ea typeface="Calibri"/>
                <a:cs typeface="Times New Roman"/>
              </a:rPr>
              <a:t>lag13 </a:t>
            </a:r>
            <a:r>
              <a:rPr lang="en-GB" sz="1600" b="1" dirty="0">
                <a:solidFill>
                  <a:srgbClr val="FF0000"/>
                </a:solidFill>
                <a:latin typeface="Courier New"/>
                <a:ea typeface="Calibri"/>
                <a:cs typeface="Times New Roman"/>
              </a:rPr>
              <a:t>1.010562 1.0029672 1.018214</a:t>
            </a:r>
            <a:endParaRPr lang="en-GB" sz="1400" dirty="0">
              <a:latin typeface="Calibri"/>
              <a:ea typeface="Calibri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76256" y="1556792"/>
            <a:ext cx="1656184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The % increase in respiratory hospital admission due to 10 µg/m</a:t>
            </a:r>
            <a:r>
              <a:rPr lang="en-GB" baseline="30000" dirty="0"/>
              <a:t>3</a:t>
            </a:r>
            <a:r>
              <a:rPr lang="en-GB" dirty="0"/>
              <a:t> increase in PM</a:t>
            </a:r>
            <a:r>
              <a:rPr lang="en-GB" baseline="-25000" dirty="0"/>
              <a:t>10</a:t>
            </a:r>
            <a:r>
              <a:rPr lang="en-GB" dirty="0"/>
              <a:t> = 0.46% on lag6 day</a:t>
            </a:r>
          </a:p>
        </p:txBody>
      </p:sp>
      <p:sp>
        <p:nvSpPr>
          <p:cNvPr id="14" name="Oval 13"/>
          <p:cNvSpPr/>
          <p:nvPr/>
        </p:nvSpPr>
        <p:spPr>
          <a:xfrm>
            <a:off x="3131840" y="3356992"/>
            <a:ext cx="1008112" cy="2880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Curved Connector 15"/>
          <p:cNvCxnSpPr/>
          <p:nvPr/>
        </p:nvCxnSpPr>
        <p:spPr>
          <a:xfrm flipV="1">
            <a:off x="3851920" y="2204864"/>
            <a:ext cx="3024336" cy="1152128"/>
          </a:xfrm>
          <a:prstGeom prst="curved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489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99" y="6021288"/>
            <a:ext cx="8239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UPMC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25308"/>
          <a:stretch>
            <a:fillRect/>
          </a:stretch>
        </p:blipFill>
        <p:spPr bwMode="auto">
          <a:xfrm>
            <a:off x="604639" y="6237312"/>
            <a:ext cx="1807121" cy="48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093296"/>
            <a:ext cx="194456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https://mail-attachment.googleusercontent.com/attachment/?ui=2&amp;ik=066b5b86c8&amp;view=att&amp;th=13d64415e4c99780&amp;attid=0.1&amp;disp=inline&amp;safe=1&amp;zw&amp;saduie=AG9B_P8NfSyKNhgwOSlGzXcffiIf&amp;sadet=1363188263270&amp;sads=iq6k7ASfpPwhJw7FnzgiYW2uW4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7" name="Picture 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00" y="5877272"/>
            <a:ext cx="1035680" cy="93610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5220072" y="6093296"/>
            <a:ext cx="3620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E</a:t>
            </a:r>
            <a:endParaRPr lang="fr-FR" sz="1400" dirty="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P</a:t>
            </a:r>
            <a:endParaRPr lang="fr-FR" sz="1400" dirty="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A</a:t>
            </a:r>
            <a:endParaRPr lang="fr-FR" sz="1400" dirty="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R</a:t>
            </a:r>
            <a:endParaRPr lang="fr-FR" sz="1400" dirty="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754459" y="-27384"/>
            <a:ext cx="7921997" cy="115212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3-D and contour plots to visualise the association</a:t>
            </a:r>
            <a:endParaRPr kumimoji="0" lang="en-GB" sz="3600" b="1" i="0" u="none" strike="noStrike" kern="0" cap="small" spc="0" normalizeH="0" baseline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 t="3807" r="5001" b="2680"/>
          <a:stretch>
            <a:fillRect/>
          </a:stretch>
        </p:blipFill>
        <p:spPr bwMode="auto">
          <a:xfrm>
            <a:off x="4427984" y="1340768"/>
            <a:ext cx="4359339" cy="4392488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 l="23422" t="3324" r="24603" b="9158"/>
          <a:stretch>
            <a:fillRect/>
          </a:stretch>
        </p:blipFill>
        <p:spPr bwMode="auto">
          <a:xfrm>
            <a:off x="539552" y="1340767"/>
            <a:ext cx="3672408" cy="4381851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0489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99" y="6021288"/>
            <a:ext cx="8239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UPMC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25308"/>
          <a:stretch>
            <a:fillRect/>
          </a:stretch>
        </p:blipFill>
        <p:spPr bwMode="auto">
          <a:xfrm>
            <a:off x="604639" y="6237312"/>
            <a:ext cx="1807121" cy="48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093296"/>
            <a:ext cx="194456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https://mail-attachment.googleusercontent.com/attachment/?ui=2&amp;ik=066b5b86c8&amp;view=att&amp;th=13d64415e4c99780&amp;attid=0.1&amp;disp=inline&amp;safe=1&amp;zw&amp;saduie=AG9B_P8NfSyKNhgwOSlGzXcffiIf&amp;sadet=1363188263270&amp;sads=iq6k7ASfpPwhJw7FnzgiYW2uW4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3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00" y="5877272"/>
            <a:ext cx="1035680" cy="93610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5220072" y="6093296"/>
            <a:ext cx="3620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E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P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A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R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187624" y="116633"/>
            <a:ext cx="7273925" cy="79208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Conclusions</a:t>
            </a:r>
            <a:endParaRPr kumimoji="0" lang="en-GB" sz="3600" b="1" i="0" u="none" strike="noStrike" kern="0" cap="small" spc="0" normalizeH="0" baseline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268760"/>
            <a:ext cx="80648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GB" sz="3200" dirty="0">
                <a:latin typeface="Garamond" pitchFamily="18" charset="0"/>
              </a:rPr>
              <a:t>Of the 5 outcomes studied, respiratory hospital admissions on the lag6 day were significantly associated (‘peaked’) with a rise of PM, 0.84% and 0.46% increase for a 10 µg/m</a:t>
            </a:r>
            <a:r>
              <a:rPr lang="en-GB" sz="3200" baseline="30000" dirty="0">
                <a:latin typeface="Garamond" pitchFamily="18" charset="0"/>
              </a:rPr>
              <a:t>3</a:t>
            </a:r>
            <a:r>
              <a:rPr lang="en-GB" sz="3200" dirty="0">
                <a:latin typeface="Garamond" pitchFamily="18" charset="0"/>
              </a:rPr>
              <a:t> rise in PM</a:t>
            </a:r>
            <a:r>
              <a:rPr lang="en-GB" sz="3200" baseline="-25000" dirty="0">
                <a:latin typeface="Garamond" pitchFamily="18" charset="0"/>
              </a:rPr>
              <a:t>2.5</a:t>
            </a:r>
            <a:r>
              <a:rPr lang="en-GB" sz="3200" dirty="0">
                <a:latin typeface="Garamond" pitchFamily="18" charset="0"/>
              </a:rPr>
              <a:t> and PM</a:t>
            </a:r>
            <a:r>
              <a:rPr lang="en-GB" sz="3200" baseline="-25000" dirty="0">
                <a:latin typeface="Garamond" pitchFamily="18" charset="0"/>
              </a:rPr>
              <a:t>10</a:t>
            </a:r>
            <a:r>
              <a:rPr lang="en-GB" sz="3200" dirty="0">
                <a:latin typeface="Garamond" pitchFamily="18" charset="0"/>
              </a:rPr>
              <a:t>, respectively*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GB" sz="3200" dirty="0">
                <a:latin typeface="Garamond" pitchFamily="18" charset="0"/>
              </a:rPr>
              <a:t>Further analysis would be carried out on all-cause admissions, for other pollutants, and a stratified analysis by age-group (and gender)</a:t>
            </a:r>
          </a:p>
        </p:txBody>
      </p:sp>
    </p:spTree>
    <p:extLst>
      <p:ext uri="{BB962C8B-B14F-4D97-AF65-F5344CB8AC3E}">
        <p14:creationId xmlns:p14="http://schemas.microsoft.com/office/powerpoint/2010/main" val="3510489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99" y="6021288"/>
            <a:ext cx="8239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UPMC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25308"/>
          <a:stretch>
            <a:fillRect/>
          </a:stretch>
        </p:blipFill>
        <p:spPr bwMode="auto">
          <a:xfrm>
            <a:off x="604639" y="6237312"/>
            <a:ext cx="1807121" cy="48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093296"/>
            <a:ext cx="194456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https://mail-attachment.googleusercontent.com/attachment/?ui=2&amp;ik=066b5b86c8&amp;view=att&amp;th=13d64415e4c99780&amp;attid=0.1&amp;disp=inline&amp;safe=1&amp;zw&amp;saduie=AG9B_P8NfSyKNhgwOSlGzXcffiIf&amp;sadet=1363188263270&amp;sads=iq6k7ASfpPwhJw7FnzgiYW2uW4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00" y="5877272"/>
            <a:ext cx="1035680" cy="93610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5220072" y="6093296"/>
            <a:ext cx="3620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E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P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A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R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187624" y="116633"/>
            <a:ext cx="7273925" cy="79208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ker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Background (1)</a:t>
            </a:r>
            <a:endParaRPr kumimoji="0" lang="en-GB" sz="3600" b="1" i="0" u="none" strike="noStrike" kern="0" cap="small" spc="0" normalizeH="0" baseline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280949"/>
            <a:ext cx="83529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GB" sz="3200" dirty="0">
                <a:latin typeface="Garamond" pitchFamily="18" charset="0"/>
              </a:rPr>
              <a:t>BAPHE stands for </a:t>
            </a:r>
            <a:r>
              <a:rPr lang="en-GB" sz="3200" b="1" dirty="0">
                <a:latin typeface="Garamond" pitchFamily="18" charset="0"/>
              </a:rPr>
              <a:t>B</a:t>
            </a:r>
            <a:r>
              <a:rPr lang="en-GB" sz="3200" dirty="0">
                <a:latin typeface="Garamond" pitchFamily="18" charset="0"/>
              </a:rPr>
              <a:t>eirut </a:t>
            </a:r>
            <a:r>
              <a:rPr lang="en-GB" sz="3200" b="1" dirty="0">
                <a:latin typeface="Garamond" pitchFamily="18" charset="0"/>
              </a:rPr>
              <a:t>A</a:t>
            </a:r>
            <a:r>
              <a:rPr lang="en-GB" sz="3200" dirty="0">
                <a:latin typeface="Garamond" pitchFamily="18" charset="0"/>
              </a:rPr>
              <a:t>ir </a:t>
            </a:r>
            <a:r>
              <a:rPr lang="en-GB" sz="3200" b="1" dirty="0">
                <a:latin typeface="Garamond" pitchFamily="18" charset="0"/>
              </a:rPr>
              <a:t>P</a:t>
            </a:r>
            <a:r>
              <a:rPr lang="en-GB" sz="3200" dirty="0">
                <a:latin typeface="Garamond" pitchFamily="18" charset="0"/>
              </a:rPr>
              <a:t>ollution </a:t>
            </a:r>
            <a:r>
              <a:rPr lang="en-GB" sz="3200" b="1" dirty="0">
                <a:latin typeface="Garamond" pitchFamily="18" charset="0"/>
              </a:rPr>
              <a:t>H</a:t>
            </a:r>
            <a:r>
              <a:rPr lang="en-GB" sz="3200" dirty="0">
                <a:latin typeface="Garamond" pitchFamily="18" charset="0"/>
              </a:rPr>
              <a:t>ealth </a:t>
            </a:r>
            <a:r>
              <a:rPr lang="en-GB" sz="3200" b="1" dirty="0">
                <a:latin typeface="Garamond" pitchFamily="18" charset="0"/>
              </a:rPr>
              <a:t>E</a:t>
            </a:r>
            <a:r>
              <a:rPr lang="en-GB" sz="3200" dirty="0">
                <a:latin typeface="Garamond" pitchFamily="18" charset="0"/>
              </a:rPr>
              <a:t>ffects study</a:t>
            </a:r>
            <a:endParaRPr lang="en-GB" sz="3200" dirty="0"/>
          </a:p>
          <a:p>
            <a:pPr marL="342900" indent="-342900">
              <a:buFont typeface="Wingdings" pitchFamily="2" charset="2"/>
              <a:buChar char="q"/>
            </a:pPr>
            <a:r>
              <a:rPr lang="en-GB" sz="3200" dirty="0">
                <a:latin typeface="Garamond" pitchFamily="18" charset="0"/>
              </a:rPr>
              <a:t>Data were collected from 1</a:t>
            </a:r>
            <a:r>
              <a:rPr lang="en-GB" sz="3200" baseline="30000" dirty="0">
                <a:latin typeface="Garamond" pitchFamily="18" charset="0"/>
              </a:rPr>
              <a:t>st</a:t>
            </a:r>
            <a:r>
              <a:rPr lang="en-GB" sz="3200" dirty="0">
                <a:latin typeface="Garamond" pitchFamily="18" charset="0"/>
              </a:rPr>
              <a:t> January to 31</a:t>
            </a:r>
            <a:r>
              <a:rPr lang="en-GB" sz="3200" baseline="30000" dirty="0">
                <a:latin typeface="Garamond" pitchFamily="18" charset="0"/>
              </a:rPr>
              <a:t>st</a:t>
            </a:r>
            <a:r>
              <a:rPr lang="en-GB" sz="3200" dirty="0">
                <a:latin typeface="Garamond" pitchFamily="18" charset="0"/>
              </a:rPr>
              <a:t> December, 2012 (366 days)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GB" sz="3200" dirty="0">
                <a:latin typeface="Garamond" pitchFamily="18" charset="0"/>
              </a:rPr>
              <a:t>Data on daily hospital admissions were collected from ~75% hospitals (records) in Beirut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GB" sz="3200" dirty="0">
                <a:latin typeface="Garamond" pitchFamily="18" charset="0"/>
              </a:rPr>
              <a:t>The principal diagnosis for each case was extracted using the </a:t>
            </a:r>
            <a:r>
              <a:rPr lang="en-GB" sz="3200" b="1" dirty="0">
                <a:latin typeface="Garamond" pitchFamily="18" charset="0"/>
              </a:rPr>
              <a:t>I</a:t>
            </a:r>
            <a:r>
              <a:rPr lang="en-GB" sz="3200" dirty="0">
                <a:latin typeface="Garamond" pitchFamily="18" charset="0"/>
              </a:rPr>
              <a:t>nternational </a:t>
            </a:r>
            <a:r>
              <a:rPr lang="en-GB" sz="3200" b="1" dirty="0">
                <a:latin typeface="Garamond" pitchFamily="18" charset="0"/>
              </a:rPr>
              <a:t>C</a:t>
            </a:r>
            <a:r>
              <a:rPr lang="en-GB" sz="3200" dirty="0">
                <a:latin typeface="Garamond" pitchFamily="18" charset="0"/>
              </a:rPr>
              <a:t>lassification of </a:t>
            </a:r>
            <a:r>
              <a:rPr lang="en-GB" sz="3200" b="1" dirty="0">
                <a:latin typeface="Garamond" pitchFamily="18" charset="0"/>
              </a:rPr>
              <a:t>D</a:t>
            </a:r>
            <a:r>
              <a:rPr lang="en-GB" sz="3200" dirty="0">
                <a:latin typeface="Garamond" pitchFamily="18" charset="0"/>
              </a:rPr>
              <a:t>iseases, 9</a:t>
            </a:r>
            <a:r>
              <a:rPr lang="en-GB" sz="3200" baseline="30000" dirty="0">
                <a:latin typeface="Garamond" pitchFamily="18" charset="0"/>
              </a:rPr>
              <a:t>th</a:t>
            </a:r>
            <a:r>
              <a:rPr lang="en-GB" sz="3200" dirty="0">
                <a:latin typeface="Garamond" pitchFamily="18" charset="0"/>
              </a:rPr>
              <a:t> revision (ICD-9), coding system</a:t>
            </a:r>
          </a:p>
        </p:txBody>
      </p:sp>
    </p:spTree>
    <p:extLst>
      <p:ext uri="{BB962C8B-B14F-4D97-AF65-F5344CB8AC3E}">
        <p14:creationId xmlns:p14="http://schemas.microsoft.com/office/powerpoint/2010/main" val="3510489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99" y="6021288"/>
            <a:ext cx="8239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UPMC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25308"/>
          <a:stretch>
            <a:fillRect/>
          </a:stretch>
        </p:blipFill>
        <p:spPr bwMode="auto">
          <a:xfrm>
            <a:off x="604639" y="6237312"/>
            <a:ext cx="1807121" cy="48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093296"/>
            <a:ext cx="194456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https://mail-attachment.googleusercontent.com/attachment/?ui=2&amp;ik=066b5b86c8&amp;view=att&amp;th=13d64415e4c99780&amp;attid=0.1&amp;disp=inline&amp;safe=1&amp;zw&amp;saduie=AG9B_P8NfSyKNhgwOSlGzXcffiIf&amp;sadet=1363188263270&amp;sads=iq6k7ASfpPwhJw7FnzgiYW2uW4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00" y="5877272"/>
            <a:ext cx="1035680" cy="93610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5220072" y="6093296"/>
            <a:ext cx="3620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E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P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A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R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43608" y="2708920"/>
            <a:ext cx="7273925" cy="1944215"/>
          </a:xfrm>
          <a:prstGeom prst="rect">
            <a:avLst/>
          </a:prstGeom>
          <a:solidFill>
            <a:srgbClr val="92D050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4000" b="1" kern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40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51048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99" y="6021288"/>
            <a:ext cx="8239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UPMC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25308"/>
          <a:stretch>
            <a:fillRect/>
          </a:stretch>
        </p:blipFill>
        <p:spPr bwMode="auto">
          <a:xfrm>
            <a:off x="604639" y="6237312"/>
            <a:ext cx="1807121" cy="48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093296"/>
            <a:ext cx="194456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https://mail-attachment.googleusercontent.com/attachment/?ui=2&amp;ik=066b5b86c8&amp;view=att&amp;th=13d64415e4c99780&amp;attid=0.1&amp;disp=inline&amp;safe=1&amp;zw&amp;saduie=AG9B_P8NfSyKNhgwOSlGzXcffiIf&amp;sadet=1363188263270&amp;sads=iq6k7ASfpPwhJw7FnzgiYW2uW4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00" y="5877272"/>
            <a:ext cx="1035680" cy="93610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5220072" y="6093296"/>
            <a:ext cx="3620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E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P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A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R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187624" y="116633"/>
            <a:ext cx="7273925" cy="79208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ker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Background (2)</a:t>
            </a:r>
            <a:endParaRPr kumimoji="0" lang="en-GB" sz="3600" b="1" i="0" u="none" strike="noStrike" kern="0" cap="small" spc="0" normalizeH="0" baseline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268760"/>
            <a:ext cx="8064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GB" sz="3200" dirty="0">
                <a:latin typeface="Garamond" pitchFamily="18" charset="0"/>
              </a:rPr>
              <a:t>From the ICD codes, the diagnoses were grouped into 5 groups and all-cause admission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GB" sz="3200" dirty="0">
                <a:latin typeface="Garamond" pitchFamily="18" charset="0"/>
              </a:rPr>
              <a:t>The 5 groups were: </a:t>
            </a:r>
            <a:r>
              <a:rPr lang="en-GB" sz="3200" dirty="0" err="1">
                <a:latin typeface="Garamond" pitchFamily="18" charset="0"/>
              </a:rPr>
              <a:t>cerebro</a:t>
            </a:r>
            <a:r>
              <a:rPr lang="en-GB" sz="3200" dirty="0">
                <a:latin typeface="Garamond" pitchFamily="18" charset="0"/>
              </a:rPr>
              <a:t>-vascular accident (CVA), </a:t>
            </a:r>
            <a:r>
              <a:rPr lang="en-GB" sz="3200" dirty="0" err="1">
                <a:latin typeface="Garamond" pitchFamily="18" charset="0"/>
              </a:rPr>
              <a:t>ischaemic</a:t>
            </a:r>
            <a:r>
              <a:rPr lang="en-GB" sz="3200" dirty="0">
                <a:latin typeface="Garamond" pitchFamily="18" charset="0"/>
              </a:rPr>
              <a:t> heart disease (IHD), respiratory causes, hives (urticaria and allergy), ear problems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GB" sz="3200" dirty="0">
                <a:latin typeface="Garamond" pitchFamily="18" charset="0"/>
              </a:rPr>
              <a:t>The age and gender were also noted for carrying out stratified analysis by age-group and gender</a:t>
            </a:r>
          </a:p>
        </p:txBody>
      </p:sp>
    </p:spTree>
    <p:extLst>
      <p:ext uri="{BB962C8B-B14F-4D97-AF65-F5344CB8AC3E}">
        <p14:creationId xmlns:p14="http://schemas.microsoft.com/office/powerpoint/2010/main" val="351048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99" y="6021288"/>
            <a:ext cx="8239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UPMC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25308"/>
          <a:stretch>
            <a:fillRect/>
          </a:stretch>
        </p:blipFill>
        <p:spPr bwMode="auto">
          <a:xfrm>
            <a:off x="604639" y="6237312"/>
            <a:ext cx="1807121" cy="48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093296"/>
            <a:ext cx="194456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https://mail-attachment.googleusercontent.com/attachment/?ui=2&amp;ik=066b5b86c8&amp;view=att&amp;th=13d64415e4c99780&amp;attid=0.1&amp;disp=inline&amp;safe=1&amp;zw&amp;saduie=AG9B_P8NfSyKNhgwOSlGzXcffiIf&amp;sadet=1363188263270&amp;sads=iq6k7ASfpPwhJw7FnzgiYW2uW4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00" y="5877272"/>
            <a:ext cx="1035680" cy="93610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5220072" y="6093296"/>
            <a:ext cx="3620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E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P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A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R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187624" y="116633"/>
            <a:ext cx="7273925" cy="79208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ker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Background (3)</a:t>
            </a:r>
            <a:endParaRPr kumimoji="0" lang="en-GB" sz="3600" b="1" i="0" u="none" strike="noStrike" kern="0" cap="small" spc="0" normalizeH="0" baseline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268760"/>
            <a:ext cx="80648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GB" sz="3200">
                <a:latin typeface="Garamond" pitchFamily="18" charset="0"/>
              </a:rPr>
              <a:t>Data on air pollution were obtained from the air-quality monitoring station(s), which recorded hourly air pollution levels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GB" sz="3200">
                <a:latin typeface="Garamond" pitchFamily="18" charset="0"/>
              </a:rPr>
              <a:t>The pollutants recorded were airborne </a:t>
            </a:r>
            <a:r>
              <a:rPr lang="en-GB" sz="3200" b="1">
                <a:latin typeface="Garamond" pitchFamily="18" charset="0"/>
              </a:rPr>
              <a:t>P</a:t>
            </a:r>
            <a:r>
              <a:rPr lang="en-GB" sz="3200">
                <a:latin typeface="Garamond" pitchFamily="18" charset="0"/>
              </a:rPr>
              <a:t>articulate </a:t>
            </a:r>
            <a:r>
              <a:rPr lang="en-GB" sz="3200" b="1">
                <a:latin typeface="Garamond" pitchFamily="18" charset="0"/>
              </a:rPr>
              <a:t>M</a:t>
            </a:r>
            <a:r>
              <a:rPr lang="en-GB" sz="3200">
                <a:latin typeface="Garamond" pitchFamily="18" charset="0"/>
              </a:rPr>
              <a:t>atters of weight ≤ 10 µg and ≤ 2.5 µg (PM</a:t>
            </a:r>
            <a:r>
              <a:rPr lang="en-GB" sz="3200" baseline="-25000">
                <a:latin typeface="Garamond" pitchFamily="18" charset="0"/>
              </a:rPr>
              <a:t>10</a:t>
            </a:r>
            <a:r>
              <a:rPr lang="en-GB" sz="3200">
                <a:latin typeface="Garamond" pitchFamily="18" charset="0"/>
              </a:rPr>
              <a:t> and PM</a:t>
            </a:r>
            <a:r>
              <a:rPr lang="en-GB" sz="3200" baseline="-25000">
                <a:latin typeface="Garamond" pitchFamily="18" charset="0"/>
              </a:rPr>
              <a:t>2.5</a:t>
            </a:r>
            <a:r>
              <a:rPr lang="en-GB" sz="3200">
                <a:latin typeface="Garamond" pitchFamily="18" charset="0"/>
              </a:rPr>
              <a:t>, respectively)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GB" sz="3200">
                <a:latin typeface="Garamond" pitchFamily="18" charset="0"/>
              </a:rPr>
              <a:t>A daily average was computed for PM</a:t>
            </a:r>
            <a:r>
              <a:rPr lang="en-GB" sz="3200" baseline="-25000">
                <a:latin typeface="Garamond" pitchFamily="18" charset="0"/>
              </a:rPr>
              <a:t>2.5</a:t>
            </a:r>
            <a:r>
              <a:rPr lang="en-GB" sz="3200">
                <a:latin typeface="Garamond" pitchFamily="18" charset="0"/>
              </a:rPr>
              <a:t> and PM</a:t>
            </a:r>
            <a:r>
              <a:rPr lang="en-GB" sz="3200" baseline="-25000">
                <a:latin typeface="Garamond" pitchFamily="18" charset="0"/>
              </a:rPr>
              <a:t>10</a:t>
            </a:r>
            <a:r>
              <a:rPr lang="en-GB" sz="3200">
                <a:latin typeface="Garamond" pitchFamily="18" charset="0"/>
              </a:rPr>
              <a:t> (and, so forth for SO</a:t>
            </a:r>
            <a:r>
              <a:rPr lang="en-GB" sz="3200" baseline="-25000">
                <a:latin typeface="Garamond" pitchFamily="18" charset="0"/>
              </a:rPr>
              <a:t>2</a:t>
            </a:r>
            <a:r>
              <a:rPr lang="en-GB" sz="3200">
                <a:latin typeface="Garamond" pitchFamily="18" charset="0"/>
              </a:rPr>
              <a:t>, NO</a:t>
            </a:r>
            <a:r>
              <a:rPr lang="en-GB" sz="3200" baseline="-25000">
                <a:latin typeface="Garamond" pitchFamily="18" charset="0"/>
              </a:rPr>
              <a:t>2</a:t>
            </a:r>
            <a:r>
              <a:rPr lang="en-GB" sz="3200">
                <a:latin typeface="Garamond" pitchFamily="18" charset="0"/>
              </a:rPr>
              <a:t>, NO</a:t>
            </a:r>
            <a:r>
              <a:rPr lang="en-GB" sz="3200" baseline="-25000">
                <a:latin typeface="Garamond" pitchFamily="18" charset="0"/>
              </a:rPr>
              <a:t>x</a:t>
            </a:r>
            <a:r>
              <a:rPr lang="en-GB" sz="3200">
                <a:latin typeface="Garamond" pitchFamily="18" charset="0"/>
              </a:rPr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351048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99" y="6021288"/>
            <a:ext cx="8239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UPMC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25308"/>
          <a:stretch>
            <a:fillRect/>
          </a:stretch>
        </p:blipFill>
        <p:spPr bwMode="auto">
          <a:xfrm>
            <a:off x="604639" y="6237312"/>
            <a:ext cx="1807121" cy="48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093296"/>
            <a:ext cx="194456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https://mail-attachment.googleusercontent.com/attachment/?ui=2&amp;ik=066b5b86c8&amp;view=att&amp;th=13d64415e4c99780&amp;attid=0.1&amp;disp=inline&amp;safe=1&amp;zw&amp;saduie=AG9B_P8NfSyKNhgwOSlGzXcffiIf&amp;sadet=1363188263270&amp;sads=iq6k7ASfpPwhJw7FnzgiYW2uW4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00" y="5877272"/>
            <a:ext cx="1035680" cy="93610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5220072" y="6093296"/>
            <a:ext cx="3620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E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P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A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R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187624" y="116633"/>
            <a:ext cx="7273925" cy="79208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ker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Background (4)</a:t>
            </a:r>
            <a:endParaRPr kumimoji="0" lang="en-GB" sz="3600" b="1" i="0" u="none" strike="noStrike" kern="0" cap="small" spc="0" normalizeH="0" baseline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268760"/>
            <a:ext cx="806489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GB" sz="3200">
                <a:latin typeface="Garamond" pitchFamily="18" charset="0"/>
              </a:rPr>
              <a:t>For Ozone (O</a:t>
            </a:r>
            <a:r>
              <a:rPr lang="en-GB" sz="3200" baseline="-25000">
                <a:latin typeface="Garamond" pitchFamily="18" charset="0"/>
              </a:rPr>
              <a:t>3</a:t>
            </a:r>
            <a:r>
              <a:rPr lang="en-GB" sz="3200">
                <a:latin typeface="Garamond" pitchFamily="18" charset="0"/>
              </a:rPr>
              <a:t>), one can adopt either of the 2 strategies: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GB" sz="2800">
                <a:latin typeface="Garamond" pitchFamily="18" charset="0"/>
              </a:rPr>
              <a:t>Compute a daily average (like other pollutants)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GB" sz="2800">
                <a:latin typeface="Garamond" pitchFamily="18" charset="0"/>
              </a:rPr>
              <a:t>Take the maximum of the 8-hour moving average during the day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GB" sz="2800">
                <a:latin typeface="Garamond" pitchFamily="18" charset="0"/>
              </a:rPr>
              <a:t>Sometimes Ozone is measured only during the summer seasons in certain cities</a:t>
            </a:r>
          </a:p>
        </p:txBody>
      </p:sp>
    </p:spTree>
    <p:extLst>
      <p:ext uri="{BB962C8B-B14F-4D97-AF65-F5344CB8AC3E}">
        <p14:creationId xmlns:p14="http://schemas.microsoft.com/office/powerpoint/2010/main" val="351048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99" y="6021288"/>
            <a:ext cx="8239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UPMC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25308"/>
          <a:stretch>
            <a:fillRect/>
          </a:stretch>
        </p:blipFill>
        <p:spPr bwMode="auto">
          <a:xfrm>
            <a:off x="604639" y="6237312"/>
            <a:ext cx="1807121" cy="48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093296"/>
            <a:ext cx="194456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https://mail-attachment.googleusercontent.com/attachment/?ui=2&amp;ik=066b5b86c8&amp;view=att&amp;th=13d64415e4c99780&amp;attid=0.1&amp;disp=inline&amp;safe=1&amp;zw&amp;saduie=AG9B_P8NfSyKNhgwOSlGzXcffiIf&amp;sadet=1363188263270&amp;sads=iq6k7ASfpPwhJw7FnzgiYW2uW4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00" y="5877272"/>
            <a:ext cx="1035680" cy="93610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5220072" y="6093296"/>
            <a:ext cx="3620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E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P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A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R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187624" y="116633"/>
            <a:ext cx="7273925" cy="79208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ker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Background (5)</a:t>
            </a:r>
            <a:endParaRPr kumimoji="0" lang="en-GB" sz="3600" b="1" i="0" u="none" strike="noStrike" kern="0" cap="small" spc="0" normalizeH="0" baseline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268760"/>
            <a:ext cx="806489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GB" sz="3200" dirty="0">
                <a:latin typeface="Garamond" pitchFamily="18" charset="0"/>
              </a:rPr>
              <a:t>Additional meteorological/other data needed for analyses were, which can also affect/‘confound’ the outcomes: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GB" sz="2800" dirty="0">
                <a:latin typeface="Garamond" pitchFamily="18" charset="0"/>
              </a:rPr>
              <a:t>Daily temperature (°C)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GB" sz="2800" dirty="0">
                <a:latin typeface="Garamond" pitchFamily="18" charset="0"/>
              </a:rPr>
              <a:t>Daily relative humidity (%)</a:t>
            </a:r>
          </a:p>
          <a:p>
            <a:pPr marL="800100" lvl="1" indent="-342900">
              <a:buFont typeface="Wingdings" pitchFamily="2" charset="2"/>
              <a:buChar char="v"/>
            </a:pPr>
            <a:r>
              <a:rPr lang="en-GB" sz="2800" dirty="0">
                <a:latin typeface="Garamond" pitchFamily="18" charset="0"/>
              </a:rPr>
              <a:t>Day of the week (weekday/weekend-holiday)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GB" sz="3200">
                <a:latin typeface="Garamond" pitchFamily="18" charset="0"/>
              </a:rPr>
              <a:t>Other meteorological factors are not usually used for analyses: atmospheric pressure, wind speed, dew point, ...</a:t>
            </a:r>
          </a:p>
        </p:txBody>
      </p:sp>
    </p:spTree>
    <p:extLst>
      <p:ext uri="{BB962C8B-B14F-4D97-AF65-F5344CB8AC3E}">
        <p14:creationId xmlns:p14="http://schemas.microsoft.com/office/powerpoint/2010/main" val="351048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99" y="6021288"/>
            <a:ext cx="8239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UPMC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25308"/>
          <a:stretch>
            <a:fillRect/>
          </a:stretch>
        </p:blipFill>
        <p:spPr bwMode="auto">
          <a:xfrm>
            <a:off x="604639" y="6237312"/>
            <a:ext cx="1807121" cy="48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093296"/>
            <a:ext cx="194456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https://mail-attachment.googleusercontent.com/attachment/?ui=2&amp;ik=066b5b86c8&amp;view=att&amp;th=13d64415e4c99780&amp;attid=0.1&amp;disp=inline&amp;safe=1&amp;zw&amp;saduie=AG9B_P8NfSyKNhgwOSlGzXcffiIf&amp;sadet=1363188263270&amp;sads=iq6k7ASfpPwhJw7FnzgiYW2uW4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00" y="5877272"/>
            <a:ext cx="1035680" cy="93610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5220072" y="6093296"/>
            <a:ext cx="3620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E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P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A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R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187624" y="116633"/>
            <a:ext cx="7273925" cy="79208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ker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Goal</a:t>
            </a:r>
            <a:endParaRPr kumimoji="0" lang="en-GB" sz="3600" b="1" i="0" u="none" strike="noStrike" kern="0" cap="small" spc="0" normalizeH="0" baseline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268760"/>
            <a:ext cx="80648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GB" sz="3200" dirty="0">
                <a:latin typeface="Garamond" pitchFamily="18" charset="0"/>
              </a:rPr>
              <a:t>Study the short-term risks of different outcomes for different pollutants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GB" sz="3200" dirty="0">
                <a:latin typeface="Garamond" pitchFamily="18" charset="0"/>
              </a:rPr>
              <a:t>Determine the lag period (days), when the association between the pollutant and outcome becomes statistically significant, and also when does this association peak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GB" sz="3200" dirty="0">
                <a:latin typeface="Garamond" pitchFamily="18" charset="0"/>
              </a:rPr>
              <a:t>To determine the % increase in morbidity per 10-unit increase in the pollutant concentration</a:t>
            </a:r>
          </a:p>
        </p:txBody>
      </p:sp>
    </p:spTree>
    <p:extLst>
      <p:ext uri="{BB962C8B-B14F-4D97-AF65-F5344CB8AC3E}">
        <p14:creationId xmlns:p14="http://schemas.microsoft.com/office/powerpoint/2010/main" val="351048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99" y="6021288"/>
            <a:ext cx="8239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UPMC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25308"/>
          <a:stretch>
            <a:fillRect/>
          </a:stretch>
        </p:blipFill>
        <p:spPr bwMode="auto">
          <a:xfrm>
            <a:off x="604639" y="6237312"/>
            <a:ext cx="1807121" cy="48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093296"/>
            <a:ext cx="194456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https://mail-attachment.googleusercontent.com/attachment/?ui=2&amp;ik=066b5b86c8&amp;view=att&amp;th=13d64415e4c99780&amp;attid=0.1&amp;disp=inline&amp;safe=1&amp;zw&amp;saduie=AG9B_P8NfSyKNhgwOSlGzXcffiIf&amp;sadet=1363188263270&amp;sads=iq6k7ASfpPwhJw7FnzgiYW2uW4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3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00" y="5877272"/>
            <a:ext cx="1035680" cy="93610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5220072" y="6093296"/>
            <a:ext cx="3620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E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P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A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R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187624" y="116633"/>
            <a:ext cx="7273925" cy="79208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Data: excerpt</a:t>
            </a:r>
            <a:endParaRPr kumimoji="0" lang="en-GB" sz="3600" b="1" i="0" u="none" strike="noStrike" kern="0" cap="small" spc="0" normalizeH="0" baseline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43607" y="1340768"/>
          <a:ext cx="7128794" cy="439954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353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8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4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9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32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4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3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92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837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8378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</a:p>
                    <a:p>
                      <a:pPr algn="ctr" fontAlgn="b"/>
                      <a:endParaRPr lang="en-GB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cva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GB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ihd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GB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resp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GB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hives</a:t>
                      </a:r>
                    </a:p>
                    <a:p>
                      <a:pPr algn="ctr" fontAlgn="b"/>
                      <a:endParaRPr lang="en-GB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ear</a:t>
                      </a:r>
                    </a:p>
                    <a:p>
                      <a:pPr algn="ctr" fontAlgn="b"/>
                      <a:endParaRPr lang="en-GB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PM</a:t>
                      </a:r>
                      <a:r>
                        <a:rPr lang="en-GB" sz="20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  <a:p>
                      <a:pPr algn="ctr" fontAlgn="b"/>
                      <a:endParaRPr lang="en-GB" sz="2000" b="1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PM</a:t>
                      </a:r>
                      <a:r>
                        <a:rPr lang="en-GB" sz="2000" b="1" i="0" u="none" strike="noStrike" baseline="-25000" dirty="0">
                          <a:solidFill>
                            <a:srgbClr val="000000"/>
                          </a:solidFill>
                          <a:latin typeface="Calibri"/>
                        </a:rPr>
                        <a:t>2.5</a:t>
                      </a:r>
                    </a:p>
                    <a:p>
                      <a:pPr algn="ctr" fontAlgn="b"/>
                      <a:endParaRPr lang="en-GB" sz="2000" b="1" i="0" u="none" strike="noStrike" baseline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dow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GB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temp</a:t>
                      </a:r>
                    </a:p>
                    <a:p>
                      <a:pPr algn="ctr" fontAlgn="b"/>
                      <a:endParaRPr lang="en-GB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rh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algn="ctr" fontAlgn="b"/>
                      <a:endParaRPr lang="en-GB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10/01/2012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37.92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23.16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14.13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42.42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11/01/2012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46.71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19.25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39.79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12/01/2012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35.13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25.33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39.79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13/01/2012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28.88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18.38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36.5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14/01/2012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49.29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26.38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11.21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39.25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15/01/2012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22.33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18.42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12.79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42.92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l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16/01/2012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40.63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28.46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12.58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41.67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48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999" y="6021288"/>
            <a:ext cx="8239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UPMC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25308"/>
          <a:stretch>
            <a:fillRect/>
          </a:stretch>
        </p:blipFill>
        <p:spPr bwMode="auto">
          <a:xfrm>
            <a:off x="604639" y="6237312"/>
            <a:ext cx="1807121" cy="48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6093296"/>
            <a:ext cx="194456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https://mail-attachment.googleusercontent.com/attachment/?ui=2&amp;ik=066b5b86c8&amp;view=att&amp;th=13d64415e4c99780&amp;attid=0.1&amp;disp=inline&amp;safe=1&amp;zw&amp;saduie=AG9B_P8NfSyKNhgwOSlGzXcffiIf&amp;sadet=1363188263270&amp;sads=iq6k7ASfpPwhJw7FnzgiYW2uW4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3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400" y="5877272"/>
            <a:ext cx="1035680" cy="936104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Zone de texte 2"/>
          <p:cNvSpPr txBox="1">
            <a:spLocks noChangeArrowheads="1"/>
          </p:cNvSpPr>
          <p:nvPr/>
        </p:nvSpPr>
        <p:spPr bwMode="auto">
          <a:xfrm>
            <a:off x="5220072" y="6093296"/>
            <a:ext cx="3620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E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P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A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en-GB" sz="1050" b="1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R</a:t>
            </a:r>
            <a:endParaRPr lang="en-GB" sz="140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187624" y="116633"/>
            <a:ext cx="7273925" cy="792087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3600" b="1" kern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Methods</a:t>
            </a:r>
            <a:endParaRPr kumimoji="0" lang="en-GB" sz="3600" b="1" i="0" u="none" strike="noStrike" kern="0" cap="small" spc="0" normalizeH="0" baseline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1268760"/>
            <a:ext cx="80648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GB" sz="2600" dirty="0">
                <a:latin typeface="Garamond" pitchFamily="18" charset="0"/>
              </a:rPr>
              <a:t>Time series analysis was used to study the short-term impact of PM on the 5 outcomes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GB" sz="2600" dirty="0">
                <a:latin typeface="Garamond" pitchFamily="18" charset="0"/>
              </a:rPr>
              <a:t>Model: Distributed Lag Model (DLM) was used to estimate the % increase in the admission as well as the day when the association peaked between the PM and a given outcome (0-13 day lags were considered)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GB" sz="2600" dirty="0">
                <a:latin typeface="Garamond" pitchFamily="18" charset="0"/>
              </a:rPr>
              <a:t>Approach: Generalised Linear Models (GLM) and Generalised Additive Models (GAM) frameworks with different types of </a:t>
            </a:r>
            <a:r>
              <a:rPr lang="en-GB" sz="2600" dirty="0" err="1">
                <a:latin typeface="Garamond" pitchFamily="18" charset="0"/>
              </a:rPr>
              <a:t>splines</a:t>
            </a:r>
            <a:r>
              <a:rPr lang="en-GB" sz="2600" dirty="0">
                <a:latin typeface="Garamond" pitchFamily="18" charset="0"/>
              </a:rPr>
              <a:t> (natural, penalised) and degrees of freedom (2-6)* were used to fit the data</a:t>
            </a:r>
          </a:p>
          <a:p>
            <a:pPr marL="342900" indent="-342900">
              <a:buFont typeface="Wingdings" pitchFamily="2" charset="2"/>
              <a:buChar char="q"/>
            </a:pPr>
            <a:r>
              <a:rPr lang="en-GB" sz="2600" dirty="0">
                <a:latin typeface="Garamond" pitchFamily="18" charset="0"/>
              </a:rPr>
              <a:t>Temperature, relative humidity and day of the week were used to adjust for bias due to confounders</a:t>
            </a:r>
          </a:p>
        </p:txBody>
      </p:sp>
    </p:spTree>
    <p:extLst>
      <p:ext uri="{BB962C8B-B14F-4D97-AF65-F5344CB8AC3E}">
        <p14:creationId xmlns:p14="http://schemas.microsoft.com/office/powerpoint/2010/main" val="3510489756"/>
      </p:ext>
    </p:extLst>
  </p:cSld>
  <p:clrMapOvr>
    <a:masterClrMapping/>
  </p:clrMapOvr>
</p:sld>
</file>

<file path=ppt/theme/theme1.xml><?xml version="1.0" encoding="utf-8"?>
<a:theme xmlns:a="http://schemas.openxmlformats.org/drawingml/2006/main" name="ASC">
  <a:themeElements>
    <a:clrScheme name="AS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S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Mois xmlns="1618f3db-70cc-4cfd-950d-a63635515627" xsi:nil="true"/>
    <Mots_x0020_clefs xmlns="1618f3db-70cc-4cfd-950d-a63635515627">Accidents</Mots_x0020_clefs>
    <Services xmlns="1618f3db-70cc-4cfd-950d-a63635515627" xsi:nil="true"/>
    <Th_x00e8_me xmlns="b4cf0aef-bd97-4220-8992-3c42bc8f7e51" xsi:nil="true"/>
    <Année xmlns="1618f3db-70cc-4cfd-950d-a63635515627" xsi:nil="true"/>
    <Type_x0020_de_x0020_publication xmlns="1618f3db-70cc-4cfd-950d-a63635515627">Brochure</Type_x0020_de_x0020_publication>
    <AASQA xmlns="1618f3db-70cc-4cfd-950d-a6363551562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iaporama ASC" ma:contentTypeID="0x01010089FFBFA42678A44BAEA463BC79AFCC110100EB7D9963132FD84C88797262E76014A0" ma:contentTypeVersion="3" ma:contentTypeDescription="Modèle de Diaporama ASC" ma:contentTypeScope="" ma:versionID="f9dda2332161d5b09b1f71bd8c419c0b">
  <xsd:schema xmlns:xsd="http://www.w3.org/2001/XMLSchema" xmlns:p="http://schemas.microsoft.com/office/2006/metadata/properties" xmlns:ns2="1618f3db-70cc-4cfd-950d-a63635515627" xmlns:ns3="b4cf0aef-bd97-4220-8992-3c42bc8f7e51" targetNamespace="http://schemas.microsoft.com/office/2006/metadata/properties" ma:root="true" ma:fieldsID="c6050d29c0f18fce1ad97a772590b680" ns2:_="" ns3:_="">
    <xsd:import namespace="1618f3db-70cc-4cfd-950d-a63635515627"/>
    <xsd:import namespace="b4cf0aef-bd97-4220-8992-3c42bc8f7e51"/>
    <xsd:element name="properties">
      <xsd:complexType>
        <xsd:sequence>
          <xsd:element name="documentManagement">
            <xsd:complexType>
              <xsd:all>
                <xsd:element ref="ns2:AASQA" minOccurs="0"/>
                <xsd:element ref="ns2:Année" minOccurs="0"/>
                <xsd:element ref="ns2:Mois" minOccurs="0"/>
                <xsd:element ref="ns2:Mots_x0020_clefs" minOccurs="0"/>
                <xsd:element ref="ns2:Services" minOccurs="0"/>
                <xsd:element ref="ns3:Th_x00e8_me" minOccurs="0"/>
                <xsd:element ref="ns2:Type_x0020_de_x0020_publication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1618f3db-70cc-4cfd-950d-a63635515627" elementFormDefault="qualified">
    <xsd:import namespace="http://schemas.microsoft.com/office/2006/documentManagement/types"/>
    <xsd:element name="AASQA" ma:index="8" nillable="true" ma:displayName="AASQA" ma:default="" ma:format="Dropdown" ma:internalName="AASQA">
      <xsd:simpleType>
        <xsd:union memberTypes="dms:Text">
          <xsd:simpleType>
            <xsd:restriction base="dms:Choice">
              <xsd:enumeration value="ADA"/>
              <xsd:enumeration value="AMPASEL"/>
              <xsd:enumeration value="AIR-APS"/>
              <xsd:enumeration value="ASCOPARG"/>
              <xsd:enumeration value="COPARLY"/>
              <xsd:enumeration value="SUP'AIR"/>
              <xsd:enumeration value="GIE"/>
            </xsd:restriction>
          </xsd:simpleType>
        </xsd:union>
      </xsd:simpleType>
    </xsd:element>
    <xsd:element name="Année" ma:index="9" nillable="true" ma:displayName="Année" ma:internalName="Ann_x00e9_e">
      <xsd:simpleType>
        <xsd:restriction base="dms:Number">
          <xsd:maxInclusive value="2020"/>
          <xsd:minInclusive value="2000"/>
        </xsd:restriction>
      </xsd:simpleType>
    </xsd:element>
    <xsd:element name="Mois" ma:index="10" nillable="true" ma:displayName="Mois" ma:internalName="Mois">
      <xsd:simpleType>
        <xsd:restriction base="dms:Number">
          <xsd:maxInclusive value="12"/>
          <xsd:minInclusive value="1"/>
        </xsd:restriction>
      </xsd:simpleType>
    </xsd:element>
    <xsd:element name="Mots_x0020_clefs" ma:index="11" nillable="true" ma:displayName="Mot clef 1" ma:default="Accidents" ma:format="Dropdown" ma:internalName="Mots_x0020_clefs">
      <xsd:simpleType>
        <xsd:union memberTypes="dms:Text">
          <xsd:simpleType>
            <xsd:restriction base="dms:Choice">
              <xsd:enumeration value="Accidents"/>
              <xsd:enumeration value="Agriculture"/>
              <xsd:enumeration value="Analyses"/>
              <xsd:enumeration value="Automobiles"/>
              <xsd:enumeration value="Bio-carburants"/>
              <xsd:enumeration value="Bruit"/>
              <xsd:enumeration value="CFC"/>
              <xsd:enumeration value="Combustion bois"/>
              <xsd:enumeration value="Composés azotés"/>
              <xsd:enumeration value="Composés organiques volatils"/>
              <xsd:enumeration value="Composés soufrés"/>
              <xsd:enumeration value="Dépollution"/>
              <xsd:enumeration value="Dioxines"/>
              <xsd:enumeration value="Effets sur la santé"/>
              <xsd:enumeration value="Effets sur les écosystèmes"/>
              <xsd:enumeration value="Effets sur matériaux"/>
              <xsd:enumeration value="Episode pollué"/>
              <xsd:enumeration value="Gaz à effet de serre"/>
              <xsd:enumeration value="Incinération"/>
              <xsd:enumeration value="Industries"/>
              <xsd:enumeration value="Inventaire"/>
              <xsd:enumeration value="Métaux lourds"/>
              <xsd:enumeration value="Odeurs"/>
              <xsd:enumeration value="Ozone"/>
              <xsd:enumeration value="Particules"/>
              <xsd:enumeration value="PDU"/>
              <xsd:enumeration value="Pesticides"/>
              <xsd:enumeration value="Plan climat"/>
              <xsd:enumeration value="Plan santé"/>
              <xsd:enumeration value="Pollens"/>
              <xsd:enumeration value="Polluants chimiques"/>
              <xsd:enumeration value="PPA"/>
              <xsd:enumeration value="Prélèvements"/>
              <xsd:enumeration value="PRQA"/>
              <xsd:enumeration value="Radioactivité"/>
              <xsd:enumeration value="Stratosphère"/>
              <xsd:enumeration value="Transports en commun"/>
              <xsd:enumeration value="Troposphère"/>
            </xsd:restriction>
          </xsd:simpleType>
        </xsd:union>
      </xsd:simpleType>
    </xsd:element>
    <xsd:element name="Services" ma:index="12" nillable="true" ma:displayName="Processus" ma:default="" ma:format="Dropdown" ma:internalName="Services">
      <xsd:simpleType>
        <xsd:restriction base="dms:Choice">
          <xsd:enumeration value="DIR"/>
          <xsd:enumeration value="ADM"/>
          <xsd:enumeration value="COM"/>
          <xsd:enumeration value="EMI"/>
          <xsd:enumeration value="INF"/>
          <xsd:enumeration value="LAC"/>
          <xsd:enumeration value="LAM"/>
          <xsd:enumeration value="MOD"/>
          <xsd:enumeration value="QUA"/>
          <xsd:enumeration value="SEM"/>
          <xsd:enumeration value="TEC"/>
          <xsd:enumeration value="Tous"/>
        </xsd:restriction>
      </xsd:simpleType>
    </xsd:element>
    <xsd:element name="Type_x0020_de_x0020_publication" ma:index="14" nillable="true" ma:displayName="Type de publication" ma:default="Brochure" ma:format="Dropdown" ma:internalName="Type_x0020_de_x0020_publication">
      <xsd:simpleType>
        <xsd:restriction base="dms:Choice">
          <xsd:enumeration value="Bulletins"/>
          <xsd:enumeration value="Brochure"/>
          <xsd:enumeration value="Magazine"/>
          <xsd:enumeration value="News"/>
          <xsd:enumeration value="Présentation"/>
          <xsd:enumeration value="Rapport"/>
          <xsd:enumeration value="Son"/>
          <xsd:enumeration value="Vidéo"/>
        </xsd:restriction>
      </xsd:simpleType>
    </xsd:element>
  </xsd:schema>
  <xsd:schema xmlns:xsd="http://www.w3.org/2001/XMLSchema" xmlns:dms="http://schemas.microsoft.com/office/2006/documentManagement/types" targetNamespace="b4cf0aef-bd97-4220-8992-3c42bc8f7e51" elementFormDefault="qualified">
    <xsd:import namespace="http://schemas.microsoft.com/office/2006/documentManagement/types"/>
    <xsd:element name="Th_x00e8_me" ma:index="13" nillable="true" ma:displayName="Thème" ma:default="" ma:format="Dropdown" ma:internalName="Th_x00e8_me">
      <xsd:simpleType>
        <xsd:restriction base="dms:Choice">
          <xsd:enumeration value="Administratif"/>
          <xsd:enumeration value="Climat"/>
          <xsd:enumeration value="Déchets"/>
          <xsd:enumeration value="Economie"/>
          <xsd:enumeration value="Ecosystèmes"/>
          <xsd:enumeration value="Education"/>
          <xsd:enumeration value="Emissions polluants"/>
          <xsd:enumeration value="Energie"/>
          <xsd:enumeration value="Information"/>
          <xsd:enumeration value="Informatique"/>
          <xsd:enumeration value="Juridique"/>
          <xsd:enumeration value="Météorologie"/>
          <xsd:enumeration value="Métrologie"/>
          <xsd:enumeration value="Modélisation"/>
          <xsd:enumeration value="Plans d'orientation"/>
          <xsd:enumeration value="Politique"/>
          <xsd:enumeration value="Pollution air ambiant"/>
          <xsd:enumeration value="Pollution air intérieur"/>
          <xsd:enumeration value="Pollution eau"/>
          <xsd:enumeration value="Prévision"/>
          <xsd:enumeration value="Qualité"/>
          <xsd:enumeration value="Santé"/>
          <xsd:enumeration value="Sécurité"/>
          <xsd:enumeration value="Statistiques"/>
          <xsd:enumeration value="Surveillance"/>
          <xsd:enumeration value="Transport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AD04AE2F-A7A1-4FB3-A1CE-A6EFE885617F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1618f3db-70cc-4cfd-950d-a63635515627"/>
    <ds:schemaRef ds:uri="http://purl.org/dc/elements/1.1/"/>
    <ds:schemaRef ds:uri="http://schemas.microsoft.com/office/2006/metadata/properties"/>
    <ds:schemaRef ds:uri="http://purl.org/dc/terms/"/>
    <ds:schemaRef ds:uri="b4cf0aef-bd97-4220-8992-3c42bc8f7e5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1CDA3B-A432-4AB3-82CD-1E05E53EDA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A5BF66-47E0-4CCA-993B-2827C652AE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18f3db-70cc-4cfd-950d-a63635515627"/>
    <ds:schemaRef ds:uri="b4cf0aef-bd97-4220-8992-3c42bc8f7e51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4.xml><?xml version="1.0" encoding="utf-8"?>
<ds:datastoreItem xmlns:ds="http://schemas.openxmlformats.org/officeDocument/2006/customXml" ds:itemID="{F98A63E4-A9B4-4ED4-A068-68314E8D9B7C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ASC</Template>
  <TotalTime>5481</TotalTime>
  <Words>924</Words>
  <Application>Microsoft Office PowerPoint</Application>
  <PresentationFormat>অন-স্ক্রীণ শো (4:3)</PresentationFormat>
  <Paragraphs>268</Paragraphs>
  <Slides>20</Slides>
  <Notes>3</Notes>
  <HiddenSlides>0</HiddenSlides>
  <MMClips>0</MMClips>
  <ScaleCrop>false</ScaleCrop>
  <HeadingPairs>
    <vt:vector size="6" baseType="variant">
      <vt:variant>
        <vt:lpstr>ব্যবহৃত হরফ</vt:lpstr>
      </vt:variant>
      <vt:variant>
        <vt:i4>7</vt:i4>
      </vt:variant>
      <vt:variant>
        <vt:lpstr>থীম</vt:lpstr>
      </vt:variant>
      <vt:variant>
        <vt:i4>1</vt:i4>
      </vt:variant>
      <vt:variant>
        <vt:lpstr>স্লাইডের আকার</vt:lpstr>
      </vt:variant>
      <vt:variant>
        <vt:i4>20</vt:i4>
      </vt:variant>
    </vt:vector>
  </HeadingPairs>
  <TitlesOfParts>
    <vt:vector size="28" baseType="lpstr">
      <vt:lpstr>Aharoni</vt:lpstr>
      <vt:lpstr>Arial</vt:lpstr>
      <vt:lpstr>Calibri</vt:lpstr>
      <vt:lpstr>Courier New</vt:lpstr>
      <vt:lpstr>Garamond</vt:lpstr>
      <vt:lpstr>Times New Roman</vt:lpstr>
      <vt:lpstr>Wingdings</vt:lpstr>
      <vt:lpstr>ASC</vt:lpstr>
      <vt:lpstr>Measuring short-term effects of air pollution (BAPHE)</vt:lpstr>
      <vt:lpstr>PowerPoint উপস্থাপনা</vt:lpstr>
      <vt:lpstr>PowerPoint উপস্থাপনা</vt:lpstr>
      <vt:lpstr>PowerPoint উপস্থাপনা</vt:lpstr>
      <vt:lpstr>PowerPoint উপস্থাপনা</vt:lpstr>
      <vt:lpstr>PowerPoint উপস্থাপনা</vt:lpstr>
      <vt:lpstr>PowerPoint উপস্থাপনা</vt:lpstr>
      <vt:lpstr>PowerPoint উপস্থাপনা</vt:lpstr>
      <vt:lpstr>PowerPoint উপস্থাপনা</vt:lpstr>
      <vt:lpstr>PowerPoint উপস্থাপনা</vt:lpstr>
      <vt:lpstr>PowerPoint উপস্থাপনা</vt:lpstr>
      <vt:lpstr>PowerPoint উপস্থাপনা</vt:lpstr>
      <vt:lpstr>PowerPoint উপস্থাপনা</vt:lpstr>
      <vt:lpstr>PowerPoint উপস্থাপনা</vt:lpstr>
      <vt:lpstr>PowerPoint উপস্থাপনা</vt:lpstr>
      <vt:lpstr>PowerPoint উপস্থাপনা</vt:lpstr>
      <vt:lpstr>PowerPoint উপস্থাপনা</vt:lpstr>
      <vt:lpstr>PowerPoint উপস্থাপনা</vt:lpstr>
      <vt:lpstr>PowerPoint উপস্থাপনা</vt:lpstr>
      <vt:lpstr>PowerPoint উপস্থাপনা</vt:lpstr>
    </vt:vector>
  </TitlesOfParts>
  <Company>EPAR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Bio-contaminants</dc:title>
  <dc:creator>IAM</dc:creator>
  <cp:lastModifiedBy>সৌত্রিক বন্দ্যোপাধ্যায় এম এস সি., এম ডি-পি এইচ ডি</cp:lastModifiedBy>
  <cp:revision>663</cp:revision>
  <dcterms:created xsi:type="dcterms:W3CDTF">2008-06-10T08:58:24Z</dcterms:created>
  <dcterms:modified xsi:type="dcterms:W3CDTF">2017-02-03T16:44:02Z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Diaporama ASC</vt:lpwstr>
  </property>
</Properties>
</file>