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69" r:id="rId3"/>
    <p:sldId id="270" r:id="rId4"/>
    <p:sldId id="271" r:id="rId5"/>
    <p:sldId id="268" r:id="rId6"/>
    <p:sldId id="262" r:id="rId7"/>
    <p:sldId id="263" r:id="rId8"/>
    <p:sldId id="273" r:id="rId9"/>
    <p:sldId id="274" r:id="rId10"/>
    <p:sldId id="272" r:id="rId11"/>
    <p:sldId id="275" r:id="rId12"/>
    <p:sldId id="264" r:id="rId13"/>
    <p:sldId id="261" r:id="rId14"/>
    <p:sldId id="267" r:id="rId15"/>
    <p:sldId id="265" r:id="rId16"/>
    <p:sldId id="266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সৌত্রিক বন্দ্যোপাধ্যায় এম এস সি., এম ডি-পি এইচ ডি" initials="সবএএসএডএড" lastIdx="1" clrIdx="0">
    <p:extLst>
      <p:ext uri="{19B8F6BF-5375-455C-9EA6-DF929625EA0E}">
        <p15:presenceInfo xmlns:p15="http://schemas.microsoft.com/office/powerpoint/2012/main" userId="abe07b8ab23c92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34" autoAdjust="0"/>
  </p:normalViewPr>
  <p:slideViewPr>
    <p:cSldViewPr snapToGrid="0">
      <p:cViewPr varScale="1">
        <p:scale>
          <a:sx n="76" d="100"/>
          <a:sy n="76" d="100"/>
        </p:scale>
        <p:origin x="163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শিরোলেখ স্থানধারক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তারিখ স্থানধারক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7C422-99E7-45F9-BE02-08C9D5E65687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স্লাইড প্রতিচ্ছবি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নোটস স্থানধারক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n-IN"/>
              <a:t>মাস্টার পাঠ্যের শৈলী সম্পাদনা করুন</a:t>
            </a:r>
          </a:p>
          <a:p>
            <a:pPr lvl="1"/>
            <a:r>
              <a:rPr lang="bn-IN"/>
              <a:t>দ্বিতীয় লেভেল</a:t>
            </a:r>
          </a:p>
          <a:p>
            <a:pPr lvl="2"/>
            <a:r>
              <a:rPr lang="bn-IN"/>
              <a:t>তৃতীয় লেভেল</a:t>
            </a:r>
          </a:p>
          <a:p>
            <a:pPr lvl="3"/>
            <a:r>
              <a:rPr lang="bn-IN"/>
              <a:t>চতুর্থ লেভেলে</a:t>
            </a:r>
          </a:p>
          <a:p>
            <a:pPr lvl="4"/>
            <a:r>
              <a:rPr lang="bn-IN"/>
              <a:t>পঞ্চম লেভেল</a:t>
            </a:r>
            <a:endParaRPr lang="en-US"/>
          </a:p>
        </p:txBody>
      </p:sp>
      <p:sp>
        <p:nvSpPr>
          <p:cNvPr id="6" name="পাদলেখ স্থানধারক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স্লাইড নম্ব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9D5B6-212C-4D58-B07D-64A83C653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85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স্লাইড প্রতিচ্ছবি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নোটস স্থানধারক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স্লাইড নম্ব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9D5B6-212C-4D58-B07D-64A83C6539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54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স্লাইড প্রতিচ্ছবি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নোটস স্থানধারক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 = learning rate</a:t>
            </a:r>
          </a:p>
        </p:txBody>
      </p:sp>
      <p:sp>
        <p:nvSpPr>
          <p:cNvPr id="4" name="স্লাইড নম্ব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9D5B6-212C-4D58-B07D-64A83C6539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6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স্লাইড প্রতিচ্ছবি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নোটস স্থানধারক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স্লাইড নম্ব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9D5B6-212C-4D58-B07D-64A83C6539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4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স্লাইড প্রতিচ্ছবি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নোটস স্থানধারক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one forward pass and one backward pass of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training examples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size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the number of training examples in one forward / backward pass. The higher the batch size, the more memory space you'll need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of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number of passes, where each pass using [batch size] number of examples. To be clear, one pass = one forward pass + one backward pass (do not count the forward and backward passes as two different)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Example: if you have 1000 training examples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and your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batch size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500, then it will take 2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complete 1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epoch</a:t>
            </a:r>
            <a:endParaRPr lang="en-US" b="1" dirty="0"/>
          </a:p>
        </p:txBody>
      </p:sp>
      <p:sp>
        <p:nvSpPr>
          <p:cNvPr id="4" name="স্লাইড নম্ব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9D5B6-212C-4D58-B07D-64A83C6539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শীর্ষক স্লাই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bn-IN"/>
              <a:t>মাস্টার শীর্ষক শৈলী সম্পাদনা করতে ক্লিক করুন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n-IN"/>
              <a:t>মাস্টার উপশিরোনাম শৈলী সম্পাদনা করতে ক্লিক করুন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D6D0EC1-921A-4D55-BB96-7089ECBD258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759E26F-407F-47A4-AFBC-047E6B61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পরিচয়লিপি সহ প্যানোরামিক ছব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n-IN"/>
              <a:t>মাস্টার শীর্ষক শৈলী সম্পাদনা করতে ক্লিক করুন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bn-IN"/>
              <a:t>চিত্র যুক্ত করতে আইকনে ক্লিক করুন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n-IN"/>
              <a:t>মাস্টার পাঠ্যের শৈলী সম্পাদনা করুন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0EC1-921A-4D55-BB96-7089ECBD258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26F-407F-47A4-AFBC-047E6B61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3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শীর্ষক এবং পরিচয়লিপ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n-IN"/>
              <a:t>মাস্টার শীর্ষক শৈলী সম্পাদনা করতে ক্লিক করুন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n-IN"/>
              <a:t>মাস্টার পাঠ্যের শৈলী সম্পাদনা করুন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0EC1-921A-4D55-BB96-7089ECBD258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26F-407F-47A4-AFBC-047E6B61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53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উদ্ধৃতিসহ পরিচয়লিপ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bn-IN"/>
              <a:t>মাস্টার শীর্ষক শৈলী সম্পাদনা করতে ক্লিক করুন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n-IN"/>
              <a:t>মাস্টার পাঠ্যের শৈলী সম্পাদনা করুন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n-IN"/>
              <a:t>মাস্টার পাঠ্যের শৈলী সম্পাদনা করুন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0EC1-921A-4D55-BB96-7089ECBD258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26F-407F-47A4-AFBC-047E6B61620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4845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নাম কার্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n-IN"/>
              <a:t>মাস্টার শীর্ষক শৈলী সম্পাদনা করতে ক্লিক করুন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n-IN"/>
              <a:t>মাস্টার পাঠ্যের শৈলী সম্পাদনা করুন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0EC1-921A-4D55-BB96-7089ECBD258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26F-407F-47A4-AFBC-047E6B61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42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কলা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bn-IN"/>
              <a:t>মাস্টার শীর্ষক শৈলী সম্পাদনা করতে ক্লিক করুন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n-IN"/>
              <a:t>মাস্টার পাঠ্যের শৈলী সম্পাদনা করুন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n-IN"/>
              <a:t>মাস্টার পাঠ্যের শৈলী সম্পাদনা করুন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n-IN"/>
              <a:t>মাস্টার পাঠ্যের শৈলী সম্পাদনা করুন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n-IN"/>
              <a:t>মাস্টার পাঠ্যের শৈলী সম্পাদনা করুন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n-IN"/>
              <a:t>মাস্টার পাঠ্যের শৈলী সম্পাদনা করুন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n-IN"/>
              <a:t>মাস্টার পাঠ্যের শৈলী সম্পাদনা করুন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0EC1-921A-4D55-BB96-7089ECBD258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26F-407F-47A4-AFBC-047E6B61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74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চিত্র কলা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bn-IN"/>
              <a:t>মাস্টার শীর্ষক শৈলী সম্পাদনা করতে ক্লিক করুন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n-IN"/>
              <a:t>মাস্টার পাঠ্যের শৈলী সম্পাদনা করুন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n-IN"/>
              <a:t>চিত্র যুক্ত করতে আইকনে ক্লিক করুন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n-IN"/>
              <a:t>মাস্টার পাঠ্যের শৈলী সম্পাদনা করুন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n-IN"/>
              <a:t>মাস্টার পাঠ্যের শৈলী সম্পাদনা করুন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n-IN"/>
              <a:t>চিত্র যুক্ত করতে আইকনে ক্লিক করুন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n-IN"/>
              <a:t>মাস্টার পাঠ্যের শৈলী সম্পাদনা করুন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n-IN"/>
              <a:t>মাস্টার পাঠ্যের শৈলী সম্পাদনা করুন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bn-IN"/>
              <a:t>চিত্র যুক্ত করতে আইকনে ক্লিক করুন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n-IN"/>
              <a:t>মাস্টার পাঠ্যের শৈলী সম্পাদনা করুন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0EC1-921A-4D55-BB96-7089ECBD258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26F-407F-47A4-AFBC-047E6B61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63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বিষয়বস্তুর উপর শীর্ষক এবং পা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/>
              <a:t>মাস্টার শীর্ষক শৈলী সম্পাদনা করতে ক্লিক করুন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n-IN"/>
              <a:t>মাস্টার পাঠ্যের শৈলী সম্পাদনা করুন</a:t>
            </a:r>
          </a:p>
          <a:p>
            <a:pPr lvl="1"/>
            <a:r>
              <a:rPr lang="bn-IN"/>
              <a:t>দ্বিতীয় লেভেল</a:t>
            </a:r>
          </a:p>
          <a:p>
            <a:pPr lvl="2"/>
            <a:r>
              <a:rPr lang="bn-IN"/>
              <a:t>তৃতীয় লেভেল</a:t>
            </a:r>
          </a:p>
          <a:p>
            <a:pPr lvl="3"/>
            <a:r>
              <a:rPr lang="bn-IN"/>
              <a:t>চতুর্থ লেভেলে</a:t>
            </a:r>
          </a:p>
          <a:p>
            <a:pPr lvl="4"/>
            <a:r>
              <a:rPr lang="bn-IN"/>
              <a:t>পঞ্চম লেভেল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0EC1-921A-4D55-BB96-7089ECBD258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26F-407F-47A4-AFBC-047E6B61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70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উল্লম্ব শীর্ষক এবং পা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bn-IN"/>
              <a:t>মাস্টার শীর্ষক শৈলী সম্পাদনা করতে ক্লিক করুন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bn-IN"/>
              <a:t>মাস্টার পাঠ্যের শৈলী সম্পাদনা করুন</a:t>
            </a:r>
          </a:p>
          <a:p>
            <a:pPr lvl="1"/>
            <a:r>
              <a:rPr lang="bn-IN"/>
              <a:t>দ্বিতীয় লেভেল</a:t>
            </a:r>
          </a:p>
          <a:p>
            <a:pPr lvl="2"/>
            <a:r>
              <a:rPr lang="bn-IN"/>
              <a:t>তৃতীয় লেভেল</a:t>
            </a:r>
          </a:p>
          <a:p>
            <a:pPr lvl="3"/>
            <a:r>
              <a:rPr lang="bn-IN"/>
              <a:t>চতুর্থ লেভেলে</a:t>
            </a:r>
          </a:p>
          <a:p>
            <a:pPr lvl="4"/>
            <a:r>
              <a:rPr lang="bn-IN"/>
              <a:t>পঞ্চম লেভেল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0EC1-921A-4D55-BB96-7089ECBD258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26F-407F-47A4-AFBC-047E6B61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2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শীর্ষক এবং চার্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/>
              <a:t>মাস্টার শীর্ষক শৈলী সম্পাদনা করতে ক্লিক করুন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n-IN"/>
              <a:t>মাস্টার পাঠ্যের শৈলী সম্পাদনা করুন</a:t>
            </a:r>
          </a:p>
          <a:p>
            <a:pPr lvl="1"/>
            <a:r>
              <a:rPr lang="bn-IN"/>
              <a:t>দ্বিতীয় লেভেল</a:t>
            </a:r>
          </a:p>
          <a:p>
            <a:pPr lvl="2"/>
            <a:r>
              <a:rPr lang="bn-IN"/>
              <a:t>তৃতীয় লেভেল</a:t>
            </a:r>
          </a:p>
          <a:p>
            <a:pPr lvl="3"/>
            <a:r>
              <a:rPr lang="bn-IN"/>
              <a:t>চতুর্থ লেভেলে</a:t>
            </a:r>
          </a:p>
          <a:p>
            <a:pPr lvl="4"/>
            <a:r>
              <a:rPr lang="bn-IN"/>
              <a:t>পঞ্চম লেভেল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0EC1-921A-4D55-BB96-7089ECBD258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26F-407F-47A4-AFBC-047E6B61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5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নথি অনুসন্ধান করুন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bn-IN"/>
              <a:t>মাস্টার শীর্ষক শৈলী সম্পাদনা করতে ক্লিক করুন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n-IN"/>
              <a:t>মাস্টার পাঠ্যের শৈলী সম্পাদনা করুন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0EC1-921A-4D55-BB96-7089ECBD258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26F-407F-47A4-AFBC-047E6B61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91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দুটি সামগ্র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/>
              <a:t>মাস্টার শীর্ষক শৈলী সম্পাদনা করতে ক্লিক করুন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bn-IN"/>
              <a:t>মাস্টার পাঠ্যের শৈলী সম্পাদনা করুন</a:t>
            </a:r>
          </a:p>
          <a:p>
            <a:pPr lvl="1"/>
            <a:r>
              <a:rPr lang="bn-IN"/>
              <a:t>দ্বিতীয় লেভেল</a:t>
            </a:r>
          </a:p>
          <a:p>
            <a:pPr lvl="2"/>
            <a:r>
              <a:rPr lang="bn-IN"/>
              <a:t>তৃতীয় লেভেল</a:t>
            </a:r>
          </a:p>
          <a:p>
            <a:pPr lvl="3"/>
            <a:r>
              <a:rPr lang="bn-IN"/>
              <a:t>চতুর্থ লেভেলে</a:t>
            </a:r>
          </a:p>
          <a:p>
            <a:pPr lvl="4"/>
            <a:r>
              <a:rPr lang="bn-IN"/>
              <a:t>পঞ্চম লেভেল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bn-IN"/>
              <a:t>মাস্টার পাঠ্যের শৈলী সম্পাদনা করুন</a:t>
            </a:r>
          </a:p>
          <a:p>
            <a:pPr lvl="1"/>
            <a:r>
              <a:rPr lang="bn-IN"/>
              <a:t>দ্বিতীয় লেভেল</a:t>
            </a:r>
          </a:p>
          <a:p>
            <a:pPr lvl="2"/>
            <a:r>
              <a:rPr lang="bn-IN"/>
              <a:t>তৃতীয় লেভেল</a:t>
            </a:r>
          </a:p>
          <a:p>
            <a:pPr lvl="3"/>
            <a:r>
              <a:rPr lang="bn-IN"/>
              <a:t>চতুর্থ লেভেলে</a:t>
            </a:r>
          </a:p>
          <a:p>
            <a:pPr lvl="4"/>
            <a:r>
              <a:rPr lang="bn-IN"/>
              <a:t>পঞ্চম লেভেল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0EC1-921A-4D55-BB96-7089ECBD258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26F-407F-47A4-AFBC-047E6B61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তুলন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bn-IN"/>
              <a:t>মাস্টার শীর্ষক শৈলী সম্পাদনা করতে ক্লিক করুন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n-IN"/>
              <a:t>মাস্টার পাঠ্যের শৈলী সম্পাদনা করুন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bn-IN"/>
              <a:t>মাস্টার পাঠ্যের শৈলী সম্পাদনা করুন</a:t>
            </a:r>
          </a:p>
          <a:p>
            <a:pPr lvl="1"/>
            <a:r>
              <a:rPr lang="bn-IN"/>
              <a:t>দ্বিতীয় লেভেল</a:t>
            </a:r>
          </a:p>
          <a:p>
            <a:pPr lvl="2"/>
            <a:r>
              <a:rPr lang="bn-IN"/>
              <a:t>তৃতীয় লেভেল</a:t>
            </a:r>
          </a:p>
          <a:p>
            <a:pPr lvl="3"/>
            <a:r>
              <a:rPr lang="bn-IN"/>
              <a:t>চতুর্থ লেভেলে</a:t>
            </a:r>
          </a:p>
          <a:p>
            <a:pPr lvl="4"/>
            <a:r>
              <a:rPr lang="bn-IN"/>
              <a:t>পঞ্চম লেভেল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n-IN"/>
              <a:t>মাস্টার পাঠ্যের শৈলী সম্পাদনা করুন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bn-IN"/>
              <a:t>মাস্টার পাঠ্যের শৈলী সম্পাদনা করুন</a:t>
            </a:r>
          </a:p>
          <a:p>
            <a:pPr lvl="1"/>
            <a:r>
              <a:rPr lang="bn-IN"/>
              <a:t>দ্বিতীয় লেভেল</a:t>
            </a:r>
          </a:p>
          <a:p>
            <a:pPr lvl="2"/>
            <a:r>
              <a:rPr lang="bn-IN"/>
              <a:t>তৃতীয় লেভেল</a:t>
            </a:r>
          </a:p>
          <a:p>
            <a:pPr lvl="3"/>
            <a:r>
              <a:rPr lang="bn-IN"/>
              <a:t>চতুর্থ লেভেলে</a:t>
            </a:r>
          </a:p>
          <a:p>
            <a:pPr lvl="4"/>
            <a:r>
              <a:rPr lang="bn-IN"/>
              <a:t>পঞ্চম লেভেল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0EC1-921A-4D55-BB96-7089ECBD258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26F-407F-47A4-AFBC-047E6B61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8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কেবল শিরোনা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n-IN"/>
              <a:t>মাস্টার শীর্ষক শৈলী সম্পাদনা করতে ক্লিক করুন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0EC1-921A-4D55-BB96-7089ECBD258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26F-407F-47A4-AFBC-047E6B61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2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শূন্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0EC1-921A-4D55-BB96-7089ECBD258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26F-407F-47A4-AFBC-047E6B61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শীর্ষকসহ পরিচয়লিপ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n-IN"/>
              <a:t>মাস্টার শীর্ষক শৈলী সম্পাদনা করতে ক্লিক করুন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bn-IN"/>
              <a:t>মাস্টার পাঠ্যের শৈলী সম্পাদনা করুন</a:t>
            </a:r>
          </a:p>
          <a:p>
            <a:pPr lvl="1"/>
            <a:r>
              <a:rPr lang="bn-IN"/>
              <a:t>দ্বিতীয় লেভেল</a:t>
            </a:r>
          </a:p>
          <a:p>
            <a:pPr lvl="2"/>
            <a:r>
              <a:rPr lang="bn-IN"/>
              <a:t>তৃতীয় লেভেল</a:t>
            </a:r>
          </a:p>
          <a:p>
            <a:pPr lvl="3"/>
            <a:r>
              <a:rPr lang="bn-IN"/>
              <a:t>চতুর্থ লেভেলে</a:t>
            </a:r>
          </a:p>
          <a:p>
            <a:pPr lvl="4"/>
            <a:r>
              <a:rPr lang="bn-IN"/>
              <a:t>পঞ্চম লেভেল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n-IN"/>
              <a:t>মাস্টার পাঠ্যের শৈলী সম্পাদনা করুন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0EC1-921A-4D55-BB96-7089ECBD258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26F-407F-47A4-AFBC-047E6B61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পরিচয়লিপিসহ চিত্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n-IN"/>
              <a:t>মাস্টার শীর্ষক শৈলী সম্পাদনা করতে ক্লিক করুন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n-IN"/>
              <a:t>চিত্র যুক্ত করতে আইকনে ক্লিক করুন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n-IN"/>
              <a:t>মাস্টার পাঠ্যের শৈলী সম্পাদনা করুন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0EC1-921A-4D55-BB96-7089ECBD258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E26F-407F-47A4-AFBC-047E6B61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5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n-IN"/>
              <a:t>মাস্টার পাঠ্যের শৈলী সম্পাদনা করুন</a:t>
            </a:r>
          </a:p>
          <a:p>
            <a:pPr lvl="1"/>
            <a:r>
              <a:rPr lang="bn-IN"/>
              <a:t>দ্বিতীয় লেভেল</a:t>
            </a:r>
          </a:p>
          <a:p>
            <a:pPr lvl="2"/>
            <a:r>
              <a:rPr lang="bn-IN"/>
              <a:t>তৃতীয় লেভেল</a:t>
            </a:r>
          </a:p>
          <a:p>
            <a:pPr lvl="3"/>
            <a:r>
              <a:rPr lang="bn-IN"/>
              <a:t>চতুর্থ লেভেলে</a:t>
            </a:r>
          </a:p>
          <a:p>
            <a:pPr lvl="4"/>
            <a:r>
              <a:rPr lang="bn-IN"/>
              <a:t>পঞ্চম লেভেল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D0EC1-921A-4D55-BB96-7089ECBD2583}" type="datetimeFigureOut">
              <a:rPr lang="en-US" smtClean="0"/>
              <a:t>1/13/2019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9E26F-407F-47A4-AFBC-047E6B616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97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সময়রেখা 1">
            <a:extLst>
              <a:ext uri="{FF2B5EF4-FFF2-40B4-BE49-F238E27FC236}">
                <a16:creationId xmlns:a16="http://schemas.microsoft.com/office/drawing/2014/main" id="{949F3A05-1D17-450B-8DD2-460B2131D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525" y="1122363"/>
            <a:ext cx="6270171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4700" b="1" dirty="0"/>
              <a:t>Supervised Deep Learning</a:t>
            </a:r>
            <a:br>
              <a:rPr lang="en-US" sz="4700" dirty="0"/>
            </a:br>
            <a:r>
              <a:rPr lang="en-US" sz="4700" i="1" dirty="0"/>
              <a:t>HEALS EWAS Workshop Meeting</a:t>
            </a:r>
          </a:p>
        </p:txBody>
      </p:sp>
      <p:sp>
        <p:nvSpPr>
          <p:cNvPr id="3" name="উপ-শীর্ষক 2">
            <a:extLst>
              <a:ext uri="{FF2B5EF4-FFF2-40B4-BE49-F238E27FC236}">
                <a16:creationId xmlns:a16="http://schemas.microsoft.com/office/drawing/2014/main" id="{88E09797-A69E-4CF2-879F-7AB34FE15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5062" y="2056857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Soütrik</a:t>
            </a:r>
            <a:r>
              <a:rPr lang="en-US" sz="2400" dirty="0"/>
              <a:t> Banerjee</a:t>
            </a:r>
          </a:p>
          <a:p>
            <a:r>
              <a:rPr lang="en-US" sz="2400" dirty="0"/>
              <a:t>Tour </a:t>
            </a:r>
            <a:r>
              <a:rPr lang="en-US" sz="2400" dirty="0" err="1"/>
              <a:t>Zamansky</a:t>
            </a:r>
            <a:r>
              <a:rPr lang="en-US" sz="2400" dirty="0"/>
              <a:t>, Campus </a:t>
            </a:r>
            <a:r>
              <a:rPr lang="en-US" sz="2400" dirty="0" err="1"/>
              <a:t>Jussieu</a:t>
            </a:r>
            <a:endParaRPr lang="en-US" sz="2400" dirty="0"/>
          </a:p>
          <a:p>
            <a:r>
              <a:rPr lang="en-US" sz="2400" dirty="0"/>
              <a:t>18-01-2019</a:t>
            </a:r>
          </a:p>
        </p:txBody>
      </p:sp>
    </p:spTree>
    <p:extLst>
      <p:ext uri="{BB962C8B-B14F-4D97-AF65-F5344CB8AC3E}">
        <p14:creationId xmlns:p14="http://schemas.microsoft.com/office/powerpoint/2010/main" val="1090708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সময়রেখা 1">
            <a:extLst>
              <a:ext uri="{FF2B5EF4-FFF2-40B4-BE49-F238E27FC236}">
                <a16:creationId xmlns:a16="http://schemas.microsoft.com/office/drawing/2014/main" id="{D0128BA6-2A1D-4692-9E8D-FA18757C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565"/>
            <a:ext cx="9905998" cy="1072539"/>
          </a:xfrm>
        </p:spPr>
        <p:txBody>
          <a:bodyPr/>
          <a:lstStyle/>
          <a:p>
            <a:r>
              <a:rPr lang="en-US" dirty="0"/>
              <a:t>‘Supervised’ Deep Learning essentially</a:t>
            </a:r>
          </a:p>
        </p:txBody>
      </p:sp>
      <p:pic>
        <p:nvPicPr>
          <p:cNvPr id="4" name="Picture 2" descr="Deep Learning - Basics&#10;The Training Process&#10;Forward it trough&#10;the network to get&#10;predictionsSample labeled data&#10;Backpropag...">
            <a:extLst>
              <a:ext uri="{FF2B5EF4-FFF2-40B4-BE49-F238E27FC236}">
                <a16:creationId xmlns:a16="http://schemas.microsoft.com/office/drawing/2014/main" id="{29848078-74A6-43C5-9F8C-027BB02DE4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5"/>
          <a:stretch/>
        </p:blipFill>
        <p:spPr bwMode="auto">
          <a:xfrm>
            <a:off x="1376625" y="904353"/>
            <a:ext cx="9304774" cy="594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997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সময়রেখা 1">
            <a:extLst>
              <a:ext uri="{FF2B5EF4-FFF2-40B4-BE49-F238E27FC236}">
                <a16:creationId xmlns:a16="http://schemas.microsoft.com/office/drawing/2014/main" id="{802E7431-71C4-4E5A-A741-60B9883F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5813"/>
            <a:ext cx="9905998" cy="1478570"/>
          </a:xfrm>
        </p:spPr>
        <p:txBody>
          <a:bodyPr/>
          <a:lstStyle/>
          <a:p>
            <a:r>
              <a:rPr lang="en-US" dirty="0"/>
              <a:t>Forward propagation</a:t>
            </a:r>
          </a:p>
        </p:txBody>
      </p:sp>
      <p:pic>
        <p:nvPicPr>
          <p:cNvPr id="3074" name="Picture 2" descr="activation function à¦à¦° à¦à¦¬à¦¿à¦° à¦«à¦²à¦¾à¦«à¦²">
            <a:extLst>
              <a:ext uri="{FF2B5EF4-FFF2-40B4-BE49-F238E27FC236}">
                <a16:creationId xmlns:a16="http://schemas.microsoft.com/office/drawing/2014/main" id="{8265BC78-7F59-4D17-831A-DBCD15DE4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62" y="1326382"/>
            <a:ext cx="9829915" cy="496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84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বিষয় স্থানধারক 2">
            <a:extLst>
              <a:ext uri="{FF2B5EF4-FFF2-40B4-BE49-F238E27FC236}">
                <a16:creationId xmlns:a16="http://schemas.microsoft.com/office/drawing/2014/main" id="{84DF5BE4-C6FB-44FC-A309-3FB32707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Data&#10;Training&#10;Quality&#10;measure&#10;Stochastic&#10;gradient&#10;descent&#10; Back-&#10;propagation&#10;Cost function&#10;Optimization&#10;procedure&#10; ">
            <a:extLst>
              <a:ext uri="{FF2B5EF4-FFF2-40B4-BE49-F238E27FC236}">
                <a16:creationId xmlns:a16="http://schemas.microsoft.com/office/drawing/2014/main" id="{E36D341C-8597-4FD6-80F8-46EFA92C0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69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62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চিত্র 2">
            <a:extLst>
              <a:ext uri="{FF2B5EF4-FFF2-40B4-BE49-F238E27FC236}">
                <a16:creationId xmlns:a16="http://schemas.microsoft.com/office/drawing/2014/main" id="{37FDD87B-16E0-43A3-9BB9-D8C282846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5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সময়রেখা 1">
            <a:extLst>
              <a:ext uri="{FF2B5EF4-FFF2-40B4-BE49-F238E27FC236}">
                <a16:creationId xmlns:a16="http://schemas.microsoft.com/office/drawing/2014/main" id="{F6326981-0A6E-403B-853B-E5BFF62E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791852"/>
          </a:xfrm>
        </p:spPr>
        <p:txBody>
          <a:bodyPr>
            <a:normAutofit/>
          </a:bodyPr>
          <a:lstStyle/>
          <a:p>
            <a:r>
              <a:rPr lang="en-US" dirty="0"/>
              <a:t>Deep Learning steps: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বিষয় স্থানধারক 2">
                <a:extLst>
                  <a:ext uri="{FF2B5EF4-FFF2-40B4-BE49-F238E27FC236}">
                    <a16:creationId xmlns:a16="http://schemas.microsoft.com/office/drawing/2014/main" id="{F0FDEE85-CD4A-4351-BAE0-E0762C8BCC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791853"/>
                <a:ext cx="9905999" cy="580559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Data: normalise ≠ standardise, split into training, test [&amp; validation] sets</a:t>
                </a:r>
              </a:p>
              <a:p>
                <a:r>
                  <a:rPr lang="en-US" dirty="0"/>
                  <a:t>Init: Initialise weights &amp; biases (~ random </a:t>
                </a:r>
                <a:r>
                  <a:rPr lang="en-US" dirty="0" err="1"/>
                  <a:t>no.s</a:t>
                </a:r>
                <a:r>
                  <a:rPr lang="en-US" dirty="0"/>
                  <a:t> generated)</a:t>
                </a:r>
              </a:p>
              <a:p>
                <a:r>
                  <a:rPr lang="en-US" dirty="0"/>
                  <a:t>Forward propagation + activation functions (</a:t>
                </a:r>
                <a:r>
                  <a:rPr lang="en-US" i="1" dirty="0"/>
                  <a:t>e.g.</a:t>
                </a:r>
                <a:r>
                  <a:rPr lang="en-US" dirty="0"/>
                  <a:t>, (leaky) </a:t>
                </a:r>
                <a:r>
                  <a:rPr lang="en-US" dirty="0" err="1"/>
                  <a:t>ReLU</a:t>
                </a:r>
                <a:r>
                  <a:rPr lang="en-US" dirty="0"/>
                  <a:t>, tanh, sigmoid, </a:t>
                </a:r>
                <a:r>
                  <a:rPr lang="en-US" dirty="0" err="1"/>
                  <a:t>softmax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Cost function (</a:t>
                </a:r>
                <a:r>
                  <a:rPr lang="en-US" i="1" dirty="0"/>
                  <a:t>e.g.</a:t>
                </a:r>
                <a:r>
                  <a:rPr lang="en-US" dirty="0"/>
                  <a:t>, MSE, RMSE, cross-entropy) ~ calculate tot. </a:t>
                </a:r>
                <a:r>
                  <a:rPr lang="en-US" i="1" dirty="0"/>
                  <a:t>Err.</a:t>
                </a:r>
                <a:r>
                  <a:rPr lang="en-US" dirty="0"/>
                  <a:t> (loss fn.)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Back-propagation: by back-propagating the </a:t>
                </a:r>
                <a:r>
                  <a:rPr lang="en-US" u="sng" dirty="0">
                    <a:sym typeface="Wingdings" panose="05000000000000000000" pitchFamily="2" charset="2"/>
                  </a:rPr>
                  <a:t>errors</a:t>
                </a:r>
                <a:r>
                  <a:rPr lang="en-US" dirty="0">
                    <a:sym typeface="Wingdings" panose="05000000000000000000" pitchFamily="2" charset="2"/>
                  </a:rPr>
                  <a:t> to </a:t>
                </a:r>
                <a:r>
                  <a:rPr lang="en-US" i="1" dirty="0">
                    <a:sym typeface="Wingdings" panose="05000000000000000000" pitchFamily="2" charset="2"/>
                  </a:rPr>
                  <a:t>update biases &amp; weights</a:t>
                </a:r>
                <a:r>
                  <a:rPr lang="en-US" dirty="0">
                    <a:sym typeface="Wingdings" panose="05000000000000000000" pitchFamily="2" charset="2"/>
                  </a:rPr>
                  <a:t> (in mini-batches, for efficiency) ~ “</a:t>
                </a:r>
                <a:r>
                  <a:rPr lang="en-US" i="1" dirty="0">
                    <a:sym typeface="Wingdings" panose="05000000000000000000" pitchFamily="2" charset="2"/>
                  </a:rPr>
                  <a:t>learning from mistakes</a:t>
                </a:r>
                <a:r>
                  <a:rPr lang="en-US" dirty="0">
                    <a:sym typeface="Wingdings" panose="05000000000000000000" pitchFamily="2" charset="2"/>
                  </a:rPr>
                  <a:t>”</a:t>
                </a:r>
              </a:p>
              <a:p>
                <a:pPr lvl="1"/>
                <a:r>
                  <a:rPr lang="en-US" dirty="0"/>
                  <a:t>This is so called as (a form of this) error is backpropagated, from the last layer to first, &amp; is used to calculate the partial derivatives of the tot. </a:t>
                </a:r>
                <a:r>
                  <a:rPr lang="en-US" i="1" dirty="0"/>
                  <a:t>Err.</a:t>
                </a:r>
                <a:r>
                  <a:rPr lang="en-US" dirty="0"/>
                  <a:t> / loss fn. w.r.t. each </a:t>
                </a:r>
                <a:r>
                  <a:rPr lang="en-US" i="1" dirty="0"/>
                  <a:t>Wt.</a:t>
                </a:r>
                <a:endParaRPr lang="en-US" i="1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/>
                  <a:t>Once these partial derivatives calculated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gradient descent </a:t>
                </a:r>
                <a:r>
                  <a:rPr lang="en-US" dirty="0" err="1"/>
                  <a:t>algo</a:t>
                </a:r>
                <a:r>
                  <a:rPr lang="en-US" dirty="0"/>
                  <a:t>. to minimise train tot. </a:t>
                </a:r>
                <a:r>
                  <a:rPr lang="en-US" i="1" dirty="0"/>
                  <a:t>Err.,</a:t>
                </a:r>
                <a:r>
                  <a:rPr lang="en-US" i="1" dirty="0">
                    <a:sym typeface="Wingdings" panose="05000000000000000000" pitchFamily="2" charset="2"/>
                  </a:rPr>
                  <a:t> where s</a:t>
                </a:r>
                <a:r>
                  <a:rPr lang="en-US" dirty="0">
                    <a:sym typeface="Wingdings" panose="05000000000000000000" pitchFamily="2" charset="2"/>
                  </a:rPr>
                  <a:t>igmoid fn. is used for easy derivative calculation: f’(x) = x * (1 - x)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SGD or other algorithms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±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(optimal) learning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±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(</a:t>
                </a:r>
                <a:r>
                  <a:rPr lang="en-US" dirty="0" err="1">
                    <a:sym typeface="Wingdings" panose="05000000000000000000" pitchFamily="2" charset="2"/>
                  </a:rPr>
                  <a:t>Nesterov’s</a:t>
                </a:r>
                <a:r>
                  <a:rPr lang="en-US" dirty="0">
                    <a:sym typeface="Wingdings" panose="05000000000000000000" pitchFamily="2" charset="2"/>
                  </a:rPr>
                  <a:t>) momentum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Continue training the network in epochs till overfitting starts</a:t>
                </a:r>
              </a:p>
            </p:txBody>
          </p:sp>
        </mc:Choice>
        <mc:Fallback>
          <p:sp>
            <p:nvSpPr>
              <p:cNvPr id="3" name="বিষয় স্থানধারক 2">
                <a:extLst>
                  <a:ext uri="{FF2B5EF4-FFF2-40B4-BE49-F238E27FC236}">
                    <a16:creationId xmlns:a16="http://schemas.microsoft.com/office/drawing/2014/main" id="{F0FDEE85-CD4A-4351-BAE0-E0762C8BCC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791853"/>
                <a:ext cx="9905999" cy="5805592"/>
              </a:xfrm>
              <a:blipFill>
                <a:blip r:embed="rId3"/>
                <a:stretch>
                  <a:fillRect l="-1231" t="-1891" r="-800" b="-2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251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বিষয় স্থানধারক 2">
            <a:extLst>
              <a:ext uri="{FF2B5EF4-FFF2-40B4-BE49-F238E27FC236}">
                <a16:creationId xmlns:a16="http://schemas.microsoft.com/office/drawing/2014/main" id="{65049FEA-F881-46C1-9148-1F993D13D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CNN&#10;&#10;Convolutional&#10;Neural Network&#10;Network&#10;types&#10;MLP&#10;&#10;Multilayer&#10;Perceptron&#10; ">
            <a:extLst>
              <a:ext uri="{FF2B5EF4-FFF2-40B4-BE49-F238E27FC236}">
                <a16:creationId xmlns:a16="http://schemas.microsoft.com/office/drawing/2014/main" id="{BC00DB8A-543E-4E61-BDF5-6AAAA496D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92"/>
          <a:stretch/>
        </p:blipFill>
        <p:spPr bwMode="auto">
          <a:xfrm>
            <a:off x="1" y="1"/>
            <a:ext cx="12192000" cy="684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388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বিষয় স্থানধারক 2">
            <a:extLst>
              <a:ext uri="{FF2B5EF4-FFF2-40B4-BE49-F238E27FC236}">
                <a16:creationId xmlns:a16="http://schemas.microsoft.com/office/drawing/2014/main" id="{1DA9CDAC-E4ED-4AEC-A4D1-3A31536E3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Convolutional neural network (CNN)&#10;&#10;â¢â¯ Special type of MLP for image processing&#10;â¢â¯ Connects convolutional neuron only with...">
            <a:extLst>
              <a:ext uri="{FF2B5EF4-FFF2-40B4-BE49-F238E27FC236}">
                <a16:creationId xmlns:a16="http://schemas.microsoft.com/office/drawing/2014/main" id="{84C6C20D-7D4C-4140-B3BF-E182658C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" y="0"/>
            <a:ext cx="1218775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36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সময়রেখা 1">
            <a:extLst>
              <a:ext uri="{FF2B5EF4-FFF2-40B4-BE49-F238E27FC236}">
                <a16:creationId xmlns:a16="http://schemas.microsoft.com/office/drawing/2014/main" id="{053FDE12-8C79-46D6-9C05-CFD18872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5766"/>
            <a:ext cx="9905998" cy="918876"/>
          </a:xfrm>
        </p:spPr>
        <p:txBody>
          <a:bodyPr/>
          <a:lstStyle/>
          <a:p>
            <a:r>
              <a:rPr lang="en-US" dirty="0"/>
              <a:t>Tuning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বিষয় স্থানধারক 2">
                <a:extLst>
                  <a:ext uri="{FF2B5EF4-FFF2-40B4-BE49-F238E27FC236}">
                    <a16:creationId xmlns:a16="http://schemas.microsoft.com/office/drawing/2014/main" id="{5AACBFA4-A6DB-47FD-BD5F-3E3D5861D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4651" y="834013"/>
                <a:ext cx="10249318" cy="574765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Learning rate = </a:t>
                </a:r>
                <a:r>
                  <a:rPr lang="en-US" dirty="0">
                    <a:solidFill>
                      <a:srgbClr val="FF0000"/>
                    </a:solidFill>
                  </a:rPr>
                  <a:t>small</a:t>
                </a:r>
                <a:r>
                  <a:rPr lang="en-US" dirty="0"/>
                  <a:t> (long training time), large (erratic SGD) ± decay (</a:t>
                </a:r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  <a:r>
                  <a:rPr lang="en-US" dirty="0"/>
                  <a:t>/n) ± (</a:t>
                </a:r>
                <a:r>
                  <a:rPr lang="en-US" dirty="0" err="1"/>
                  <a:t>Nesterov’s</a:t>
                </a:r>
                <a:r>
                  <a:rPr lang="en-US" dirty="0"/>
                  <a:t>) </a:t>
                </a:r>
                <a:r>
                  <a:rPr lang="en-US" dirty="0">
                    <a:solidFill>
                      <a:srgbClr val="FF0000"/>
                    </a:solidFill>
                  </a:rPr>
                  <a:t>Momentum</a:t>
                </a:r>
              </a:p>
              <a:p>
                <a:r>
                  <a:rPr lang="en-US" dirty="0"/>
                  <a:t>Gradient descent = SGD, </a:t>
                </a:r>
                <a:r>
                  <a:rPr lang="en-US" dirty="0" err="1">
                    <a:solidFill>
                      <a:srgbClr val="FF0000"/>
                    </a:solidFill>
                  </a:rPr>
                  <a:t>Adagrad</a:t>
                </a:r>
                <a:r>
                  <a:rPr lang="en-US" dirty="0"/>
                  <a:t>, </a:t>
                </a:r>
                <a:r>
                  <a:rPr lang="en-US" dirty="0" err="1"/>
                  <a:t>Adadelta</a:t>
                </a:r>
                <a:r>
                  <a:rPr lang="en-US" dirty="0"/>
                  <a:t>, …</a:t>
                </a:r>
              </a:p>
              <a:p>
                <a:r>
                  <a:rPr lang="en-US" dirty="0"/>
                  <a:t>Activation fn. (feedforward MLP) = </a:t>
                </a:r>
                <a:r>
                  <a:rPr lang="en-US" dirty="0">
                    <a:solidFill>
                      <a:srgbClr val="FF0000"/>
                    </a:solidFill>
                  </a:rPr>
                  <a:t>(Leaky) </a:t>
                </a:r>
                <a:r>
                  <a:rPr lang="en-US" dirty="0" err="1">
                    <a:solidFill>
                      <a:srgbClr val="FF0000"/>
                    </a:solidFill>
                  </a:rPr>
                  <a:t>ReLU</a:t>
                </a:r>
                <a:r>
                  <a:rPr lang="en-US" dirty="0"/>
                  <a:t>, tanh, sigmoid, </a:t>
                </a:r>
                <a:r>
                  <a:rPr lang="en-US" dirty="0" err="1">
                    <a:solidFill>
                      <a:srgbClr val="FF0000"/>
                    </a:solidFill>
                  </a:rPr>
                  <a:t>softmax</a:t>
                </a:r>
                <a:r>
                  <a:rPr lang="en-US" dirty="0"/>
                  <a:t>, …</a:t>
                </a:r>
              </a:p>
              <a:p>
                <a:r>
                  <a:rPr lang="en-US" dirty="0"/>
                  <a:t>Network architecture = RNN, LSTM / GRU, GAN, </a:t>
                </a:r>
                <a:r>
                  <a:rPr lang="en-US" dirty="0" err="1"/>
                  <a:t>ConvNet</a:t>
                </a:r>
                <a:r>
                  <a:rPr lang="en-US" dirty="0"/>
                  <a:t>, …</a:t>
                </a:r>
              </a:p>
              <a:p>
                <a:r>
                  <a:rPr lang="en-US" dirty="0"/>
                  <a:t>Epochs = no. of max iterations x mini-batch size (8, </a:t>
                </a:r>
                <a:r>
                  <a:rPr lang="en-US" dirty="0">
                    <a:solidFill>
                      <a:srgbClr val="FF0000"/>
                    </a:solidFill>
                  </a:rPr>
                  <a:t>16, 32, 64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128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Max-pooling, padding (for </a:t>
                </a:r>
                <a:r>
                  <a:rPr lang="en-US" dirty="0" err="1"/>
                  <a:t>ConvNet</a:t>
                </a:r>
                <a:r>
                  <a:rPr lang="en-US" dirty="0"/>
                  <a:t> only)</a:t>
                </a:r>
              </a:p>
              <a:p>
                <a:r>
                  <a:rPr lang="en-US" dirty="0"/>
                  <a:t>No. of layers (</a:t>
                </a: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  <a:r>
                  <a:rPr lang="en-US" dirty="0"/>
                  <a:t>), no. of nodes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); </a:t>
                </a:r>
                <a:r>
                  <a:rPr lang="en-US" i="1" dirty="0"/>
                  <a:t>p</a:t>
                </a:r>
                <a:r>
                  <a:rPr lang="en-US" dirty="0"/>
                  <a:t> = no. of features, structure of network</a:t>
                </a:r>
              </a:p>
              <a:p>
                <a:r>
                  <a:rPr lang="en-US" dirty="0"/>
                  <a:t>Regularisation factors (L1 norm, L2 norm)</a:t>
                </a:r>
              </a:p>
              <a:p>
                <a:r>
                  <a:rPr lang="en-US" dirty="0"/>
                  <a:t>Dropout (0.3, </a:t>
                </a:r>
                <a:r>
                  <a:rPr lang="en-US" dirty="0">
                    <a:solidFill>
                      <a:srgbClr val="FF0000"/>
                    </a:solidFill>
                  </a:rPr>
                  <a:t>0.4</a:t>
                </a:r>
                <a:r>
                  <a:rPr lang="en-US" dirty="0"/>
                  <a:t>, 0.5) or keep (0.7, </a:t>
                </a:r>
                <a:r>
                  <a:rPr lang="en-US" dirty="0">
                    <a:solidFill>
                      <a:srgbClr val="FF0000"/>
                    </a:solidFill>
                  </a:rPr>
                  <a:t>0.6</a:t>
                </a:r>
                <a:r>
                  <a:rPr lang="en-US" dirty="0"/>
                  <a:t>, 0.5)</a:t>
                </a:r>
              </a:p>
              <a:p>
                <a:r>
                  <a:rPr lang="en-US" dirty="0"/>
                  <a:t>Early stopping (</a:t>
                </a:r>
                <a:r>
                  <a:rPr lang="en-US" dirty="0">
                    <a:solidFill>
                      <a:srgbClr val="FF0000"/>
                    </a:solidFill>
                  </a:rPr>
                  <a:t>y</a:t>
                </a:r>
                <a:r>
                  <a:rPr lang="en-US" dirty="0"/>
                  <a:t>/n)</a:t>
                </a:r>
              </a:p>
            </p:txBody>
          </p:sp>
        </mc:Choice>
        <mc:Fallback>
          <p:sp>
            <p:nvSpPr>
              <p:cNvPr id="3" name="বিষয় স্থানধারক 2">
                <a:extLst>
                  <a:ext uri="{FF2B5EF4-FFF2-40B4-BE49-F238E27FC236}">
                    <a16:creationId xmlns:a16="http://schemas.microsoft.com/office/drawing/2014/main" id="{5AACBFA4-A6DB-47FD-BD5F-3E3D5861D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4651" y="834013"/>
                <a:ext cx="10249318" cy="5747657"/>
              </a:xfrm>
              <a:blipFill>
                <a:blip r:embed="rId3"/>
                <a:stretch>
                  <a:fillRect l="-1011"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2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সময়রেখা 1">
            <a:extLst>
              <a:ext uri="{FF2B5EF4-FFF2-40B4-BE49-F238E27FC236}">
                <a16:creationId xmlns:a16="http://schemas.microsoft.com/office/drawing/2014/main" id="{D6CAC928-C2B8-4EA3-8A94-1571083C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884"/>
            <a:ext cx="9905998" cy="1478570"/>
          </a:xfrm>
        </p:spPr>
        <p:txBody>
          <a:bodyPr/>
          <a:lstStyle/>
          <a:p>
            <a:r>
              <a:rPr lang="en-US" dirty="0"/>
              <a:t>Deep learning lies deep in the realm of Artificial Intelligence</a:t>
            </a:r>
          </a:p>
        </p:txBody>
      </p:sp>
      <p:pic>
        <p:nvPicPr>
          <p:cNvPr id="4" name="Picture 2" descr="âA computer program is said to learn&#10;â¢â¯ from experience E&#10;â¢â¯ with respect to some class of tasks T&#10;â¢â¯ and performance meas...">
            <a:extLst>
              <a:ext uri="{FF2B5EF4-FFF2-40B4-BE49-F238E27FC236}">
                <a16:creationId xmlns:a16="http://schemas.microsoft.com/office/drawing/2014/main" id="{1E73FBF3-38B8-4DC1-8EA1-A0164B013C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1421028"/>
            <a:ext cx="9675811" cy="525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সরল সংযোজক 4">
            <a:extLst>
              <a:ext uri="{FF2B5EF4-FFF2-40B4-BE49-F238E27FC236}">
                <a16:creationId xmlns:a16="http://schemas.microsoft.com/office/drawing/2014/main" id="{934963F0-0490-4E34-8FA2-A3B037E499CE}"/>
              </a:ext>
            </a:extLst>
          </p:cNvPr>
          <p:cNvCxnSpPr/>
          <p:nvPr/>
        </p:nvCxnSpPr>
        <p:spPr>
          <a:xfrm>
            <a:off x="6390752" y="3238080"/>
            <a:ext cx="904352" cy="132387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" name="সরল সংযোজক 5">
            <a:extLst>
              <a:ext uri="{FF2B5EF4-FFF2-40B4-BE49-F238E27FC236}">
                <a16:creationId xmlns:a16="http://schemas.microsoft.com/office/drawing/2014/main" id="{654F37C1-5115-451A-953D-AAB83882BF23}"/>
              </a:ext>
            </a:extLst>
          </p:cNvPr>
          <p:cNvCxnSpPr>
            <a:cxnSpLocks/>
          </p:cNvCxnSpPr>
          <p:nvPr/>
        </p:nvCxnSpPr>
        <p:spPr>
          <a:xfrm flipH="1">
            <a:off x="6291944" y="3315959"/>
            <a:ext cx="983064" cy="114718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65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সময়রেখা 1">
            <a:extLst>
              <a:ext uri="{FF2B5EF4-FFF2-40B4-BE49-F238E27FC236}">
                <a16:creationId xmlns:a16="http://schemas.microsoft.com/office/drawing/2014/main" id="{992AE0AE-4C51-4F0D-9139-3895D003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715"/>
            <a:ext cx="9905998" cy="1478570"/>
          </a:xfrm>
        </p:spPr>
        <p:txBody>
          <a:bodyPr/>
          <a:lstStyle/>
          <a:p>
            <a:r>
              <a:rPr lang="en-US" dirty="0"/>
              <a:t>Origins lie in the neural transmission mechanism by synapse activation</a:t>
            </a:r>
          </a:p>
        </p:txBody>
      </p:sp>
      <p:pic>
        <p:nvPicPr>
          <p:cNvPr id="4" name="Picture 2" descr="Activation&#10;function&#10;Operating&#10;principle&#10;Structure&#10;Behavior&#10;Neuron&#10;Layer&#10;Weight&#10;Connection&#10;Operation&#10; ">
            <a:extLst>
              <a:ext uri="{FF2B5EF4-FFF2-40B4-BE49-F238E27FC236}">
                <a16:creationId xmlns:a16="http://schemas.microsoft.com/office/drawing/2014/main" id="{E339E39C-F3AE-4733-B2B8-B4DADF1749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41" y="1320528"/>
            <a:ext cx="9616272" cy="54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31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সময়রেখা 1">
            <a:extLst>
              <a:ext uri="{FF2B5EF4-FFF2-40B4-BE49-F238E27FC236}">
                <a16:creationId xmlns:a16="http://schemas.microsoft.com/office/drawing/2014/main" id="{7EF9CFFB-EB0F-4B41-903C-F9E5B3D4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571"/>
            <a:ext cx="9905998" cy="2566807"/>
          </a:xfrm>
        </p:spPr>
        <p:txBody>
          <a:bodyPr>
            <a:normAutofit/>
          </a:bodyPr>
          <a:lstStyle/>
          <a:p>
            <a:r>
              <a:rPr lang="en-US" b="1" dirty="0"/>
              <a:t>Image</a:t>
            </a:r>
            <a:r>
              <a:rPr lang="en-US" dirty="0"/>
              <a:t>: recognition, style transfer</a:t>
            </a:r>
            <a:br>
              <a:rPr lang="en-US" dirty="0"/>
            </a:br>
            <a:r>
              <a:rPr lang="en-US" b="1" dirty="0"/>
              <a:t>NLP</a:t>
            </a:r>
            <a:r>
              <a:rPr lang="en-US" dirty="0"/>
              <a:t>: speech recognition, text generation, sentiment analysis</a:t>
            </a:r>
            <a:br>
              <a:rPr lang="en-US" dirty="0"/>
            </a:br>
            <a:r>
              <a:rPr lang="en-US" b="1" dirty="0"/>
              <a:t>Stocks, sales</a:t>
            </a:r>
            <a:r>
              <a:rPr lang="en-US" b="1"/>
              <a:t>, Weather, …</a:t>
            </a:r>
            <a:r>
              <a:rPr lang="en-US"/>
              <a:t>: prediction</a:t>
            </a:r>
            <a:br>
              <a:rPr lang="en-US" dirty="0"/>
            </a:br>
            <a:r>
              <a:rPr lang="en-US"/>
              <a:t>… Virtually every field</a:t>
            </a:r>
            <a:endParaRPr lang="en-US" dirty="0"/>
          </a:p>
        </p:txBody>
      </p:sp>
      <p:pic>
        <p:nvPicPr>
          <p:cNvPr id="4" name="Picture 2" descr="Why Deep Learning?&#10;Applications&#10;Speech&#10;Recognition&#10;Computer&#10;Vision&#10;Natural Language&#10;Processing&#10; ">
            <a:extLst>
              <a:ext uri="{FF2B5EF4-FFF2-40B4-BE49-F238E27FC236}">
                <a16:creationId xmlns:a16="http://schemas.microsoft.com/office/drawing/2014/main" id="{77CA7CAB-2F19-4F5C-BA6E-0311D92E46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8" t="30210" r="12128" b="24623"/>
          <a:stretch/>
        </p:blipFill>
        <p:spPr bwMode="auto">
          <a:xfrm>
            <a:off x="1436916" y="2572378"/>
            <a:ext cx="9457697" cy="413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83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eep learning - a primer">
            <a:extLst>
              <a:ext uri="{FF2B5EF4-FFF2-40B4-BE49-F238E27FC236}">
                <a16:creationId xmlns:a16="http://schemas.microsoft.com/office/drawing/2014/main" id="{AC14A853-35AB-429C-A595-21316E058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7"/>
          <a:stretch/>
        </p:blipFill>
        <p:spPr bwMode="auto">
          <a:xfrm>
            <a:off x="0" y="0"/>
            <a:ext cx="6076950" cy="280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eep learning - a primer">
            <a:extLst>
              <a:ext uri="{FF2B5EF4-FFF2-40B4-BE49-F238E27FC236}">
                <a16:creationId xmlns:a16="http://schemas.microsoft.com/office/drawing/2014/main" id="{4773D333-9A86-4582-AD7A-650F7D9B43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7"/>
          <a:stretch/>
        </p:blipFill>
        <p:spPr bwMode="auto">
          <a:xfrm>
            <a:off x="6076950" y="0"/>
            <a:ext cx="6115050" cy="280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Deep learning - a primer">
            <a:extLst>
              <a:ext uri="{FF2B5EF4-FFF2-40B4-BE49-F238E27FC236}">
                <a16:creationId xmlns:a16="http://schemas.microsoft.com/office/drawing/2014/main" id="{6F4D2E4A-AD20-4531-BA44-92E13DD94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6378"/>
          <a:stretch/>
        </p:blipFill>
        <p:spPr bwMode="auto">
          <a:xfrm>
            <a:off x="0" y="2808493"/>
            <a:ext cx="6115050" cy="404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Deep learning - a primer">
            <a:extLst>
              <a:ext uri="{FF2B5EF4-FFF2-40B4-BE49-F238E27FC236}">
                <a16:creationId xmlns:a16="http://schemas.microsoft.com/office/drawing/2014/main" id="{B8B65149-5109-40E5-9C99-74D171F32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08493"/>
            <a:ext cx="6076950" cy="404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34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বিষয় স্থানধারক 2">
            <a:extLst>
              <a:ext uri="{FF2B5EF4-FFF2-40B4-BE49-F238E27FC236}">
                <a16:creationId xmlns:a16="http://schemas.microsoft.com/office/drawing/2014/main" id="{66CEC859-C16A-4091-812D-E35B7E11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Deep Learning - Tools&#10;Its all Open Source&#10; ">
            <a:extLst>
              <a:ext uri="{FF2B5EF4-FFF2-40B4-BE49-F238E27FC236}">
                <a16:creationId xmlns:a16="http://schemas.microsoft.com/office/drawing/2014/main" id="{517749A1-66EF-4942-998A-FC05AFE052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5"/>
          <a:stretch/>
        </p:blipFill>
        <p:spPr bwMode="auto">
          <a:xfrm>
            <a:off x="0" y="1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77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বিষয় স্থানধারক 2">
            <a:extLst>
              <a:ext uri="{FF2B5EF4-FFF2-40B4-BE49-F238E27FC236}">
                <a16:creationId xmlns:a16="http://schemas.microsoft.com/office/drawing/2014/main" id="{98973FE1-AFB8-469D-BD48-A196A6F1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Deep Learning - Tools&#10;Computing is affordable&#10;AWS EC2 GPU Spot Instance: g2.2xlarge - $0.0782 per Hour&#10;The DIGITS DevBox c...">
            <a:extLst>
              <a:ext uri="{FF2B5EF4-FFF2-40B4-BE49-F238E27FC236}">
                <a16:creationId xmlns:a16="http://schemas.microsoft.com/office/drawing/2014/main" id="{4ECD1414-0217-4DEE-B433-5FE159FCF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347"/>
            <a:ext cx="12216417" cy="687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10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সময়রেখা 1">
            <a:extLst>
              <a:ext uri="{FF2B5EF4-FFF2-40B4-BE49-F238E27FC236}">
                <a16:creationId xmlns:a16="http://schemas.microsoft.com/office/drawing/2014/main" id="{9B3C8E00-68A5-4D1A-ABEA-68511654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8" y="35715"/>
            <a:ext cx="10611059" cy="1478570"/>
          </a:xfrm>
        </p:spPr>
        <p:txBody>
          <a:bodyPr>
            <a:normAutofit/>
          </a:bodyPr>
          <a:lstStyle/>
          <a:p>
            <a:r>
              <a:rPr lang="en-US" dirty="0"/>
              <a:t>From simple network to multiple layers (deep)</a:t>
            </a:r>
            <a:br>
              <a:rPr lang="en-US" dirty="0"/>
            </a:br>
            <a:r>
              <a:rPr lang="en-US" dirty="0"/>
              <a:t>simulating the nervous system</a:t>
            </a:r>
          </a:p>
        </p:txBody>
      </p:sp>
      <p:pic>
        <p:nvPicPr>
          <p:cNvPr id="1026" name="Picture 2" descr="https://cdn-images-1.medium.com/max/1600/1*dnvGC-PORSoCo7VXT3PV_A.png">
            <a:extLst>
              <a:ext uri="{FF2B5EF4-FFF2-40B4-BE49-F238E27FC236}">
                <a16:creationId xmlns:a16="http://schemas.microsoft.com/office/drawing/2014/main" id="{8141180D-B24B-4128-807B-18B7F9B01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48" y="1788607"/>
            <a:ext cx="10068449" cy="400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22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সময়রেখা 1">
            <a:extLst>
              <a:ext uri="{FF2B5EF4-FFF2-40B4-BE49-F238E27FC236}">
                <a16:creationId xmlns:a16="http://schemas.microsoft.com/office/drawing/2014/main" id="{ED4CA1D3-D4E3-463D-B632-EFE3FC33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573"/>
            <a:ext cx="9905998" cy="1478570"/>
          </a:xfrm>
        </p:spPr>
        <p:txBody>
          <a:bodyPr/>
          <a:lstStyle/>
          <a:p>
            <a:r>
              <a:rPr lang="en-US" dirty="0"/>
              <a:t>Activation function: (leaky) </a:t>
            </a:r>
            <a:r>
              <a:rPr lang="en-US" dirty="0" err="1"/>
              <a:t>ReLU</a:t>
            </a:r>
            <a:r>
              <a:rPr lang="en-US" dirty="0"/>
              <a:t>, </a:t>
            </a:r>
            <a:r>
              <a:rPr lang="en-US" dirty="0" err="1"/>
              <a:t>softmax</a:t>
            </a:r>
            <a:r>
              <a:rPr lang="en-US" dirty="0"/>
              <a:t>, Tanh, Sigmoid, …</a:t>
            </a:r>
          </a:p>
        </p:txBody>
      </p:sp>
      <p:pic>
        <p:nvPicPr>
          <p:cNvPr id="2050" name="Picture 2" descr="activation function à¦à¦° à¦à¦¬à¦¿à¦° à¦«à¦²à¦¾à¦«à¦²">
            <a:extLst>
              <a:ext uri="{FF2B5EF4-FFF2-40B4-BE49-F238E27FC236}">
                <a16:creationId xmlns:a16="http://schemas.microsoft.com/office/drawing/2014/main" id="{E6F753B0-2030-4000-8625-96CA8A21D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119" y="1698172"/>
            <a:ext cx="10157035" cy="494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970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সার্কিট">
  <a:themeElements>
    <a:clrScheme name="সার্কিট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সার্কিট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সার্কিট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থিম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447</TotalTime>
  <Words>375</Words>
  <Application>Microsoft Office PowerPoint</Application>
  <PresentationFormat>চওড়াস্ক্রীন</PresentationFormat>
  <Paragraphs>41</Paragraphs>
  <Slides>17</Slides>
  <Notes>4</Notes>
  <HiddenSlides>0</HiddenSlides>
  <MMClips>0</MMClips>
  <ScaleCrop>false</ScaleCrop>
  <HeadingPairs>
    <vt:vector size="6" baseType="variant">
      <vt:variant>
        <vt:lpstr>ব্যবহৃত হরফ</vt:lpstr>
      </vt:variant>
      <vt:variant>
        <vt:i4>4</vt:i4>
      </vt:variant>
      <vt:variant>
        <vt:lpstr>থীম</vt:lpstr>
      </vt:variant>
      <vt:variant>
        <vt:i4>1</vt:i4>
      </vt:variant>
      <vt:variant>
        <vt:lpstr>স্লাইডের আকার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Tw Cen MT</vt:lpstr>
      <vt:lpstr>সার্কিট</vt:lpstr>
      <vt:lpstr>Supervised Deep Learning HEALS EWAS Workshop Meeting</vt:lpstr>
      <vt:lpstr>Deep learning lies deep in the realm of Artificial Intelligence</vt:lpstr>
      <vt:lpstr>Origins lie in the neural transmission mechanism by synapse activation</vt:lpstr>
      <vt:lpstr>Image: recognition, style transfer NLP: speech recognition, text generation, sentiment analysis Stocks, sales, Weather, …: prediction … Virtually every field</vt:lpstr>
      <vt:lpstr>PowerPoint উপস্থাপনা</vt:lpstr>
      <vt:lpstr>PowerPoint উপস্থাপনা</vt:lpstr>
      <vt:lpstr>PowerPoint উপস্থাপনা</vt:lpstr>
      <vt:lpstr>From simple network to multiple layers (deep) simulating the nervous system</vt:lpstr>
      <vt:lpstr>Activation function: (leaky) ReLU, softmax, Tanh, Sigmoid, …</vt:lpstr>
      <vt:lpstr>‘Supervised’ Deep Learning essentially</vt:lpstr>
      <vt:lpstr>Forward propagation</vt:lpstr>
      <vt:lpstr>PowerPoint উপস্থাপনা</vt:lpstr>
      <vt:lpstr>PowerPoint উপস্থাপনা</vt:lpstr>
      <vt:lpstr>Deep Learning steps:</vt:lpstr>
      <vt:lpstr>PowerPoint উপস্থাপনা</vt:lpstr>
      <vt:lpstr>PowerPoint উপস্থাপনা</vt:lpstr>
      <vt:lpstr>Tuning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for EWAS HEALS EWAS Workshop Meeting</dc:title>
  <dc:creator>সৌত্রিক বন্দ্যোপাধ্যায় এম এস সি., এম ডি-পি এইচ ডি</dc:creator>
  <cp:lastModifiedBy>সৌত্রিক বন্দ্যোপাধ্যায় এম এস সি., এম ডি-পি এইচ ডি</cp:lastModifiedBy>
  <cp:revision>33</cp:revision>
  <dcterms:created xsi:type="dcterms:W3CDTF">2019-01-06T16:26:34Z</dcterms:created>
  <dcterms:modified xsi:type="dcterms:W3CDTF">2019-01-13T18:16:22Z</dcterms:modified>
</cp:coreProperties>
</file>