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74" r:id="rId4"/>
    <p:sldId id="278" r:id="rId5"/>
    <p:sldId id="273" r:id="rId6"/>
    <p:sldId id="276" r:id="rId7"/>
    <p:sldId id="280" r:id="rId8"/>
    <p:sldId id="281" r:id="rId9"/>
    <p:sldId id="282" r:id="rId10"/>
    <p:sldId id="283" r:id="rId11"/>
    <p:sldId id="285" r:id="rId12"/>
    <p:sldId id="286" r:id="rId13"/>
    <p:sldId id="288" r:id="rId14"/>
    <p:sldId id="287" r:id="rId15"/>
    <p:sldId id="275" r:id="rId16"/>
    <p:sldId id="279" r:id="rId17"/>
    <p:sldId id="27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9F9"/>
    <a:srgbClr val="CCE3FE"/>
    <a:srgbClr val="A9CBE9"/>
    <a:srgbClr val="2867A0"/>
    <a:srgbClr val="1C476E"/>
    <a:srgbClr val="E5F3F3"/>
    <a:srgbClr val="EEF6F9"/>
    <a:srgbClr val="85A3DF"/>
    <a:srgbClr val="99C7FF"/>
    <a:srgbClr val="CBD7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548E-AF0F-DB92-AE51-9417C144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AAA38-EF9E-0D38-A34F-7852AE6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F608-97F0-07AC-555F-02E53032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54D3-A14B-971E-BDB2-047E22C3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4E21-42F8-8447-2669-CF07BAF3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47A0-038E-EA30-BD0A-8418C555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0CD-31AA-8DD9-2A7A-93F537D80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73A4-A909-F1E2-DB50-7B721E5C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CFBA-2519-4F97-BB20-F3359401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20FB-35B4-921E-3790-6A54542D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2A9B1-0433-6C0E-5503-2204626F4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2925-12A2-99CE-2BA8-752F78A93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4412-E411-9C5F-2B05-B9D25C24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1D03-8F52-E053-A52E-05412F8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7BCB-348B-8BCD-788C-E743F4F7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10CB-0588-F253-6482-A4B6206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6162-BE6F-A80F-2A2C-F088B194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56F5-C241-8D00-4AAD-B2D77251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F82F-F313-CF5F-D796-C6E937A4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5669-3237-DCCE-D2B0-A992AE2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D09A-1D61-9EFF-BA67-ED0E198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7BEC-F109-33A0-4E9E-B2E8D733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0C00-088F-81FF-4A81-5EC28F63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EC70-97FC-2CC2-2135-C8FE5A11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0D65-9BF8-52C8-031D-79A6EAC3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06FD-9A2F-A0FB-7D0A-1CE3E231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5955-8CF9-3E7C-9BF5-D32004422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FED55-0F9F-6258-7ED1-7DC76D92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B460-6D97-ED05-F395-322DF04D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4F45-7F44-7798-D14A-738E02DB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CB4D9-122D-1B14-7311-8488E0F8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5A54-44A7-9A8F-79E7-22ED0131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682-E91E-C6C6-FCF2-8F399474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EDB9C-8387-C4F8-71C1-2D3166099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38B94-161D-4EDD-9FC7-B64E46D45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01D75-D19A-C817-2512-36B5EB520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AC698-2D01-B55B-4ACE-3DF1DA21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C81A1-8965-6AAD-36EB-AB9FE40D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EF177-C63C-6B7A-76FE-097E1BE9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C73-9B40-2F29-A4E8-19D7E3A7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55789-2E06-2D81-07C9-7D22AB91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2CAE8-7123-453A-ACF1-8325B46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92EA8-F50E-4B17-2BB2-46D74238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AE869-E0A6-E64B-E839-785E6791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472AE-1B91-E03B-EAD4-8BE6150E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8148B-7362-ECE8-5B37-686F3D6E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57FD-E7D9-9CA5-BD36-5D7E368A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5746-9360-01B3-58E2-9F0D0917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2EF57-CB1E-0CD3-179A-00E0104C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AC172-A471-5845-F9BF-60CF6F59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45C3-FD61-12AC-5788-36D3E71B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6365-2910-3095-EFC2-02619CC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CAC-C7EE-A365-5D09-2356F454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16B15-ED37-8854-A6A3-D9C35CEED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F3D7-7908-9825-6BFF-3D7D4E31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BF36-D87B-D65E-F88C-CF8B1BBA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16551-A20F-4D4C-02D7-1924172D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9ACC-DD8B-D311-0C5D-D8680630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A1CE2-00D1-A26E-5EE8-96386700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833F-4912-77F0-3229-2886C029A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DE66-9975-4227-FA53-3B7583105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585B-539E-48DA-9FCE-E977D58DDF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5EF1-CF76-7DF2-7A28-772C0E1CA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C639-0561-7DBE-CE8B-4327C28CB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482"/>
            </a:gs>
            <a:gs pos="48000">
              <a:srgbClr val="8EB6DA"/>
            </a:gs>
            <a:gs pos="16000">
              <a:schemeClr val="accent5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8ADA6E-551E-5D80-C826-D9F3A4C2F2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C476E"/>
              </a:gs>
              <a:gs pos="84000">
                <a:srgbClr val="85AFD5"/>
              </a:gs>
              <a:gs pos="100000">
                <a:srgbClr val="A9CBE9"/>
              </a:gs>
              <a:gs pos="31000">
                <a:srgbClr val="2867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0AAF22-59D0-E07D-C111-FA4CFE3C2DD2}"/>
              </a:ext>
            </a:extLst>
          </p:cNvPr>
          <p:cNvGrpSpPr/>
          <p:nvPr/>
        </p:nvGrpSpPr>
        <p:grpSpPr>
          <a:xfrm>
            <a:off x="854578" y="1611150"/>
            <a:ext cx="10494557" cy="1965552"/>
            <a:chOff x="0" y="1463448"/>
            <a:chExt cx="9965094" cy="19655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416144-CAC4-3C6F-CD78-4C4D45FD0554}"/>
                </a:ext>
              </a:extLst>
            </p:cNvPr>
            <p:cNvGrpSpPr/>
            <p:nvPr/>
          </p:nvGrpSpPr>
          <p:grpSpPr>
            <a:xfrm>
              <a:off x="0" y="1463448"/>
              <a:ext cx="9965094" cy="1965552"/>
              <a:chOff x="2043404" y="1370142"/>
              <a:chExt cx="8375780" cy="181480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FB0B68-A867-7427-AA20-655EB2E31D81}"/>
                  </a:ext>
                </a:extLst>
              </p:cNvPr>
              <p:cNvSpPr/>
              <p:nvPr/>
            </p:nvSpPr>
            <p:spPr>
              <a:xfrm>
                <a:off x="2043404" y="1370142"/>
                <a:ext cx="8375780" cy="181480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76200" dist="76200" dir="5400000" sx="102000" sy="102000" algn="t" rotWithShape="0">
                  <a:prstClr val="black">
                    <a:alpha val="39000"/>
                  </a:prstClr>
                </a:outerShdw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9C27B7-A77D-A097-231E-FAB5BEF24F30}"/>
                  </a:ext>
                </a:extLst>
              </p:cNvPr>
              <p:cNvSpPr txBox="1"/>
              <p:nvPr/>
            </p:nvSpPr>
            <p:spPr>
              <a:xfrm>
                <a:off x="2765498" y="1678816"/>
                <a:ext cx="6974199" cy="710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n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5">
                        <a:lumMod val="20000"/>
                        <a:lumOff val="80000"/>
                      </a:schemeClr>
                    </a:solidFill>
                    <a:effectLst>
                      <a:innerShdw blurRad="101600" dist="101600" dir="16200000">
                        <a:prstClr val="black">
                          <a:alpha val="51000"/>
                        </a:prstClr>
                      </a:innerShdw>
                    </a:effectLst>
                    <a:latin typeface="Franklin Gothic Medium" panose="020B0603020102020204" pitchFamily="34" charset="0"/>
                  </a:rPr>
                  <a:t>MARKETING &amp; RETAIL </a:t>
                </a:r>
                <a:r>
                  <a:rPr lang="en-US" sz="4400" dirty="0">
                    <a:ln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5">
                        <a:lumMod val="20000"/>
                        <a:lumOff val="80000"/>
                      </a:schemeClr>
                    </a:solidFill>
                    <a:effectLst>
                      <a:innerShdw blurRad="63500" dist="101600" dir="16200000">
                        <a:prstClr val="black">
                          <a:alpha val="51000"/>
                        </a:prstClr>
                      </a:innerShdw>
                    </a:effectLst>
                    <a:latin typeface="Franklin Gothic Medium" panose="020B0603020102020204" pitchFamily="34" charset="0"/>
                  </a:rPr>
                  <a:t>ANALYTICS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7E19DE-BD41-57FB-9FD8-1AA6D4B48719}"/>
                </a:ext>
              </a:extLst>
            </p:cNvPr>
            <p:cNvSpPr txBox="1"/>
            <p:nvPr/>
          </p:nvSpPr>
          <p:spPr>
            <a:xfrm>
              <a:off x="3228390" y="2567203"/>
              <a:ext cx="35083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CAPSTONE PROJECT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FEAEA-7418-33FF-E4A4-1D8C576AC945}"/>
              </a:ext>
            </a:extLst>
          </p:cNvPr>
          <p:cNvSpPr/>
          <p:nvPr/>
        </p:nvSpPr>
        <p:spPr>
          <a:xfrm>
            <a:off x="10991461" y="0"/>
            <a:ext cx="1200539" cy="68580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  <a:effectLst>
            <a:outerShdw blurRad="76200" dist="76200" dir="10800000" sx="102000" sy="102000" algn="r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A43E1-735B-38F4-C40F-4B42518AD674}"/>
              </a:ext>
            </a:extLst>
          </p:cNvPr>
          <p:cNvSpPr txBox="1"/>
          <p:nvPr/>
        </p:nvSpPr>
        <p:spPr>
          <a:xfrm>
            <a:off x="7616308" y="3911016"/>
            <a:ext cx="227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Submitted by :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Mithul Murugaadev</a:t>
            </a:r>
          </a:p>
        </p:txBody>
      </p:sp>
    </p:spTree>
    <p:extLst>
      <p:ext uri="{BB962C8B-B14F-4D97-AF65-F5344CB8AC3E}">
        <p14:creationId xmlns:p14="http://schemas.microsoft.com/office/powerpoint/2010/main" val="410631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D18F1B-7403-2CB4-44B1-CDB292DF3772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7" y="279710"/>
              <a:ext cx="7639622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Chosen products preferred by recurring customers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7BB8094-D0C6-2EB1-DA3A-FD24B86C2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367044"/>
            <a:ext cx="1347387" cy="8825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F0501B8-409F-B863-1775-C7F08ABB91A1}"/>
              </a:ext>
            </a:extLst>
          </p:cNvPr>
          <p:cNvGrpSpPr/>
          <p:nvPr/>
        </p:nvGrpSpPr>
        <p:grpSpPr>
          <a:xfrm>
            <a:off x="299102" y="1008216"/>
            <a:ext cx="8041593" cy="4569601"/>
            <a:chOff x="299102" y="1008216"/>
            <a:chExt cx="8041593" cy="45696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CDDB6B-2756-2F29-CECA-CFF171946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9102" y="1008216"/>
              <a:ext cx="8041593" cy="45696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D7F916-455B-E5FA-8450-7162CD439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69693" y="3126552"/>
              <a:ext cx="1347387" cy="136352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E5C38C-850C-E504-C119-611C2D13ABDB}"/>
              </a:ext>
            </a:extLst>
          </p:cNvPr>
          <p:cNvSpPr txBox="1"/>
          <p:nvPr/>
        </p:nvSpPr>
        <p:spPr>
          <a:xfrm>
            <a:off x="8492534" y="1186519"/>
            <a:ext cx="3400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wide spread of customers buying computer accessories, while there are repeating customers for toys.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Watches gifts are bought my repetitive customers. “53b36df67ebb7c41585e8d54d6772e08” – watch product has been sold more no. of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 are ordered the most. There are more units of the product sold to comparatively fewer group of customers.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F53A7-DA59-25D0-E9A0-2AF28F7FD31E}"/>
              </a:ext>
            </a:extLst>
          </p:cNvPr>
          <p:cNvSpPr txBox="1"/>
          <p:nvPr/>
        </p:nvSpPr>
        <p:spPr>
          <a:xfrm>
            <a:off x="769121" y="5818309"/>
            <a:ext cx="9383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top bar chart shows the no of times that product is ordered.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bottom graph shows the no. of customers ordering that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D18F1B-7403-2CB4-44B1-CDB292DF3772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6" y="279710"/>
              <a:ext cx="6417617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Most sold are also most bought together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5323C0-CBC8-58CD-A484-D1994671318E}"/>
              </a:ext>
            </a:extLst>
          </p:cNvPr>
          <p:cNvGrpSpPr/>
          <p:nvPr/>
        </p:nvGrpSpPr>
        <p:grpSpPr>
          <a:xfrm>
            <a:off x="153823" y="1157684"/>
            <a:ext cx="8338712" cy="4679094"/>
            <a:chOff x="606751" y="1324598"/>
            <a:chExt cx="7827948" cy="34952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C77F9D-4F2C-2924-B878-9EE1846A9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751" y="1324598"/>
              <a:ext cx="700756" cy="34952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5686FB3-FB38-88FB-97B1-62209D883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07507" y="1324598"/>
              <a:ext cx="7127192" cy="349523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AEB354-7478-F812-6934-7E93F3071F6F}"/>
              </a:ext>
            </a:extLst>
          </p:cNvPr>
          <p:cNvSpPr txBox="1"/>
          <p:nvPr/>
        </p:nvSpPr>
        <p:spPr>
          <a:xfrm>
            <a:off x="8542254" y="1166842"/>
            <a:ext cx="3400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 along with bed bath table has been ordered together most of the times, followed by furniture décor.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 in the 1</a:t>
            </a:r>
            <a:r>
              <a:rPr lang="en-US" baseline="30000" dirty="0"/>
              <a:t>st</a:t>
            </a:r>
            <a:r>
              <a:rPr lang="en-US" dirty="0"/>
              <a:t> graph, toys and bed bath table comprises up to 80% approx. of units sold. These products also contribute to a fair share of the revenue(2</a:t>
            </a:r>
            <a:r>
              <a:rPr lang="en-US" baseline="30000" dirty="0"/>
              <a:t>nd</a:t>
            </a:r>
            <a:r>
              <a:rPr lang="en-US" dirty="0"/>
              <a:t>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are one of the least ordered even as individual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0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D18F1B-7403-2CB4-44B1-CDB292DF3772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6" y="279710"/>
              <a:ext cx="7502895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Most bought are also most available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D26FCF-6E09-53E0-5C86-B8EE6E847536}"/>
              </a:ext>
            </a:extLst>
          </p:cNvPr>
          <p:cNvSpPr txBox="1"/>
          <p:nvPr/>
        </p:nvSpPr>
        <p:spPr>
          <a:xfrm>
            <a:off x="8220061" y="1495459"/>
            <a:ext cx="3400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no. of sellers for toys.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Interestingly there are only few sellers for computers. But computer products have a fair share in revenue(3</a:t>
            </a:r>
            <a:r>
              <a:rPr lang="en-US" baseline="30000" dirty="0"/>
              <a:t>rd</a:t>
            </a:r>
            <a:r>
              <a:rPr lang="en-US" dirty="0"/>
              <a:t> graph)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few sellers for flowers. Customers have very few options to buy the product.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A17F0A5-ECC0-FD0D-5429-71BE2331E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382" y="950532"/>
            <a:ext cx="7245195" cy="53599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56FDDA-FEDD-1CE0-A565-C1C583922A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78"/>
          <a:stretch/>
        </p:blipFill>
        <p:spPr>
          <a:xfrm>
            <a:off x="5795953" y="1008216"/>
            <a:ext cx="1698624" cy="32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D18F1B-7403-2CB4-44B1-CDB292DF3772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6" y="279710"/>
              <a:ext cx="6426163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Supply attracts demand from customers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FE53B6E-6F66-0951-6C23-2370662B4A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382" y="1008216"/>
            <a:ext cx="7889097" cy="52399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59F98E-6EF2-24D0-07F7-71B475658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8448" y="1027537"/>
            <a:ext cx="1274735" cy="1734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916EA6-6D0E-5E99-0131-2E9B60091169}"/>
              </a:ext>
            </a:extLst>
          </p:cNvPr>
          <p:cNvSpPr txBox="1"/>
          <p:nvPr/>
        </p:nvSpPr>
        <p:spPr>
          <a:xfrm>
            <a:off x="8465057" y="1162019"/>
            <a:ext cx="3400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products are delivered well before the estimated date of 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there are larger no of sellers present, there are also larger no. of customers present in the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 state has the most no. of sellers and it also has a huge market of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as the demand increases, the delivery time decreases.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6CAE1-3684-D83B-B401-D135E296C189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9494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6" y="279710"/>
              <a:ext cx="8263442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High priced and few local availability adds to the cost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7A6479-C629-8996-EBC9-B6D22ED005D8}"/>
              </a:ext>
            </a:extLst>
          </p:cNvPr>
          <p:cNvSpPr txBox="1"/>
          <p:nvPr/>
        </p:nvSpPr>
        <p:spPr>
          <a:xfrm>
            <a:off x="539449" y="5431227"/>
            <a:ext cx="1123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 and home appliances incur larger shipping costs – costlier products incur more shipping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Location having lesser no. of sellers are incurring more shipping charges.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6FBC04-D83D-C1EE-5407-1534E0E7CC8E}"/>
              </a:ext>
            </a:extLst>
          </p:cNvPr>
          <p:cNvGrpSpPr/>
          <p:nvPr/>
        </p:nvGrpSpPr>
        <p:grpSpPr>
          <a:xfrm>
            <a:off x="242796" y="788808"/>
            <a:ext cx="11880382" cy="4574230"/>
            <a:chOff x="242796" y="788808"/>
            <a:chExt cx="11880382" cy="45742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5465F3-FEAA-4C53-DF78-A531E9055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2796" y="788808"/>
              <a:ext cx="5913689" cy="456010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73A80B-3357-6CE7-8D4B-1213371FA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09489" y="802930"/>
              <a:ext cx="5913689" cy="45601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F470430-5B75-F41A-859B-7CEAB7175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08657" y="1093674"/>
              <a:ext cx="1047828" cy="1341689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7E8C71B-43AA-AA64-23C8-7A67CC599CD8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2329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268B5-3FF8-BA65-A244-96B28924A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896" y="4386606"/>
            <a:ext cx="2752529" cy="2288082"/>
          </a:xfrm>
          <a:prstGeom prst="rect">
            <a:avLst/>
          </a:prstGeom>
          <a:effectLst>
            <a:outerShdw blurRad="63500" dist="38100" dir="10800000" sx="101000" sy="101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584776"/>
              <a:ext cx="12192000" cy="6273224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B60138-D72D-27DF-BDA0-2A2C9BEFD5C9}"/>
                </a:ext>
              </a:extLst>
            </p:cNvPr>
            <p:cNvGrpSpPr/>
            <p:nvPr/>
          </p:nvGrpSpPr>
          <p:grpSpPr>
            <a:xfrm>
              <a:off x="0" y="-1"/>
              <a:ext cx="12192000" cy="855278"/>
              <a:chOff x="0" y="-1"/>
              <a:chExt cx="12192000" cy="85527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EE57B8-9131-D900-95F0-88D600F700E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855278"/>
              </a:xfrm>
              <a:prstGeom prst="rect">
                <a:avLst/>
              </a:prstGeom>
              <a:gradFill flip="none" rotWithShape="1">
                <a:gsLst>
                  <a:gs pos="39000">
                    <a:srgbClr val="81B2DF"/>
                  </a:gs>
                  <a:gs pos="0">
                    <a:schemeClr val="accent5">
                      <a:lumMod val="50000"/>
                    </a:schemeClr>
                  </a:gs>
                  <a:gs pos="100000">
                    <a:srgbClr val="DDEBF7"/>
                  </a:gs>
                  <a:gs pos="62000">
                    <a:srgbClr val="CDE1F3"/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845D0D-234A-5922-7327-F6B18F6ED9AE}"/>
                  </a:ext>
                </a:extLst>
              </p:cNvPr>
              <p:cNvSpPr/>
              <p:nvPr/>
            </p:nvSpPr>
            <p:spPr>
              <a:xfrm>
                <a:off x="0" y="270501"/>
                <a:ext cx="9647853" cy="5847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C0074-D661-5372-CFDF-38190203EC02}"/>
                  </a:ext>
                </a:extLst>
              </p:cNvPr>
              <p:cNvSpPr txBox="1"/>
              <p:nvPr/>
            </p:nvSpPr>
            <p:spPr>
              <a:xfrm>
                <a:off x="1182633" y="270502"/>
                <a:ext cx="3611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Key insights 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9C80FB-586E-6454-F497-B77CF12FE068}"/>
              </a:ext>
            </a:extLst>
          </p:cNvPr>
          <p:cNvSpPr txBox="1"/>
          <p:nvPr/>
        </p:nvSpPr>
        <p:spPr>
          <a:xfrm>
            <a:off x="1290415" y="1495514"/>
            <a:ext cx="917818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Toys, health and beauty are the most ordered product- contributes about 80% approx. of total units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Toys have a large diversity of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“99a4788cb24856965c36a24e339b6058” (Toy) is the most sold commodity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“bb50f2e236e5eea0100680137654686c”  (Toy) is the most profitable, as it has a higher price it shows a good inflow.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Computers and its accessories are usually mid priced – good inflow of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of the orders are delivered well before the estimated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Toys along with bed bath table or furniture décor has been bought together most of the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vast no. of sellers in the states that have more customer demand. The demand also shows slow delivery comparatively.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Costlier products have more installments for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High-priced products incur higher shipping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Credit card is the most preferred payment method followed by wallet by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1887C6-A547-6D9D-738F-A3CDC814A34B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4575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268B5-3FF8-BA65-A244-96B28924A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896" y="4386606"/>
            <a:ext cx="2752529" cy="2288082"/>
          </a:xfrm>
          <a:prstGeom prst="rect">
            <a:avLst/>
          </a:prstGeom>
          <a:effectLst>
            <a:outerShdw blurRad="63500" dist="38100" dir="10800000" sx="101000" sy="101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584776"/>
              <a:ext cx="12192000" cy="6273224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B60138-D72D-27DF-BDA0-2A2C9BEFD5C9}"/>
                </a:ext>
              </a:extLst>
            </p:cNvPr>
            <p:cNvGrpSpPr/>
            <p:nvPr/>
          </p:nvGrpSpPr>
          <p:grpSpPr>
            <a:xfrm>
              <a:off x="0" y="-1"/>
              <a:ext cx="12192000" cy="855278"/>
              <a:chOff x="0" y="-1"/>
              <a:chExt cx="12192000" cy="85527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EE57B8-9131-D900-95F0-88D600F700E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855278"/>
              </a:xfrm>
              <a:prstGeom prst="rect">
                <a:avLst/>
              </a:prstGeom>
              <a:gradFill flip="none" rotWithShape="1">
                <a:gsLst>
                  <a:gs pos="39000">
                    <a:srgbClr val="81B2DF"/>
                  </a:gs>
                  <a:gs pos="0">
                    <a:schemeClr val="accent5">
                      <a:lumMod val="50000"/>
                    </a:schemeClr>
                  </a:gs>
                  <a:gs pos="100000">
                    <a:srgbClr val="DDEBF7"/>
                  </a:gs>
                  <a:gs pos="62000">
                    <a:srgbClr val="CDE1F3"/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845D0D-234A-5922-7327-F6B18F6ED9AE}"/>
                  </a:ext>
                </a:extLst>
              </p:cNvPr>
              <p:cNvSpPr/>
              <p:nvPr/>
            </p:nvSpPr>
            <p:spPr>
              <a:xfrm>
                <a:off x="0" y="270501"/>
                <a:ext cx="9647853" cy="5847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C0074-D661-5372-CFDF-38190203EC02}"/>
                  </a:ext>
                </a:extLst>
              </p:cNvPr>
              <p:cNvSpPr txBox="1"/>
              <p:nvPr/>
            </p:nvSpPr>
            <p:spPr>
              <a:xfrm>
                <a:off x="1182633" y="270502"/>
                <a:ext cx="3611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Recommendations 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38DFAE-AEAB-6611-B4BE-FB886141B946}"/>
              </a:ext>
            </a:extLst>
          </p:cNvPr>
          <p:cNvSpPr txBox="1"/>
          <p:nvPr/>
        </p:nvSpPr>
        <p:spPr>
          <a:xfrm>
            <a:off x="1250425" y="1125779"/>
            <a:ext cx="99071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Toys are frequently bought.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“99a4788cb24856965c36a24e339b6058” can be promoted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Ensure more toy products are constantly stored in the inventory.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Toys has large variety of products, steps can be taken to diversify variety of products among other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sellers of the most sold and profitable products can be approached to ensure there is constant supply.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New sellers in the least catered states can be approached.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Toys and bed bath table or furniture décor, computer accessories are mostly bought together. Combo offers or suggestions among toy products can be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Computer and its accessories are a source of higher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These products can be promoted more, making consumers aware that these products are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Since these are usually mid-priced, shipping charges can be discounted.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Watch gifts are mid priced products - good inflow of revenue. These products can be promoted.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Since credit card is the most preferred method, can look for introducing more credit card banking options. 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6FBD60-3134-4FFD-F07A-9F041618941C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5757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old room in warehouse with empty metal racks">
            <a:extLst>
              <a:ext uri="{FF2B5EF4-FFF2-40B4-BE49-F238E27FC236}">
                <a16:creationId xmlns:a16="http://schemas.microsoft.com/office/drawing/2014/main" id="{AA2D1642-8DA2-C7BA-40EF-819815C8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4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EE57B8-9131-D900-95F0-88D600F700E8}"/>
              </a:ext>
            </a:extLst>
          </p:cNvPr>
          <p:cNvSpPr/>
          <p:nvPr/>
        </p:nvSpPr>
        <p:spPr>
          <a:xfrm>
            <a:off x="0" y="-1"/>
            <a:ext cx="12192000" cy="581115"/>
          </a:xfrm>
          <a:prstGeom prst="rect">
            <a:avLst/>
          </a:prstGeom>
          <a:gradFill flip="none" rotWithShape="1">
            <a:gsLst>
              <a:gs pos="29000">
                <a:srgbClr val="81B2DF"/>
              </a:gs>
              <a:gs pos="0">
                <a:schemeClr val="accent5">
                  <a:lumMod val="50000"/>
                </a:schemeClr>
              </a:gs>
              <a:gs pos="100000">
                <a:srgbClr val="EEF6F9"/>
              </a:gs>
              <a:gs pos="65000">
                <a:srgbClr val="E5F3F3"/>
              </a:gs>
              <a:gs pos="39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FED97-3377-E6E8-4DB0-78A9277BF30C}"/>
              </a:ext>
            </a:extLst>
          </p:cNvPr>
          <p:cNvSpPr/>
          <p:nvPr/>
        </p:nvSpPr>
        <p:spPr>
          <a:xfrm>
            <a:off x="0" y="270500"/>
            <a:ext cx="9679709" cy="581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AE254-4D8F-0C94-CA3F-E1D6C513A8F5}"/>
              </a:ext>
            </a:extLst>
          </p:cNvPr>
          <p:cNvSpPr txBox="1"/>
          <p:nvPr/>
        </p:nvSpPr>
        <p:spPr>
          <a:xfrm>
            <a:off x="1182632" y="270502"/>
            <a:ext cx="581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Appendix – Data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F22F9-E52B-DDB7-47B9-0D05DB36331C}"/>
              </a:ext>
            </a:extLst>
          </p:cNvPr>
          <p:cNvSpPr txBox="1"/>
          <p:nvPr/>
        </p:nvSpPr>
        <p:spPr>
          <a:xfrm>
            <a:off x="1290415" y="1495514"/>
            <a:ext cx="91781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Given data is cleaned and modified through python in Jupyter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Extensive data analysis has been done on the given dataset with a primary focus on inventory management, cost cutting and opportunities on Increasing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cleaned dataset was imported on tableau for further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new workbook was created for market basket analysis from the retail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complete analysis was carried out on data containing order status as “delivered”.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Market basket analysis was performed in Tableau.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assumed that revenue is derived from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also assumed shipping charges is not a part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Geospatial expansion of the company has been left out from the analysis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Specific dashboards for different perspectives of the analysis is designed in tableau.</a:t>
            </a:r>
          </a:p>
          <a:p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4629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41483-BFAE-46FD-91D5-DF7AB7AAE1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81000">
                <a:srgbClr val="85AFD5"/>
              </a:gs>
              <a:gs pos="100000">
                <a:srgbClr val="9EC4E6"/>
              </a:gs>
              <a:gs pos="41000">
                <a:srgbClr val="2C70A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96F2D8-1C31-32B7-20D0-A607BEF4E581}"/>
              </a:ext>
            </a:extLst>
          </p:cNvPr>
          <p:cNvGrpSpPr/>
          <p:nvPr/>
        </p:nvGrpSpPr>
        <p:grpSpPr>
          <a:xfrm>
            <a:off x="0" y="1719822"/>
            <a:ext cx="9965094" cy="1965552"/>
            <a:chOff x="1734061" y="1370142"/>
            <a:chExt cx="8375780" cy="18148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0246FB-E03B-475A-2797-F67F80F2C100}"/>
                </a:ext>
              </a:extLst>
            </p:cNvPr>
            <p:cNvSpPr/>
            <p:nvPr/>
          </p:nvSpPr>
          <p:spPr>
            <a:xfrm>
              <a:off x="1734061" y="1370142"/>
              <a:ext cx="8375780" cy="18148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76200" dist="76200" dir="5400000" sx="102000" sy="102000" algn="t" rotWithShape="0">
                <a:prstClr val="black">
                  <a:alpha val="39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1FE5E4-3D9E-E2C7-BC85-0331B8EB8535}"/>
                </a:ext>
              </a:extLst>
            </p:cNvPr>
            <p:cNvSpPr txBox="1"/>
            <p:nvPr/>
          </p:nvSpPr>
          <p:spPr>
            <a:xfrm>
              <a:off x="6007942" y="1922329"/>
              <a:ext cx="2539669" cy="71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innerShdw blurRad="101600" dist="101600" dir="16200000">
                      <a:prstClr val="black">
                        <a:alpha val="51000"/>
                      </a:prstClr>
                    </a:innerShdw>
                  </a:effectLst>
                  <a:latin typeface="Franklin Gothic Medium" panose="020B0603020102020204" pitchFamily="34" charset="0"/>
                </a:rPr>
                <a:t>THANK YOU</a:t>
              </a:r>
              <a:endParaRPr lang="en-US" sz="4400" dirty="0"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101600" dir="16200000">
                    <a:prstClr val="black">
                      <a:alpha val="51000"/>
                    </a:prstClr>
                  </a:innerShdw>
                </a:effectLst>
                <a:latin typeface="Franklin Gothic Medium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584776"/>
              <a:ext cx="12192000" cy="6273224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B60138-D72D-27DF-BDA0-2A2C9BEFD5C9}"/>
                </a:ext>
              </a:extLst>
            </p:cNvPr>
            <p:cNvGrpSpPr/>
            <p:nvPr/>
          </p:nvGrpSpPr>
          <p:grpSpPr>
            <a:xfrm>
              <a:off x="0" y="-1"/>
              <a:ext cx="12192000" cy="855278"/>
              <a:chOff x="0" y="-1"/>
              <a:chExt cx="12192000" cy="85527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EE57B8-9131-D900-95F0-88D600F700E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855278"/>
              </a:xfrm>
              <a:prstGeom prst="rect">
                <a:avLst/>
              </a:prstGeom>
              <a:gradFill flip="none" rotWithShape="1">
                <a:gsLst>
                  <a:gs pos="39000">
                    <a:srgbClr val="81B2DF"/>
                  </a:gs>
                  <a:gs pos="0">
                    <a:schemeClr val="accent5">
                      <a:lumMod val="50000"/>
                    </a:schemeClr>
                  </a:gs>
                  <a:gs pos="100000">
                    <a:srgbClr val="DDEBF7"/>
                  </a:gs>
                  <a:gs pos="62000">
                    <a:srgbClr val="CDE1F3"/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845D0D-234A-5922-7327-F6B18F6ED9AE}"/>
                  </a:ext>
                </a:extLst>
              </p:cNvPr>
              <p:cNvSpPr/>
              <p:nvPr/>
            </p:nvSpPr>
            <p:spPr>
              <a:xfrm>
                <a:off x="0" y="270501"/>
                <a:ext cx="9647853" cy="5847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C0074-D661-5372-CFDF-38190203EC02}"/>
                  </a:ext>
                </a:extLst>
              </p:cNvPr>
              <p:cNvSpPr txBox="1"/>
              <p:nvPr/>
            </p:nvSpPr>
            <p:spPr>
              <a:xfrm>
                <a:off x="1182633" y="270502"/>
                <a:ext cx="2379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AGENDA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9DAD4E-C0DA-DEE9-0E2F-F7209A390C51}"/>
              </a:ext>
            </a:extLst>
          </p:cNvPr>
          <p:cNvSpPr txBox="1"/>
          <p:nvPr/>
        </p:nvSpPr>
        <p:spPr>
          <a:xfrm>
            <a:off x="1182633" y="1644145"/>
            <a:ext cx="9443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Visualization and inferences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Appendix</a:t>
            </a:r>
          </a:p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560678-9F60-483A-1321-697E0E29EFC8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06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268B5-3FF8-BA65-A244-96B28924A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896" y="4386606"/>
            <a:ext cx="2752529" cy="2288082"/>
          </a:xfrm>
          <a:prstGeom prst="rect">
            <a:avLst/>
          </a:prstGeom>
          <a:effectLst>
            <a:outerShdw blurRad="63500" dist="38100" dir="10800000" sx="101000" sy="101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584776"/>
              <a:ext cx="12192000" cy="6273224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B60138-D72D-27DF-BDA0-2A2C9BEFD5C9}"/>
                </a:ext>
              </a:extLst>
            </p:cNvPr>
            <p:cNvGrpSpPr/>
            <p:nvPr/>
          </p:nvGrpSpPr>
          <p:grpSpPr>
            <a:xfrm>
              <a:off x="0" y="-1"/>
              <a:ext cx="12192000" cy="855278"/>
              <a:chOff x="0" y="-1"/>
              <a:chExt cx="12192000" cy="85527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EE57B8-9131-D900-95F0-88D600F700E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855278"/>
              </a:xfrm>
              <a:prstGeom prst="rect">
                <a:avLst/>
              </a:prstGeom>
              <a:gradFill flip="none" rotWithShape="1">
                <a:gsLst>
                  <a:gs pos="39000">
                    <a:srgbClr val="81B2DF"/>
                  </a:gs>
                  <a:gs pos="0">
                    <a:schemeClr val="accent5">
                      <a:lumMod val="50000"/>
                    </a:schemeClr>
                  </a:gs>
                  <a:gs pos="100000">
                    <a:srgbClr val="DDEBF7"/>
                  </a:gs>
                  <a:gs pos="62000">
                    <a:srgbClr val="CDE1F3"/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845D0D-234A-5922-7327-F6B18F6ED9AE}"/>
                  </a:ext>
                </a:extLst>
              </p:cNvPr>
              <p:cNvSpPr/>
              <p:nvPr/>
            </p:nvSpPr>
            <p:spPr>
              <a:xfrm>
                <a:off x="0" y="270501"/>
                <a:ext cx="9647853" cy="5847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C0074-D661-5372-CFDF-38190203EC02}"/>
                  </a:ext>
                </a:extLst>
              </p:cNvPr>
              <p:cNvSpPr txBox="1"/>
              <p:nvPr/>
            </p:nvSpPr>
            <p:spPr>
              <a:xfrm>
                <a:off x="1182633" y="270502"/>
                <a:ext cx="2379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Background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D4367F5-74D3-E27E-FE24-20C4A81130C6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545DF-07E9-1ECA-E50F-F6D8848BFE7A}"/>
              </a:ext>
            </a:extLst>
          </p:cNvPr>
          <p:cNvSpPr txBox="1"/>
          <p:nvPr/>
        </p:nvSpPr>
        <p:spPr>
          <a:xfrm>
            <a:off x="1290415" y="1495514"/>
            <a:ext cx="91781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Olist is an E-commerce company that has faced losses recently. Their approach is to manage inventory efficiently and also to reduce additional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Since the company serves a huge demand of products to its customers, there needs to be a better planning and organization of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Insights are needed for better inventory management. </a:t>
            </a:r>
          </a:p>
        </p:txBody>
      </p:sp>
    </p:spTree>
    <p:extLst>
      <p:ext uri="{BB962C8B-B14F-4D97-AF65-F5344CB8AC3E}">
        <p14:creationId xmlns:p14="http://schemas.microsoft.com/office/powerpoint/2010/main" val="173181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268B5-3FF8-BA65-A244-96B28924A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896" y="4386606"/>
            <a:ext cx="2752529" cy="2288082"/>
          </a:xfrm>
          <a:prstGeom prst="rect">
            <a:avLst/>
          </a:prstGeom>
          <a:effectLst>
            <a:outerShdw blurRad="63500" dist="38100" dir="10800000" sx="101000" sy="101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584776"/>
              <a:ext cx="12192000" cy="6273224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B60138-D72D-27DF-BDA0-2A2C9BEFD5C9}"/>
                </a:ext>
              </a:extLst>
            </p:cNvPr>
            <p:cNvGrpSpPr/>
            <p:nvPr/>
          </p:nvGrpSpPr>
          <p:grpSpPr>
            <a:xfrm>
              <a:off x="0" y="-1"/>
              <a:ext cx="12192000" cy="855278"/>
              <a:chOff x="0" y="-1"/>
              <a:chExt cx="12192000" cy="85527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EE57B8-9131-D900-95F0-88D600F700E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855278"/>
              </a:xfrm>
              <a:prstGeom prst="rect">
                <a:avLst/>
              </a:prstGeom>
              <a:gradFill flip="none" rotWithShape="1">
                <a:gsLst>
                  <a:gs pos="39000">
                    <a:srgbClr val="81B2DF"/>
                  </a:gs>
                  <a:gs pos="0">
                    <a:schemeClr val="accent5">
                      <a:lumMod val="50000"/>
                    </a:schemeClr>
                  </a:gs>
                  <a:gs pos="100000">
                    <a:srgbClr val="DDEBF7"/>
                  </a:gs>
                  <a:gs pos="62000">
                    <a:srgbClr val="CDE1F3"/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845D0D-234A-5922-7327-F6B18F6ED9AE}"/>
                  </a:ext>
                </a:extLst>
              </p:cNvPr>
              <p:cNvSpPr/>
              <p:nvPr/>
            </p:nvSpPr>
            <p:spPr>
              <a:xfrm>
                <a:off x="0" y="270501"/>
                <a:ext cx="9647853" cy="5847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C0074-D661-5372-CFDF-38190203EC02}"/>
                  </a:ext>
                </a:extLst>
              </p:cNvPr>
              <p:cNvSpPr txBox="1"/>
              <p:nvPr/>
            </p:nvSpPr>
            <p:spPr>
              <a:xfrm>
                <a:off x="1182633" y="270502"/>
                <a:ext cx="2379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Objective 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6F1B7B0-78BE-71B9-D950-0735BA3F297F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223D2-186C-ED8D-D6F1-5098FB03064E}"/>
              </a:ext>
            </a:extLst>
          </p:cNvPr>
          <p:cNvSpPr txBox="1"/>
          <p:nvPr/>
        </p:nvSpPr>
        <p:spPr>
          <a:xfrm>
            <a:off x="1290415" y="1495514"/>
            <a:ext cx="91781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 understand the patterns of consumer behavior that can be taken advantage of cutting cost for the firm.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 identify the variety of products sold and its market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 interpret efficient inventory management and planning for the company to reduce piling costs.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B763B-6343-91EC-FAFA-0CCB3CCF06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72" y="4272001"/>
            <a:ext cx="4668626" cy="2523393"/>
          </a:xfrm>
          <a:prstGeom prst="rect">
            <a:avLst/>
          </a:prstGeom>
          <a:effectLst>
            <a:outerShdw blurRad="63500" dist="38100" dir="108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71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old room in warehouse with empty metal racks">
            <a:extLst>
              <a:ext uri="{FF2B5EF4-FFF2-40B4-BE49-F238E27FC236}">
                <a16:creationId xmlns:a16="http://schemas.microsoft.com/office/drawing/2014/main" id="{D08F475E-7815-3697-AB93-0A376024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85A3D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4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8768E-66F7-929C-C584-7FA7C040825D}"/>
              </a:ext>
            </a:extLst>
          </p:cNvPr>
          <p:cNvGrpSpPr/>
          <p:nvPr/>
        </p:nvGrpSpPr>
        <p:grpSpPr>
          <a:xfrm>
            <a:off x="0" y="1178168"/>
            <a:ext cx="10376020" cy="1113917"/>
            <a:chOff x="-9971" y="663608"/>
            <a:chExt cx="10324745" cy="840452"/>
          </a:xfrm>
          <a:solidFill>
            <a:srgbClr val="262626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3037F4-DB07-23D9-949D-29AED3598A60}"/>
                </a:ext>
              </a:extLst>
            </p:cNvPr>
            <p:cNvSpPr/>
            <p:nvPr/>
          </p:nvSpPr>
          <p:spPr>
            <a:xfrm>
              <a:off x="-9971" y="663608"/>
              <a:ext cx="10324745" cy="840452"/>
            </a:xfrm>
            <a:prstGeom prst="rect">
              <a:avLst/>
            </a:prstGeom>
            <a:grp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CB44F1-CB45-F7DE-29E3-A6344A5101F9}"/>
                </a:ext>
              </a:extLst>
            </p:cNvPr>
            <p:cNvSpPr txBox="1"/>
            <p:nvPr/>
          </p:nvSpPr>
          <p:spPr>
            <a:xfrm>
              <a:off x="1816878" y="836581"/>
              <a:ext cx="6363209" cy="487658"/>
            </a:xfrm>
            <a:prstGeom prst="rect">
              <a:avLst/>
            </a:prstGeom>
            <a:grpFill/>
            <a:ln>
              <a:solidFill>
                <a:srgbClr val="26262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VISUALIZATION</a:t>
              </a:r>
              <a:r>
                <a:rPr lang="en-US" sz="3600" dirty="0"/>
                <a:t> </a:t>
              </a:r>
              <a:r>
                <a:rPr lang="en-US" sz="3600" dirty="0">
                  <a:solidFill>
                    <a:srgbClr val="FFFFFF"/>
                  </a:solidFill>
                </a:rPr>
                <a:t>AND INFERENCES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2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D18F1B-7403-2CB4-44B1-CDB292DF3772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7" y="279710"/>
              <a:ext cx="5623133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Toys marks the highest sold quantity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871759F-7BF7-CDE1-C034-7BFA75D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832" y="989439"/>
            <a:ext cx="7878233" cy="47603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E1C57D-5906-37A6-D774-B860CE17EE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911" y="4157317"/>
            <a:ext cx="3022363" cy="5047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9A0358-219B-C778-8424-1BEE4F1E959B}"/>
              </a:ext>
            </a:extLst>
          </p:cNvPr>
          <p:cNvSpPr txBox="1"/>
          <p:nvPr/>
        </p:nvSpPr>
        <p:spPr>
          <a:xfrm>
            <a:off x="8673981" y="1469877"/>
            <a:ext cx="31761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Toys, health and beauty and bed bath table alone comprise of 82% of the quantities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toys alone contribute to a enormous no. of units sold, having 76% of the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products related to leisure and comfort are sold often.</a:t>
            </a:r>
          </a:p>
        </p:txBody>
      </p:sp>
    </p:spTree>
    <p:extLst>
      <p:ext uri="{BB962C8B-B14F-4D97-AF65-F5344CB8AC3E}">
        <p14:creationId xmlns:p14="http://schemas.microsoft.com/office/powerpoint/2010/main" val="336749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D18F1B-7403-2CB4-44B1-CDB292DF3772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6" y="279710"/>
              <a:ext cx="7767846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The higher the quantity, the higher the revenue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5AF567B-3E4A-D59D-D02E-9ED06055C7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77" y="1070558"/>
            <a:ext cx="7768127" cy="4716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0843D-2B19-0B98-8663-66284F34E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9469" y="3910252"/>
            <a:ext cx="2646348" cy="482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82B9D2-AD17-E237-8E51-B5C9CFB88A75}"/>
              </a:ext>
            </a:extLst>
          </p:cNvPr>
          <p:cNvSpPr txBox="1"/>
          <p:nvPr/>
        </p:nvSpPr>
        <p:spPr>
          <a:xfrm>
            <a:off x="8673981" y="1469877"/>
            <a:ext cx="31761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Toys, health and beauty and watches gifts contribute up to 81% of the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toys alone incorporates about 77% of the whole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gifts - even though are comparatively is cheaper than most of the products, amounts to a larger quantity that are ordered.</a:t>
            </a:r>
          </a:p>
        </p:txBody>
      </p:sp>
    </p:spTree>
    <p:extLst>
      <p:ext uri="{BB962C8B-B14F-4D97-AF65-F5344CB8AC3E}">
        <p14:creationId xmlns:p14="http://schemas.microsoft.com/office/powerpoint/2010/main" val="318522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D18F1B-7403-2CB4-44B1-CDB292DF3772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6" y="279710"/>
              <a:ext cx="7015801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Pricey products makes notable bit in revenue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D0FD75A-FA80-D336-0D42-3A3AA42F1A77}"/>
              </a:ext>
            </a:extLst>
          </p:cNvPr>
          <p:cNvSpPr txBox="1"/>
          <p:nvPr/>
        </p:nvSpPr>
        <p:spPr>
          <a:xfrm>
            <a:off x="451285" y="5068818"/>
            <a:ext cx="1078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toy products, computers and its accessories are granting a more distinguishable share to the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 and its accessories are costlier, thus smaller units bring on fair share in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major variety of products in toys category.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920FB0-D224-58F3-6401-ABBFAF788887}"/>
              </a:ext>
            </a:extLst>
          </p:cNvPr>
          <p:cNvGrpSpPr/>
          <p:nvPr/>
        </p:nvGrpSpPr>
        <p:grpSpPr>
          <a:xfrm>
            <a:off x="187763" y="708786"/>
            <a:ext cx="7717098" cy="4025583"/>
            <a:chOff x="128187" y="1401511"/>
            <a:chExt cx="8486219" cy="39585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B29DD5-55F5-DED3-B2D2-ECE732F55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187" y="1401511"/>
              <a:ext cx="8486219" cy="395856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062C92-F442-042F-D39C-AC7FAE32C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73014" y="1401511"/>
              <a:ext cx="1441392" cy="112804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B741D3A-1785-043D-55EF-9D19DBEDD9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1655" y="722350"/>
            <a:ext cx="3982582" cy="40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C7C05A-5AA8-5B44-E0ED-4FE4179E6881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C8C02-ECD8-9AF4-63BF-98F517AAAF76}"/>
                </a:ext>
              </a:extLst>
            </p:cNvPr>
            <p:cNvSpPr/>
            <p:nvPr/>
          </p:nvSpPr>
          <p:spPr>
            <a:xfrm>
              <a:off x="0" y="401464"/>
              <a:ext cx="12192000" cy="6456536"/>
            </a:xfrm>
            <a:prstGeom prst="rect">
              <a:avLst/>
            </a:prstGeom>
            <a:solidFill>
              <a:srgbClr val="D7E9F9"/>
            </a:solidFill>
            <a:ln>
              <a:solidFill>
                <a:srgbClr val="DAD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401465"/>
            </a:xfrm>
            <a:prstGeom prst="rect">
              <a:avLst/>
            </a:prstGeom>
            <a:gradFill flip="none" rotWithShape="1">
              <a:gsLst>
                <a:gs pos="39000">
                  <a:srgbClr val="81B2DF"/>
                </a:gs>
                <a:gs pos="0">
                  <a:schemeClr val="accent5">
                    <a:lumMod val="50000"/>
                  </a:schemeClr>
                </a:gs>
                <a:gs pos="100000">
                  <a:srgbClr val="DDEBF7"/>
                </a:gs>
                <a:gs pos="62000">
                  <a:srgbClr val="CDE1F3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D18F1B-7403-2CB4-44B1-CDB292DF3772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43616-BF9B-F80C-11CF-34A76F831F91}"/>
              </a:ext>
            </a:extLst>
          </p:cNvPr>
          <p:cNvGrpSpPr/>
          <p:nvPr/>
        </p:nvGrpSpPr>
        <p:grpSpPr>
          <a:xfrm>
            <a:off x="0" y="124466"/>
            <a:ext cx="9648202" cy="531237"/>
            <a:chOff x="0" y="270501"/>
            <a:chExt cx="9647853" cy="61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6C220-658D-B836-B625-03854BBDB367}"/>
                </a:ext>
              </a:extLst>
            </p:cNvPr>
            <p:cNvSpPr/>
            <p:nvPr/>
          </p:nvSpPr>
          <p:spPr>
            <a:xfrm>
              <a:off x="0" y="270501"/>
              <a:ext cx="9647853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E830-003E-2F99-EDC0-E0489304A1F2}"/>
                </a:ext>
              </a:extLst>
            </p:cNvPr>
            <p:cNvSpPr txBox="1"/>
            <p:nvPr/>
          </p:nvSpPr>
          <p:spPr>
            <a:xfrm>
              <a:off x="1222047" y="279710"/>
              <a:ext cx="5623133" cy="60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Enormous credit card users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33D3651-7BA6-9B2B-71F1-355A79B90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6955"/>
            <a:ext cx="7503207" cy="551355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CD07929-E350-88BF-865D-0BE01DC28D51}"/>
              </a:ext>
            </a:extLst>
          </p:cNvPr>
          <p:cNvGrpSpPr/>
          <p:nvPr/>
        </p:nvGrpSpPr>
        <p:grpSpPr>
          <a:xfrm>
            <a:off x="4489248" y="932702"/>
            <a:ext cx="2927928" cy="1918351"/>
            <a:chOff x="8147422" y="1606607"/>
            <a:chExt cx="2927928" cy="19183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9A1E10-F28D-2534-024F-2CE45E384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21642" y="1606607"/>
              <a:ext cx="1945977" cy="19183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8E5FF9E-44B5-E50E-D536-7504DDD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47422" y="1606607"/>
              <a:ext cx="974220" cy="99149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5619B9-C931-3E38-9730-DFFB045483D9}"/>
                </a:ext>
              </a:extLst>
            </p:cNvPr>
            <p:cNvSpPr/>
            <p:nvPr/>
          </p:nvSpPr>
          <p:spPr>
            <a:xfrm>
              <a:off x="8147422" y="1606607"/>
              <a:ext cx="2927928" cy="1914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1B6F719-39A8-9282-15B1-6E3B99735BB2}"/>
              </a:ext>
            </a:extLst>
          </p:cNvPr>
          <p:cNvSpPr txBox="1"/>
          <p:nvPr/>
        </p:nvSpPr>
        <p:spPr>
          <a:xfrm>
            <a:off x="7999725" y="1469877"/>
            <a:ext cx="38504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is the most used method of payment, followed by a relatively smaller crowd preferring wallets.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 related to home improvement like appliances, accessories and decor account to more no. of installments.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Computers, small appliances – comparatively costlier products are seen to have more no of installments.  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A12AD82-2C16-6A2E-BA87-324AEA1CB3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0263" y="1102033"/>
            <a:ext cx="1116650" cy="4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6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1195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mithul md</dc:creator>
  <cp:lastModifiedBy>mithul md</cp:lastModifiedBy>
  <cp:revision>92</cp:revision>
  <dcterms:created xsi:type="dcterms:W3CDTF">2022-09-15T17:44:47Z</dcterms:created>
  <dcterms:modified xsi:type="dcterms:W3CDTF">2023-01-10T16:16:02Z</dcterms:modified>
</cp:coreProperties>
</file>