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0.png" ContentType="image/png"/>
  <Override PartName="/ppt/media/image6.jpeg" ContentType="image/jpeg"/>
  <Override PartName="/ppt/media/image1.png" ContentType="image/png"/>
  <Override PartName="/ppt/media/image15.png" ContentType="image/png"/>
  <Override PartName="/ppt/media/image14.png" ContentType="image/png"/>
  <Override PartName="/ppt/media/image5.png" ContentType="image/png"/>
  <Override PartName="/ppt/media/image9.png" ContentType="image/png"/>
  <Override PartName="/ppt/media/image13.png" ContentType="image/png"/>
  <Override PartName="/ppt/media/image4.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_rels/notesSlide2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7227B3F-8627-428E-AC3B-01795E4460E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533520" y="763560"/>
            <a:ext cx="6703560" cy="377172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US" sz="1100" spc="-1" strike="noStrike">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 sz="1400" spc="-1" strike="noStrike">
                <a:solidFill>
                  <a:srgbClr val="000000"/>
                </a:solidFill>
                <a:latin typeface="Times New Roman"/>
                <a:ea typeface="Times New Roman"/>
              </a:defRPr>
            </a:lvl1pPr>
          </a:lstStyle>
          <a:p>
            <a:pPr indent="0" algn="r">
              <a:lnSpc>
                <a:spcPct val="100000"/>
              </a:lnSpc>
              <a:buNone/>
              <a:tabLst>
                <a:tab algn="l" pos="0"/>
              </a:tabLst>
            </a:pPr>
            <a:fld id="{5DB48B66-9B4B-4D36-AD05-074DE1A8A418}" type="slidenum">
              <a:rPr b="0" lang="en" sz="1400" spc="-1" strike="noStrike">
                <a:solidFill>
                  <a:srgbClr val="000000"/>
                </a:solidFill>
                <a:latin typeface="Times New Roman"/>
                <a:ea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 sz="1100" spc="-1" strike="noStrike">
                <a:solidFill>
                  <a:srgbClr val="223366"/>
                </a:solidFill>
                <a:latin typeface="Arial"/>
                <a:ea typeface="Arial"/>
              </a:rPr>
              <a:t>Thank You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1425FE-1FF4-4C23-9EE0-BA53E5B129A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784C5FFA-56CF-438F-AD0E-BCDE7B56CDA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28BCFAF3-F8B9-4326-BDCF-C82CC6A86C3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E0A86ACC-02DA-4D0F-A6BD-98BCE587740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6C66745-3E85-4F38-B86C-711FDC6C065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FE503EB0-ED5F-479F-A72C-AD867D55103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EECD9AF2-FA27-4F0B-AF61-16B7AA3FC00B}"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97064DEF-BD00-4419-9D99-A12BC6BA7CB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1"/>
          </p:nvPr>
        </p:nvSpPr>
        <p:spPr/>
        <p:txBody>
          <a:bodyPr/>
          <a:p>
            <a:fld id="{E9C458BD-88E1-46BC-891A-E56F60BDAF4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8F2D8031-F1C9-428E-A520-2831C00E9C9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rIns="91440" tIns="45720" bIns="45720" anchor="b">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rIns="91440" tIns="45720" bIns="4572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rIns="91440" tIns="45720" bIns="45720" anchor="t">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3C1F33E6-2BD0-4F4D-9504-EE029AF00D6C}" type="slidenum">
              <a:rPr b="0" lang="en" sz="1400" spc="-1" strike="noStrike">
                <a:solidFill>
                  <a:srgbClr val="000000"/>
                </a:solidFill>
                <a:latin typeface="Arial"/>
                <a:ea typeface="Arial"/>
              </a:rPr>
              <a:t>1</a:t>
            </a:fld>
            <a:endParaRPr b="0" lang="en-US"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0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5317D35-2527-4AC3-9042-D7FEC712A4E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10"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4EF92DD-5706-431F-87F4-14FDEB928E9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5"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E0A90C6-11F7-4026-81D9-8AEE9746870F}"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2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40AE697-EA30-4EE2-941A-47B9858C603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32"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E168179-0D56-4B0B-889A-3EE285D4777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4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53"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rIns="0" tIns="0" bIns="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60" name="PlaceHolder 2"/>
          <p:cNvSpPr>
            <a:spLocks noGrp="1"/>
          </p:cNvSpPr>
          <p:nvPr>
            <p:ph type="body"/>
          </p:nvPr>
        </p:nvSpPr>
        <p:spPr>
          <a:xfrm>
            <a:off x="0" y="0"/>
            <a:ext cx="2999520" cy="29995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61" name="PlaceHolder 3"/>
          <p:cNvSpPr>
            <a:spLocks noGrp="1"/>
          </p:cNvSpPr>
          <p:nvPr>
            <p:ph type="ftr" idx="7"/>
          </p:nvPr>
        </p:nvSpPr>
        <p:spPr>
          <a:xfrm>
            <a:off x="0" y="0"/>
            <a:ext cx="2999520" cy="29995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4"/>
          <p:cNvSpPr>
            <a:spLocks noGrp="1"/>
          </p:cNvSpPr>
          <p:nvPr>
            <p:ph type="dt" idx="8"/>
          </p:nvPr>
        </p:nvSpPr>
        <p:spPr>
          <a:xfrm>
            <a:off x="0" y="0"/>
            <a:ext cx="2999520" cy="299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3" name="PlaceHolder 5"/>
          <p:cNvSpPr>
            <a:spLocks noGrp="1"/>
          </p:cNvSpPr>
          <p:nvPr>
            <p:ph type="sldNum" idx="9"/>
          </p:nvPr>
        </p:nvSpPr>
        <p:spPr>
          <a:xfrm>
            <a:off x="0" y="0"/>
            <a:ext cx="2999520" cy="2999520"/>
          </a:xfrm>
          <a:prstGeom prst="rect">
            <a:avLst/>
          </a:prstGeom>
          <a:noFill/>
          <a:ln w="0">
            <a:noFill/>
          </a:ln>
        </p:spPr>
        <p:txBody>
          <a:bodyPr lIns="0" rIns="0" tIns="0" bIns="0" anchor="t">
            <a:noAutofit/>
          </a:bodyPr>
          <a:lstStyle>
            <a:lvl1pPr indent="0" algn="r">
              <a:lnSpc>
                <a:spcPct val="100000"/>
              </a:lnSpc>
              <a:buNone/>
              <a:tabLst>
                <a:tab algn="l" pos="0"/>
              </a:tabLst>
              <a:defRPr b="0" lang="en" sz="1400" spc="-1" strike="noStrike">
                <a:solidFill>
                  <a:srgbClr val="888888"/>
                </a:solidFill>
                <a:latin typeface="Arial"/>
                <a:ea typeface="Arial"/>
              </a:defRPr>
            </a:lvl1pPr>
          </a:lstStyle>
          <a:p>
            <a:pPr indent="0" algn="r">
              <a:lnSpc>
                <a:spcPct val="100000"/>
              </a:lnSpc>
              <a:buNone/>
              <a:tabLst>
                <a:tab algn="l" pos="0"/>
              </a:tabLst>
            </a:pPr>
            <a:fld id="{BEFDFBFA-7CBB-4BD5-8CB6-CADE47D861CA}" type="slidenum">
              <a:rPr b="0" lang="en" sz="1400" spc="-1" strike="noStrike">
                <a:solidFill>
                  <a:srgbClr val="888888"/>
                </a:solidFill>
                <a:latin typeface="Arial"/>
                <a:ea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6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9B5BD9D-5046-4D4E-A892-AF5C3E9DC2ED}"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7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3A3F3CF-BE22-4547-9F6D-E72DC857CEA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9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1A9D959-0F56-4367-875C-0C7FF7C7F88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27" name="Google Shape;63;p5" descr="A white circle in the sky&#10;&#10;Description automatically generated"/>
          <p:cNvPicPr/>
          <p:nvPr/>
        </p:nvPicPr>
        <p:blipFill>
          <a:blip r:embed="rId1">
            <a:alphaModFix amt="5000"/>
          </a:blip>
          <a:srcRect l="0"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algn="ctr" blurRad="507960" rotWithShape="0" sx="105000" sy="105000">
              <a:srgbClr val="000000">
                <a:alpha val="40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 sz="2000" spc="-1" strike="noStrike">
                <a:solidFill>
                  <a:srgbClr val="161d23"/>
                </a:solidFill>
                <a:latin typeface="Arial"/>
                <a:ea typeface="Arial"/>
              </a:rPr>
              <a:t>NEXT GEN EMPLOYABILITY PROGRAM</a:t>
            </a:r>
            <a:endParaRPr b="0" lang="en-US" sz="2000" spc="-1" strike="noStrike">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2000" spc="-1" strike="noStrike">
                <a:solidFill>
                  <a:srgbClr val="161d23"/>
                </a:solidFill>
                <a:latin typeface="Arial"/>
                <a:ea typeface="Arial"/>
              </a:rPr>
              <a:t>Creating a future-ready workforce</a:t>
            </a:r>
            <a:endParaRPr b="0" lang="en-US" sz="2000" spc="-1" strike="noStrike">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chemeClr val="dk1"/>
                </a:solidFill>
                <a:latin typeface="Arial"/>
                <a:ea typeface="Arial"/>
              </a:rPr>
              <a:t>Team Members</a:t>
            </a:r>
            <a:endParaRPr b="0" lang="en-US" sz="1200" spc="-1" strike="noStrike">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chemeClr val="dk1"/>
                </a:solidFill>
                <a:latin typeface="Arial"/>
                <a:ea typeface="Arial"/>
              </a:rPr>
              <a:t>Student Name : SATHISHKUMAR R</a:t>
            </a:r>
            <a:endParaRPr b="0" lang="en-US" sz="1100" spc="-1" strike="noStrike">
              <a:solidFill>
                <a:srgbClr val="000000"/>
              </a:solidFill>
              <a:latin typeface="Arial"/>
            </a:endParaRPr>
          </a:p>
          <a:p>
            <a:pPr>
              <a:lnSpc>
                <a:spcPct val="100000"/>
              </a:lnSpc>
              <a:spcBef>
                <a:spcPts val="201"/>
              </a:spcBef>
              <a:tabLst>
                <a:tab algn="l" pos="0"/>
              </a:tabLst>
            </a:pPr>
            <a:r>
              <a:rPr b="0" lang="en" sz="1100" spc="-1" strike="noStrike">
                <a:solidFill>
                  <a:schemeClr val="dk1"/>
                </a:solidFill>
                <a:latin typeface="Arial"/>
                <a:ea typeface="Arial"/>
              </a:rPr>
              <a:t>Student ID : au11332124047</a:t>
            </a:r>
            <a:endParaRPr b="0" lang="en-US" sz="1100" spc="-1" strike="noStrike">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descr=""/>
          <p:cNvPicPr/>
          <p:nvPr/>
        </p:nvPicPr>
        <p:blipFill>
          <a:blip r:embed="rId2"/>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3"/>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4"/>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rgbClr val="000000"/>
                </a:solidFill>
                <a:latin typeface="Arial"/>
                <a:ea typeface="Arial"/>
              </a:rPr>
              <a:t>College Name</a:t>
            </a:r>
            <a:endParaRPr b="0" lang="en-US" sz="1200" spc="-1" strike="noStrike">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rgbClr val="000000"/>
                </a:solidFill>
                <a:latin typeface="Arial"/>
                <a:ea typeface="Arial"/>
              </a:rPr>
              <a:t>VELAMMAL INSTITUTE OF TECHNOLOGY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Modelling &amp; Results</a:t>
            </a:r>
            <a:endParaRPr b="0" lang="en-US" sz="16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Data Modelling:</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The project begins with data modelling, defining the database schema using Django's ORM (Object-Relational Mapping).</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Entities such as User, Playlist, Song, and Artist are modelled, with appropriate relationships established to represent user interactions and music content organization.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Customizations such as defining primary keys and optimizing database queries are implemented to ensure efficient data storage and retrieval.</a:t>
            </a:r>
            <a:endParaRPr b="0" lang="en-US" sz="11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Implementation and Results:</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Following data modelling, the implementation phase focuses on building features to enable music discovery, organization, and social interaction.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User registration and authentication functionalities are developed to provide personalized experiences and secure access to the application.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A comprehensive music library is implemented, allowing users to browse, search, and explore a vast collection of songs, albums, and artists.</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b="0" lang="en-US" sz="1100" spc="-1" strike="noStrike">
              <a:solidFill>
                <a:srgbClr val="000000"/>
              </a:solidFill>
              <a:latin typeface="Arial"/>
            </a:endParaRPr>
          </a:p>
          <a:p>
            <a:pPr indent="0">
              <a:lnSpc>
                <a:spcPct val="100000"/>
              </a:lnSpc>
              <a:spcBef>
                <a:spcPts val="1199"/>
              </a:spcBef>
              <a:buNone/>
              <a:tabLst>
                <a:tab algn="l" pos="0"/>
              </a:tabLst>
            </a:pP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Signup Page</a:t>
            </a:r>
            <a:endParaRPr b="0" lang="en-US" sz="1400" spc="-1" strike="noStrike">
              <a:solidFill>
                <a:srgbClr val="000000"/>
              </a:solidFill>
              <a:latin typeface="Arial"/>
            </a:endParaRPr>
          </a:p>
        </p:txBody>
      </p:sp>
      <p:pic>
        <p:nvPicPr>
          <p:cNvPr id="179" name="Google Shape;155;p46" descr=""/>
          <p:cNvPicPr/>
          <p:nvPr/>
        </p:nvPicPr>
        <p:blipFill>
          <a:blip r:embed="rId1"/>
          <a:stretch/>
        </p:blipFill>
        <p:spPr>
          <a:xfrm>
            <a:off x="881280" y="1070640"/>
            <a:ext cx="7066080" cy="3636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Login Page</a:t>
            </a:r>
            <a:endParaRPr b="0" lang="en-US" sz="1400" spc="-1" strike="noStrike">
              <a:solidFill>
                <a:srgbClr val="000000"/>
              </a:solidFill>
              <a:latin typeface="Arial"/>
            </a:endParaRPr>
          </a:p>
        </p:txBody>
      </p:sp>
      <p:pic>
        <p:nvPicPr>
          <p:cNvPr id="181"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a:t>
            </a:r>
            <a:endParaRPr b="0" lang="en-US" sz="1400" spc="-1" strike="noStrike">
              <a:solidFill>
                <a:srgbClr val="000000"/>
              </a:solidFill>
              <a:latin typeface="Arial"/>
            </a:endParaRPr>
          </a:p>
        </p:txBody>
      </p:sp>
      <p:pic>
        <p:nvPicPr>
          <p:cNvPr id="183"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 2</a:t>
            </a:r>
            <a:endParaRPr b="0" lang="en-US" sz="1400" spc="-1" strike="noStrike">
              <a:solidFill>
                <a:srgbClr val="000000"/>
              </a:solidFill>
              <a:latin typeface="Arial"/>
            </a:endParaRPr>
          </a:p>
        </p:txBody>
      </p:sp>
      <p:pic>
        <p:nvPicPr>
          <p:cNvPr id="185" name="Google Shape;155;p46" descr=""/>
          <p:cNvPicPr/>
          <p:nvPr/>
        </p:nvPicPr>
        <p:blipFill>
          <a:blip r:embed="rId1"/>
          <a:stretch/>
        </p:blipFill>
        <p:spPr>
          <a:xfrm>
            <a:off x="810360" y="1154160"/>
            <a:ext cx="7208280" cy="3469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All songs</a:t>
            </a:r>
            <a:endParaRPr b="0" lang="en-US" sz="1400" spc="-1" strike="noStrike">
              <a:solidFill>
                <a:srgbClr val="000000"/>
              </a:solidFill>
              <a:latin typeface="Arial"/>
            </a:endParaRPr>
          </a:p>
        </p:txBody>
      </p:sp>
      <p:pic>
        <p:nvPicPr>
          <p:cNvPr id="187" name="Google Shape;155;p46" descr=""/>
          <p:cNvPicPr/>
          <p:nvPr/>
        </p:nvPicPr>
        <p:blipFill>
          <a:blip r:embed="rId1"/>
          <a:stretch/>
        </p:blipFill>
        <p:spPr>
          <a:xfrm>
            <a:off x="810360" y="1115280"/>
            <a:ext cx="7208280" cy="3547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S</a:t>
            </a:r>
            <a:r>
              <a:rPr b="1" lang="en" sz="1400" spc="-1" strike="noStrike">
                <a:solidFill>
                  <a:srgbClr val="000000"/>
                </a:solidFill>
                <a:latin typeface="Arial"/>
                <a:ea typeface="Arial"/>
              </a:rPr>
              <a:t>ong Page </a:t>
            </a:r>
            <a:endParaRPr b="0" lang="en-US" sz="1400" spc="-1" strike="noStrike">
              <a:solidFill>
                <a:srgbClr val="000000"/>
              </a:solidFill>
              <a:latin typeface="Arial"/>
            </a:endParaRPr>
          </a:p>
        </p:txBody>
      </p:sp>
      <p:pic>
        <p:nvPicPr>
          <p:cNvPr id="189" name="Google Shape;161;g26d7b22060f_0_3" descr=""/>
          <p:cNvPicPr/>
          <p:nvPr/>
        </p:nvPicPr>
        <p:blipFill>
          <a:blip r:embed="rId1"/>
          <a:stretch/>
        </p:blipFill>
        <p:spPr>
          <a:xfrm>
            <a:off x="780480" y="1195920"/>
            <a:ext cx="7160040" cy="3490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History</a:t>
            </a:r>
            <a:r>
              <a:rPr b="1" lang="en" sz="1400" spc="-1" strike="noStrike">
                <a:solidFill>
                  <a:srgbClr val="000000"/>
                </a:solidFill>
                <a:latin typeface="Arial"/>
                <a:ea typeface="Arial"/>
              </a:rPr>
              <a:t> Page </a:t>
            </a:r>
            <a:endParaRPr b="0" lang="en-US" sz="1400" spc="-1" strike="noStrike">
              <a:solidFill>
                <a:srgbClr val="000000"/>
              </a:solidFill>
              <a:latin typeface="Arial"/>
            </a:endParaRPr>
          </a:p>
        </p:txBody>
      </p:sp>
      <p:pic>
        <p:nvPicPr>
          <p:cNvPr id="191" name="Google Shape;161;g26d7b22060f_0_3" descr=""/>
          <p:cNvPicPr/>
          <p:nvPr/>
        </p:nvPicPr>
        <p:blipFill>
          <a:blip r:embed="rId1"/>
          <a:stretch/>
        </p:blipFill>
        <p:spPr>
          <a:xfrm>
            <a:off x="799560" y="1195920"/>
            <a:ext cx="7121880" cy="3490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rIns="0" tIns="0" bIns="0" anchor="ctr">
            <a:noAutofit/>
          </a:bodyPr>
          <a:p>
            <a:pPr indent="0">
              <a:lnSpc>
                <a:spcPct val="100000"/>
              </a:lnSpc>
              <a:buNone/>
              <a:tabLst>
                <a:tab algn="l" pos="0"/>
              </a:tabLst>
            </a:pPr>
            <a:r>
              <a:rPr b="1" lang="en" sz="1600" spc="-1" strike="noStrike">
                <a:solidFill>
                  <a:srgbClr val="213163"/>
                </a:solidFill>
                <a:latin typeface="Arial"/>
                <a:ea typeface="Arial"/>
              </a:rPr>
              <a:t>Future Enhancements</a:t>
            </a:r>
            <a:r>
              <a:rPr b="1" lang="en" sz="1600" spc="-1" strike="noStrike">
                <a:solidFill>
                  <a:srgbClr val="374151"/>
                </a:solidFill>
                <a:latin typeface="Arial"/>
                <a:ea typeface="Arial"/>
              </a:rPr>
              <a:t>:</a:t>
            </a:r>
            <a:br>
              <a:rPr sz="1400"/>
            </a:br>
            <a:endParaRPr b="0" lang="en-US" sz="1600" spc="-1" strike="noStrike">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fillRef idx="0"/>
          <a:effectRef idx="0"/>
          <a:fontRef idx="minor"/>
        </p:style>
        <p:txBody>
          <a:bodyPr tIns="91440" bIns="91440" anchor="t">
            <a:noAutofit/>
          </a:bodyPr>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Personalized Recommendations:</a:t>
            </a:r>
            <a:r>
              <a:rPr b="0" lang="en" sz="1200" spc="-1" strike="noStrike">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Social Integration: </a:t>
            </a:r>
            <a:r>
              <a:rPr b="0" lang="en" sz="1200" spc="-1" strike="noStrike">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AI-Driven Playlist Creation: </a:t>
            </a:r>
            <a:r>
              <a:rPr b="0" lang="en" sz="1200" spc="-1" strike="noStrike">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Enhanced Discovery Tools: </a:t>
            </a:r>
            <a:r>
              <a:rPr b="0" lang="en" sz="1200" spc="-1" strike="noStrike">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Lyric Integration</a:t>
            </a:r>
            <a:r>
              <a:rPr b="0" lang="en" sz="1200" spc="-1" strike="noStrike">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Live Streaming and Virtual Concerts: </a:t>
            </a:r>
            <a:r>
              <a:rPr b="0" lang="en" sz="1200" spc="-1" strike="noStrike">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Music Education Resources: </a:t>
            </a:r>
            <a:r>
              <a:rPr b="0" lang="en" sz="1200" spc="-1" strike="noStrike">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Voice Control and Integration: </a:t>
            </a:r>
            <a:r>
              <a:rPr b="0" lang="en" sz="1200" spc="-1" strike="noStrike">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b="0" lang="en-US" sz="12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Conclusion</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lang="en-US" sz="1600" spc="-1" strike="noStrike">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1"/>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fillRef idx="0"/>
          <a:effectRef idx="0"/>
          <a:fontRef idx="minor"/>
        </p:style>
        <p:txBody>
          <a:bodyPr lIns="0" rIns="0" tIns="0" bIns="0" anchor="t">
            <a:spAutoFit/>
          </a:bodyPr>
          <a:p>
            <a:pPr algn="ctr">
              <a:lnSpc>
                <a:spcPct val="196000"/>
              </a:lnSpc>
              <a:tabLst>
                <a:tab algn="l" pos="0"/>
              </a:tabLst>
            </a:pPr>
            <a:r>
              <a:rPr b="1" lang="en" sz="2000" spc="-1" strike="noStrike">
                <a:solidFill>
                  <a:srgbClr val="213164"/>
                </a:solidFill>
                <a:latin typeface="Arial"/>
                <a:ea typeface="Arial"/>
              </a:rPr>
              <a:t>CAPSTONE PROJECT SHOWCASE</a:t>
            </a:r>
            <a:endParaRPr b="0" lang="en-US" sz="2000" spc="-1" strike="noStrike">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fillRef idx="0"/>
          <a:effectRef idx="0"/>
          <a:fontRef idx="minor"/>
        </p:style>
        <p:txBody>
          <a:bodyPr lIns="0" rIns="0" tIns="0" bIns="0" anchor="t">
            <a:spAutoFit/>
          </a:bodyPr>
          <a:p>
            <a:pPr>
              <a:lnSpc>
                <a:spcPct val="124000"/>
              </a:lnSpc>
              <a:tabLst>
                <a:tab algn="l" pos="0"/>
              </a:tabLst>
            </a:pPr>
            <a:r>
              <a:rPr b="1" lang="en" sz="1600" spc="-1" strike="noStrike">
                <a:solidFill>
                  <a:schemeClr val="dk1"/>
                </a:solidFill>
                <a:latin typeface="Arial"/>
                <a:ea typeface="Arial"/>
              </a:rPr>
              <a:t>        </a:t>
            </a:r>
            <a:r>
              <a:rPr b="1" lang="en" sz="1600" spc="-1" strike="noStrike">
                <a:solidFill>
                  <a:schemeClr val="dk1"/>
                </a:solidFill>
                <a:latin typeface="Arial"/>
                <a:ea typeface="Arial"/>
              </a:rPr>
              <a:t>Music Web Application using Django Framework</a:t>
            </a:r>
            <a:endParaRPr b="0" lang="en-US" sz="1600" spc="-1" strike="noStrike">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 sz="1600" spc="-1" strike="noStrike">
                <a:solidFill>
                  <a:schemeClr val="lt1"/>
                </a:solidFill>
                <a:latin typeface="Arial"/>
                <a:ea typeface="Arial"/>
              </a:rPr>
              <a:t>Project Title</a:t>
            </a:r>
            <a:endParaRPr b="0" lang="en-US" sz="1600" spc="-1" strike="noStrike">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0" lang="en" sz="1600" spc="-1" strike="noStrike">
                <a:solidFill>
                  <a:schemeClr val="lt1"/>
                </a:solidFill>
                <a:latin typeface="Arial"/>
                <a:ea typeface="Arial"/>
              </a:rPr>
              <a:t>Abstract | Problem Statement | Project Overview | Proposed Solution | Technology Used | Modelling &amp; Results | Conclusion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rIns="0" tIns="12600" bIns="0" anchor="t">
            <a:noAutofit/>
          </a:bodyPr>
          <a:p>
            <a:pPr marL="12600" indent="0">
              <a:lnSpc>
                <a:spcPct val="100000"/>
              </a:lnSpc>
              <a:buNone/>
              <a:tabLst>
                <a:tab algn="l" pos="0"/>
              </a:tabLst>
            </a:pPr>
            <a:r>
              <a:rPr b="1" lang="en" sz="3000" spc="-1" strike="noStrike">
                <a:solidFill>
                  <a:srgbClr val="223366"/>
                </a:solidFill>
                <a:latin typeface="Arial"/>
                <a:ea typeface="Arial"/>
              </a:rPr>
              <a:t>Thank You!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Abstract</a:t>
            </a:r>
            <a:endParaRPr b="0" lang="en-US" sz="1600" spc="-1" strike="noStrike">
              <a:solidFill>
                <a:srgbClr val="000000"/>
              </a:solidFill>
              <a:latin typeface="Arial"/>
            </a:endParaRPr>
          </a:p>
          <a:p>
            <a:pPr indent="0">
              <a:lnSpc>
                <a:spcPct val="100000"/>
              </a:lnSpc>
              <a:buNone/>
              <a:tabLst>
                <a:tab algn="l" pos="0"/>
              </a:tabLst>
            </a:pPr>
            <a:r>
              <a:rPr b="0" lang="en" sz="1800" spc="-1" strike="noStrike">
                <a:solidFill>
                  <a:srgbClr val="213163"/>
                </a:solidFill>
                <a:latin typeface="Arial"/>
                <a:ea typeface="Arial"/>
              </a:rPr>
              <a:t>            </a:t>
            </a:r>
            <a:r>
              <a:rPr b="0" lang="en" sz="1800" spc="-1" strike="noStrike">
                <a:solidFill>
                  <a:srgbClr val="213163"/>
                </a:solidFill>
                <a:latin typeface="Arial"/>
                <a:ea typeface="Arial"/>
              </a:rPr>
              <a:t>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lang="en-US" sz="18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endParaRPr b="0" lang="en-US" sz="1600" spc="-1" strike="noStrike">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Problem Statement</a:t>
            </a:r>
            <a:endParaRPr b="0" lang="en-US" sz="1800" spc="-1" strike="noStrike">
              <a:solidFill>
                <a:srgbClr val="000000"/>
              </a:solidFill>
              <a:latin typeface="Arial"/>
            </a:endParaRPr>
          </a:p>
          <a:p>
            <a:pPr indent="0">
              <a:lnSpc>
                <a:spcPct val="100000"/>
              </a:lnSpc>
              <a:buNone/>
              <a:tabLst>
                <a:tab algn="l" pos="0"/>
              </a:tabLst>
            </a:pPr>
            <a:r>
              <a:rPr b="0" lang="en" sz="1700" spc="-1" strike="noStrike">
                <a:solidFill>
                  <a:srgbClr val="213163"/>
                </a:solidFill>
                <a:latin typeface="Arial"/>
                <a:ea typeface="Arial"/>
              </a:rPr>
              <a:t>                          </a:t>
            </a:r>
            <a:r>
              <a:rPr b="0" lang="en" sz="1700" spc="-1" strike="noStrike">
                <a:solidFill>
                  <a:srgbClr val="213163"/>
                </a:solidFill>
                <a:latin typeface="Arial"/>
                <a:ea typeface="Arial"/>
              </a:rPr>
              <a:t>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lang="en-US" sz="1700" spc="-1" strike="noStrike">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Project Overview</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lang="en-US" sz="1600" spc="-1" strike="noStrike">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Proposed Solution</a:t>
            </a:r>
            <a:endParaRPr b="0" lang="en-US" sz="18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lang="en-US" sz="1600" spc="-1" strike="noStrike">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0" lang="en" sz="1400" spc="-1" strike="noStrike">
                <a:solidFill>
                  <a:srgbClr val="374151"/>
                </a:solidFill>
                <a:latin typeface="Times New Roman"/>
                <a:ea typeface="Times New Roman"/>
              </a:rPr>
              <a:t>.</a:t>
            </a:r>
            <a:endParaRPr b="0" lang="en-US" sz="1400" spc="-1" strike="noStrike">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1" lang="en" sz="2000" spc="-1" strike="noStrike">
                <a:solidFill>
                  <a:srgbClr val="374151"/>
                </a:solidFill>
                <a:latin typeface="Arial"/>
                <a:ea typeface="Arial"/>
              </a:rPr>
              <a:t>SOLUTION:</a:t>
            </a:r>
            <a:endParaRPr b="0" lang="en-US" sz="2000" spc="-1" strike="noStrike">
              <a:solidFill>
                <a:srgbClr val="000000"/>
              </a:solidFill>
              <a:latin typeface="Arial"/>
            </a:endParaRPr>
          </a:p>
          <a:p>
            <a:pPr marL="743040" indent="-196920">
              <a:lnSpc>
                <a:spcPct val="150000"/>
              </a:lnSpc>
              <a:tabLst>
                <a:tab algn="l" pos="0"/>
              </a:tabLst>
            </a:pPr>
            <a:r>
              <a:rPr b="0" lang="en" sz="1800" spc="-1" strike="noStrike">
                <a:solidFill>
                  <a:srgbClr val="374151"/>
                </a:solidFill>
                <a:latin typeface="Arial"/>
                <a:ea typeface="Arial"/>
              </a:rPr>
              <a:t>         </a:t>
            </a:r>
            <a:r>
              <a:rPr b="0" lang="en" sz="1800" spc="-1" strike="noStrike">
                <a:solidFill>
                  <a:srgbClr val="374151"/>
                </a:solidFill>
                <a:latin typeface="Arial"/>
                <a:ea typeface="Arial"/>
              </a:rPr>
              <a:t>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lang="en-US" sz="1800" spc="-1" strike="noStrike">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2000" spc="-1" strike="noStrike">
                <a:solidFill>
                  <a:srgbClr val="000000"/>
                </a:solidFill>
                <a:latin typeface="Arial"/>
                <a:ea typeface="Arial"/>
              </a:rPr>
              <a:t>SOLUTION:</a:t>
            </a:r>
            <a:endParaRPr b="0" lang="en-US" sz="2000" spc="-1" strike="noStrike">
              <a:solidFill>
                <a:srgbClr val="000000"/>
              </a:solidFill>
              <a:latin typeface="Arial"/>
            </a:endParaRPr>
          </a:p>
          <a:p>
            <a:pPr>
              <a:lnSpc>
                <a:spcPct val="100000"/>
              </a:lnSpc>
              <a:tabLst>
                <a:tab algn="l" pos="0"/>
              </a:tabLst>
            </a:pPr>
            <a:r>
              <a:rPr b="0" lang="en" sz="1800" spc="-1" strike="noStrike">
                <a:solidFill>
                  <a:srgbClr val="000000"/>
                </a:solidFill>
                <a:latin typeface="Arial"/>
                <a:ea typeface="Arial"/>
              </a:rPr>
              <a:t>                  </a:t>
            </a:r>
            <a:r>
              <a:rPr b="0" lang="en" sz="1800" spc="-1" strike="noStrike">
                <a:solidFill>
                  <a:srgbClr val="000000"/>
                </a:solidFill>
                <a:latin typeface="Arial"/>
                <a:ea typeface="Arial"/>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Technology Used</a:t>
            </a:r>
            <a:endParaRPr b="0" lang="en-US" sz="1600" spc="-1" strike="noStrike">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fillRef idx="0"/>
          <a:effectRef idx="0"/>
          <a:fontRef idx="minor"/>
        </p:style>
        <p:txBody>
          <a:bodyPr tIns="91440" bIns="91440" anchor="t">
            <a:noAutofit/>
          </a:bodyPr>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0"/>
                </a:moveTo>
              </a:path>
              <a:path fill="none" w="120000" h="120000">
                <a:moveTo>
                  <a:pt x="-10000" y="22500"/>
                </a:moveTo>
                <a:lnTo>
                  <a:pt x="-46000" y="135000"/>
                </a:lnTo>
              </a:path>
            </a:pathLst>
          </a:custGeom>
          <a:noFill/>
          <a:ln w="0">
            <a:noFill/>
          </a:ln>
        </p:spPr>
        <p:style>
          <a:lnRef idx="0"/>
          <a:fillRef idx="0"/>
          <a:effectRef idx="0"/>
          <a:fontRef idx="minor"/>
        </p:style>
        <p:txBody>
          <a:bodyPr anchor="ctr" anchorCtr="1">
            <a:noAutofit/>
          </a:bodyPr>
          <a:p>
            <a:pPr>
              <a:lnSpc>
                <a:spcPct val="100000"/>
              </a:lnSpc>
              <a:tabLst>
                <a:tab algn="l" pos="0"/>
              </a:tabLst>
            </a:pPr>
            <a:endParaRPr b="0" lang="en-US" sz="1400" spc="-1" strike="noStrike">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Front-end</a:t>
            </a:r>
            <a:endParaRPr b="0" lang="en-US" sz="1400" spc="-1" strike="noStrike">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Back-end</a:t>
            </a:r>
            <a:endParaRPr b="0" lang="en-US" sz="1400" spc="-1" strike="noStrike">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pic>
        <p:nvPicPr>
          <p:cNvPr id="172" name="Google Shape;140;p42" descr=""/>
          <p:cNvPicPr/>
          <p:nvPr/>
        </p:nvPicPr>
        <p:blipFill>
          <a:blip r:embed="rId1"/>
          <a:stretch/>
        </p:blipFill>
        <p:spPr>
          <a:xfrm>
            <a:off x="1780200" y="1770120"/>
            <a:ext cx="1704960" cy="995400"/>
          </a:xfrm>
          <a:prstGeom prst="rect">
            <a:avLst/>
          </a:prstGeom>
          <a:ln w="0">
            <a:noFill/>
          </a:ln>
        </p:spPr>
      </p:pic>
      <p:pic>
        <p:nvPicPr>
          <p:cNvPr id="173" name="Google Shape;141;p42" descr=""/>
          <p:cNvPicPr/>
          <p:nvPr/>
        </p:nvPicPr>
        <p:blipFill>
          <a:blip r:embed="rId2"/>
          <a:stretch/>
        </p:blipFill>
        <p:spPr>
          <a:xfrm>
            <a:off x="1780200" y="2765880"/>
            <a:ext cx="1704960" cy="1362960"/>
          </a:xfrm>
          <a:prstGeom prst="rect">
            <a:avLst/>
          </a:prstGeom>
          <a:ln w="0">
            <a:noFill/>
          </a:ln>
        </p:spPr>
      </p:pic>
      <p:pic>
        <p:nvPicPr>
          <p:cNvPr id="174" name="Google Shape;142;p42" descr=""/>
          <p:cNvPicPr/>
          <p:nvPr/>
        </p:nvPicPr>
        <p:blipFill>
          <a:blip r:embed="rId3"/>
          <a:stretch/>
        </p:blipFill>
        <p:spPr>
          <a:xfrm>
            <a:off x="5280480" y="1770120"/>
            <a:ext cx="2898000" cy="217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LibreOffice/7.6.5.2$Linux_X86_64 LibreOffice_project/60$Build-2</Application>
  <AppVersion>15.0000</AppVersion>
  <Words>1426</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en-US</dc:language>
  <cp:lastModifiedBy/>
  <dcterms:modified xsi:type="dcterms:W3CDTF">2024-04-08T21:21:01Z</dcterms:modified>
  <cp:revision>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