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8"/>
  </p:notesMasterIdLst>
  <p:sldIdLst>
    <p:sldId id="259" r:id="rId2"/>
    <p:sldId id="260" r:id="rId3"/>
    <p:sldId id="263" r:id="rId4"/>
    <p:sldId id="262" r:id="rId5"/>
    <p:sldId id="268" r:id="rId6"/>
    <p:sldId id="269" r:id="rId7"/>
    <p:sldId id="270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6" r:id="rId32"/>
    <p:sldId id="293" r:id="rId33"/>
    <p:sldId id="294" r:id="rId34"/>
    <p:sldId id="295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C476A-BA81-4343-9BD3-8CAAFAF8890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62C50-E48E-4A9C-AFD2-831D10D9F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88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3FA47-67D8-4BFF-982A-49644BCFED3A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79950-511F-493D-A7E1-1AF0E7E08A8B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53A6E-D1B5-4F53-841A-4BE09066ED4D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896F5-B364-47AA-B060-F523409BFCFE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FF472-D120-4594-813B-4EF98F1C6DA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D3387-5C66-4130-805B-1B6DB629AA8E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63717-4A22-40A3-B1C7-5349FBA1E416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5397E-6765-44AD-AAEC-FD42D0D90872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7C4B5-6754-47D1-9596-74E22B684328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698C3-087A-47AB-8A2F-D4725AFF9E2A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B08BC-15FD-405F-B4EB-8400DB3DA8E7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72510-93F0-4A25-9D40-F5051831F216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7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5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1" y="3366967"/>
            <a:ext cx="53096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19511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7463"/>
            <a:ext cx="3552600" cy="151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6" y="2045675"/>
            <a:ext cx="2804699" cy="4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2045675"/>
            <a:ext cx="2804699" cy="4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1"/>
            <a:ext cx="669599" cy="151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40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" sz="240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71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4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3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6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5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286000"/>
            <a:ext cx="5309699" cy="1546399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Welcome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96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1" y="457200"/>
            <a:ext cx="9158786" cy="99829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LCS </a:t>
            </a:r>
            <a:r>
              <a:rPr lang="en-US" sz="6000" dirty="0" smtClean="0">
                <a:solidFill>
                  <a:srgbClr val="FF0000"/>
                </a:solidFill>
              </a:rPr>
              <a:t>Algorithm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138924"/>
            <a:ext cx="8915400" cy="43355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  </a:t>
            </a:r>
            <a:r>
              <a:rPr lang="en-US" sz="3000" dirty="0">
                <a:latin typeface="Times New Roman" pitchFamily="18" charset="0"/>
              </a:rPr>
              <a:t>if |X| = m, |Y| = n, then there are 2</a:t>
            </a:r>
            <a:r>
              <a:rPr lang="en-US" sz="3000" baseline="30000" dirty="0">
                <a:latin typeface="Times New Roman" pitchFamily="18" charset="0"/>
              </a:rPr>
              <a:t>m</a:t>
            </a:r>
            <a:r>
              <a:rPr lang="en-US" sz="3000" dirty="0">
                <a:latin typeface="Times New Roman" pitchFamily="18" charset="0"/>
              </a:rPr>
              <a:t> subsequences of x; we must compare each with Y (n comparisons</a:t>
            </a:r>
            <a:r>
              <a:rPr lang="en-US" sz="3000" dirty="0" smtClean="0">
                <a:latin typeface="Times New Roman" pitchFamily="18" charset="0"/>
              </a:rPr>
              <a:t>)</a:t>
            </a:r>
            <a:endParaRPr lang="en-US" sz="3000" dirty="0">
              <a:latin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</a:rPr>
              <a:t>So the running time of the brute-force algorithm is O(n 2</a:t>
            </a:r>
            <a:r>
              <a:rPr lang="en-US" sz="3000" baseline="30000" dirty="0">
                <a:latin typeface="Times New Roman" pitchFamily="18" charset="0"/>
              </a:rPr>
              <a:t>m</a:t>
            </a:r>
            <a:r>
              <a:rPr lang="en-US" sz="3000" dirty="0">
                <a:latin typeface="Times New Roman" pitchFamily="18" charset="0"/>
              </a:rPr>
              <a:t>)</a:t>
            </a:r>
          </a:p>
          <a:p>
            <a:r>
              <a:rPr lang="en-US" sz="3000" dirty="0">
                <a:latin typeface="Times New Roman" pitchFamily="18" charset="0"/>
              </a:rPr>
              <a:t>Define </a:t>
            </a:r>
            <a:r>
              <a:rPr lang="en-US" sz="3000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3000" i="1" baseline="-25000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3000" i="1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3000" i="1" dirty="0" err="1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3000" i="1" baseline="-25000" dirty="0" err="1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en-US" sz="3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to be the prefixes of X and Y of length </a:t>
            </a:r>
            <a:r>
              <a:rPr lang="en-US" sz="3000" i="1" dirty="0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and </a:t>
            </a:r>
            <a:r>
              <a:rPr lang="en-US" sz="3000" i="1" dirty="0">
                <a:latin typeface="Times New Roman" pitchFamily="18" charset="0"/>
              </a:rPr>
              <a:t>j</a:t>
            </a:r>
            <a:r>
              <a:rPr lang="en-US" sz="3000" dirty="0">
                <a:latin typeface="Times New Roman" pitchFamily="18" charset="0"/>
              </a:rPr>
              <a:t> respectively</a:t>
            </a:r>
          </a:p>
          <a:p>
            <a:r>
              <a:rPr lang="en-US" sz="3000" dirty="0">
                <a:latin typeface="Times New Roman" pitchFamily="18" charset="0"/>
              </a:rPr>
              <a:t>Define </a:t>
            </a:r>
            <a:r>
              <a:rPr lang="en-US" sz="3000" i="1" dirty="0">
                <a:solidFill>
                  <a:srgbClr val="FFFF00"/>
                </a:solidFill>
                <a:latin typeface="Times New Roman" pitchFamily="18" charset="0"/>
              </a:rPr>
              <a:t>c[</a:t>
            </a:r>
            <a:r>
              <a:rPr lang="en-US" sz="3000" i="1" dirty="0" err="1">
                <a:solidFill>
                  <a:srgbClr val="FFFF00"/>
                </a:solidFill>
                <a:latin typeface="Times New Roman" pitchFamily="18" charset="0"/>
              </a:rPr>
              <a:t>i,j</a:t>
            </a:r>
            <a:r>
              <a:rPr lang="en-US" sz="3000" i="1" dirty="0">
                <a:solidFill>
                  <a:srgbClr val="FFFF00"/>
                </a:solidFill>
                <a:latin typeface="Times New Roman" pitchFamily="18" charset="0"/>
              </a:rPr>
              <a:t>]</a:t>
            </a:r>
            <a:r>
              <a:rPr lang="en-US" sz="3000" dirty="0">
                <a:latin typeface="Times New Roman" pitchFamily="18" charset="0"/>
              </a:rPr>
              <a:t> to be the length of LCS of </a:t>
            </a:r>
            <a:r>
              <a:rPr lang="en-US" sz="3000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3000" i="1" baseline="-25000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and </a:t>
            </a:r>
            <a:r>
              <a:rPr lang="en-US" sz="3000" i="1" dirty="0" err="1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3000" i="1" baseline="-25000" dirty="0" err="1">
                <a:solidFill>
                  <a:srgbClr val="FFFF00"/>
                </a:solidFill>
                <a:latin typeface="Times New Roman" pitchFamily="18" charset="0"/>
              </a:rPr>
              <a:t>j</a:t>
            </a:r>
            <a:endParaRPr lang="en-US" sz="3000" dirty="0">
              <a:solidFill>
                <a:srgbClr val="FFFF00"/>
              </a:solidFill>
              <a:latin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</a:rPr>
              <a:t>Then the length of LCS of X and Y will be </a:t>
            </a:r>
            <a:r>
              <a:rPr lang="en-US" sz="3000" i="1" dirty="0">
                <a:solidFill>
                  <a:srgbClr val="FFFF00"/>
                </a:solidFill>
                <a:latin typeface="Times New Roman" pitchFamily="18" charset="0"/>
              </a:rPr>
              <a:t>c[</a:t>
            </a:r>
            <a:r>
              <a:rPr lang="en-US" sz="3000" i="1" dirty="0" err="1">
                <a:solidFill>
                  <a:srgbClr val="FFFF00"/>
                </a:solidFill>
                <a:latin typeface="Times New Roman" pitchFamily="18" charset="0"/>
              </a:rPr>
              <a:t>m,n</a:t>
            </a:r>
            <a:r>
              <a:rPr lang="en-US" sz="3000" i="1" dirty="0" smtClean="0">
                <a:solidFill>
                  <a:srgbClr val="FFFF00"/>
                </a:solidFill>
                <a:latin typeface="Times New Roman" pitchFamily="18" charset="0"/>
              </a:rPr>
              <a:t>].</a:t>
            </a:r>
            <a:endParaRPr lang="en-US" sz="3000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4401" y="5338001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 smtClean="0">
                <a:solidFill>
                  <a:prstClr val="black">
                    <a:shade val="50000"/>
                  </a:prstClr>
                </a:solidFill>
              </a:rPr>
              <a:pPr/>
              <a:t>10</a:t>
            </a:fld>
            <a:endParaRPr lang="en" sz="2400" dirty="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6692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6" y="914400"/>
            <a:ext cx="9158786" cy="99829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LCS </a:t>
            </a:r>
            <a:r>
              <a:rPr lang="en-US" sz="6000" dirty="0" smtClean="0">
                <a:solidFill>
                  <a:srgbClr val="FF0000"/>
                </a:solidFill>
              </a:rPr>
              <a:t>Algorithm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138924"/>
            <a:ext cx="8915400" cy="433555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4401" y="5338001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 smtClean="0">
                <a:solidFill>
                  <a:prstClr val="black">
                    <a:shade val="50000"/>
                  </a:prstClr>
                </a:solidFill>
              </a:rPr>
              <a:pPr/>
              <a:t>11</a:t>
            </a:fld>
            <a:endParaRPr lang="en" sz="2400" dirty="0">
              <a:solidFill>
                <a:prstClr val="black">
                  <a:shade val="50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63651"/>
              </p:ext>
            </p:extLst>
          </p:nvPr>
        </p:nvGraphicFramePr>
        <p:xfrm>
          <a:off x="304800" y="3505200"/>
          <a:ext cx="5578249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5578249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96787"/>
              </p:ext>
            </p:extLst>
          </p:nvPr>
        </p:nvGraphicFramePr>
        <p:xfrm>
          <a:off x="6705600" y="2589663"/>
          <a:ext cx="1752600" cy="1524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76300"/>
                <a:gridCol w="8763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20301177">
            <a:off x="5740416" y="3188886"/>
            <a:ext cx="863571" cy="302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841436">
            <a:off x="5357317" y="4499764"/>
            <a:ext cx="1119377" cy="3985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14443"/>
              </p:ext>
            </p:extLst>
          </p:nvPr>
        </p:nvGraphicFramePr>
        <p:xfrm>
          <a:off x="6768152" y="4716894"/>
          <a:ext cx="1752600" cy="1524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76300"/>
                <a:gridCol w="8763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</a:t>
                      </a:r>
                      <a:endParaRPr lang="en-US" sz="4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>
            <a:off x="7207259" y="5715000"/>
            <a:ext cx="533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606310">
            <a:off x="7239000" y="3187932"/>
            <a:ext cx="5334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669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494ADE-4B5A-415E-9963-93232EFCE0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D04AE07-9448-4A43-9C25-4FCD5D2AA00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recursive solution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819400"/>
            <a:ext cx="8153400" cy="4343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latin typeface="Times New Roman" pitchFamily="18" charset="0"/>
              </a:rPr>
              <a:t>When we calculate </a:t>
            </a:r>
            <a:r>
              <a:rPr lang="en-US" sz="2800" i="1" dirty="0">
                <a:latin typeface="Times New Roman" pitchFamily="18" charset="0"/>
              </a:rPr>
              <a:t>c[</a:t>
            </a:r>
            <a:r>
              <a:rPr lang="en-US" sz="2800" i="1" dirty="0" err="1">
                <a:latin typeface="Times New Roman" pitchFamily="18" charset="0"/>
              </a:rPr>
              <a:t>i,j</a:t>
            </a:r>
            <a:r>
              <a:rPr lang="en-US" sz="2800" i="1" dirty="0">
                <a:latin typeface="Times New Roman" pitchFamily="18" charset="0"/>
              </a:rPr>
              <a:t>],</a:t>
            </a:r>
            <a:r>
              <a:rPr lang="en-US" sz="2800" dirty="0">
                <a:latin typeface="Times New Roman" pitchFamily="18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latin typeface="Times New Roman" pitchFamily="18" charset="0"/>
              </a:rPr>
              <a:t>First case: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</a:rPr>
              <a:t>x[i]=y[j]</a:t>
            </a:r>
            <a:r>
              <a:rPr lang="en-US" sz="2800" dirty="0">
                <a:latin typeface="Times New Roman" pitchFamily="18" charset="0"/>
              </a:rPr>
              <a:t>: one more symbol in strings X and Y matches, so the length of LCS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</a:rPr>
              <a:t>Y</a:t>
            </a:r>
            <a:r>
              <a:rPr lang="en-US" sz="2800" i="1" baseline="-25000" dirty="0" err="1">
                <a:latin typeface="Times New Roman" pitchFamily="18" charset="0"/>
              </a:rPr>
              <a:t>j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equals to the length of LCS of smaller strings X</a:t>
            </a:r>
            <a:r>
              <a:rPr lang="en-US" sz="2800" i="1" baseline="-25000" dirty="0">
                <a:latin typeface="Times New Roman" pitchFamily="18" charset="0"/>
              </a:rPr>
              <a:t>i-1</a:t>
            </a:r>
            <a:r>
              <a:rPr lang="en-US" sz="2800" dirty="0">
                <a:latin typeface="Times New Roman" pitchFamily="18" charset="0"/>
              </a:rPr>
              <a:t> and Y</a:t>
            </a:r>
            <a:r>
              <a:rPr lang="en-US" sz="2800" i="1" baseline="-25000" dirty="0">
                <a:latin typeface="Times New Roman" pitchFamily="18" charset="0"/>
              </a:rPr>
              <a:t>i-1</a:t>
            </a:r>
            <a:r>
              <a:rPr lang="en-US" sz="2800" dirty="0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415498"/>
              </p:ext>
            </p:extLst>
          </p:nvPr>
        </p:nvGraphicFramePr>
        <p:xfrm>
          <a:off x="1066800" y="14478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525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B97178-BF0C-4529-A08F-3D9160C148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DB4781-1DD7-4D34-BCC0-D98BCCD6752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LCS recursive solution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186112"/>
            <a:ext cx="8153400" cy="3352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latin typeface="Times New Roman" pitchFamily="18" charset="0"/>
              </a:rPr>
              <a:t>Second case: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</a:rPr>
              <a:t>x[i] != y[j]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sz="2800" baseline="-25000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, </a:t>
            </a:r>
            <a:r>
              <a:rPr lang="en-US" sz="2800" dirty="0" err="1">
                <a:latin typeface="Times New Roman" pitchFamily="18" charset="0"/>
              </a:rPr>
              <a:t>Y</a:t>
            </a:r>
            <a:r>
              <a:rPr lang="en-US" sz="2800" baseline="-25000" dirty="0" err="1">
                <a:latin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</a:rPr>
              <a:t>) is the same as before (i.e. maximum of LCS(X</a:t>
            </a:r>
            <a:r>
              <a:rPr lang="en-US" sz="2800" baseline="-25000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, Y</a:t>
            </a:r>
            <a:r>
              <a:rPr lang="en-US" sz="2800" baseline="-25000" dirty="0">
                <a:latin typeface="Times New Roman" pitchFamily="18" charset="0"/>
              </a:rPr>
              <a:t>j-1</a:t>
            </a:r>
            <a:r>
              <a:rPr lang="en-US" sz="2800" dirty="0">
                <a:latin typeface="Times New Roman" pitchFamily="18" charset="0"/>
              </a:rPr>
              <a:t>) and LCS(X</a:t>
            </a:r>
            <a:r>
              <a:rPr lang="en-US" sz="2800" baseline="-25000" dirty="0">
                <a:latin typeface="Times New Roman" pitchFamily="18" charset="0"/>
              </a:rPr>
              <a:t>i-1</a:t>
            </a:r>
            <a:r>
              <a:rPr lang="en-US" sz="2800" dirty="0">
                <a:latin typeface="Times New Roman" pitchFamily="18" charset="0"/>
              </a:rPr>
              <a:t>,Y</a:t>
            </a:r>
            <a:r>
              <a:rPr lang="en-US" sz="2800" baseline="-25000" dirty="0">
                <a:latin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</a:rPr>
              <a:t>)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92107"/>
              </p:ext>
            </p:extLst>
          </p:nvPr>
        </p:nvGraphicFramePr>
        <p:xfrm>
          <a:off x="685800" y="1752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35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14855-CDA8-46BD-BFE5-57930F967B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39B3DA2-027D-4D14-8CB0-92103C3873C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Length Algorithm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090" y="1295400"/>
            <a:ext cx="81534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1. m = length(X) 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// get the # of symbols in 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2. n  = length(Y)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// get the # of symbols in 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3. for i = 1 to m 	c[i,0] = 0 	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// special case: Y</a:t>
            </a:r>
            <a:r>
              <a:rPr lang="en-US" sz="2800" baseline="-25000" dirty="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800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4. for j = 1 to n  	c[0,j] = 0 	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// special case: X</a:t>
            </a:r>
            <a:r>
              <a:rPr lang="en-US" sz="2800" baseline="-25000" dirty="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800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5. for i = 1 to m 			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// for all X</a:t>
            </a:r>
            <a:r>
              <a:rPr lang="en-US" sz="2800" baseline="-25000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6. 	for j = 1 to n  			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// for all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800" baseline="-25000" dirty="0" err="1">
                <a:solidFill>
                  <a:srgbClr val="FFFF00"/>
                </a:solidFill>
                <a:latin typeface="Times New Roman" pitchFamily="18" charset="0"/>
              </a:rPr>
              <a:t>j</a:t>
            </a:r>
            <a:endParaRPr lang="en-US" sz="2800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7. 		if ( X</a:t>
            </a:r>
            <a:r>
              <a:rPr lang="en-US" sz="2800" baseline="-25000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== </a:t>
            </a:r>
            <a:r>
              <a:rPr lang="en-US" sz="2800" dirty="0" err="1">
                <a:latin typeface="Times New Roman" pitchFamily="18" charset="0"/>
              </a:rPr>
              <a:t>Y</a:t>
            </a:r>
            <a:r>
              <a:rPr lang="en-US" sz="2800" baseline="-25000" dirty="0" err="1">
                <a:latin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8. 			c[</a:t>
            </a:r>
            <a:r>
              <a:rPr lang="en-US" sz="2800" dirty="0" err="1">
                <a:latin typeface="Times New Roman" pitchFamily="18" charset="0"/>
              </a:rPr>
              <a:t>i,j</a:t>
            </a:r>
            <a:r>
              <a:rPr lang="en-US" sz="2800" dirty="0">
                <a:latin typeface="Times New Roman" pitchFamily="18" charset="0"/>
              </a:rPr>
              <a:t>] = c[i-1,j-1]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9. 		else c[</a:t>
            </a:r>
            <a:r>
              <a:rPr lang="en-US" sz="2800" dirty="0" err="1">
                <a:latin typeface="Times New Roman" pitchFamily="18" charset="0"/>
              </a:rPr>
              <a:t>i,j</a:t>
            </a:r>
            <a:r>
              <a:rPr lang="en-US" sz="2800" dirty="0">
                <a:latin typeface="Times New Roman" pitchFamily="18" charset="0"/>
              </a:rPr>
              <a:t>] = max( c[i-1,j], c[i,j-1]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10. return c</a:t>
            </a:r>
          </a:p>
        </p:txBody>
      </p:sp>
    </p:spTree>
    <p:extLst>
      <p:ext uri="{BB962C8B-B14F-4D97-AF65-F5344CB8AC3E}">
        <p14:creationId xmlns:p14="http://schemas.microsoft.com/office/powerpoint/2010/main" val="797661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958" y="13648"/>
            <a:ext cx="79248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53805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>
                <a:latin typeface="Times New Roman" pitchFamily="18" charset="0"/>
              </a:rPr>
              <a:t>We’ll see how LCS algorithm works on the following example:</a:t>
            </a:r>
          </a:p>
          <a:p>
            <a:r>
              <a:rPr lang="en-US" dirty="0">
                <a:latin typeface="Times New Roman" pitchFamily="18" charset="0"/>
              </a:rPr>
              <a:t>X = ABCB</a:t>
            </a:r>
          </a:p>
          <a:p>
            <a:r>
              <a:rPr lang="en-US" dirty="0">
                <a:latin typeface="Times New Roman" pitchFamily="18" charset="0"/>
              </a:rPr>
              <a:t>Y = BDCAB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C331-5CC7-414B-A02C-0D4C50243A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9903-2CCE-49FB-BB0C-E88196AE3DA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5146675"/>
            <a:ext cx="731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prstClr val="black"/>
                </a:solidFill>
              </a:rPr>
              <a:t>LCS(X, Y) = BCB</a:t>
            </a:r>
          </a:p>
          <a:p>
            <a:r>
              <a:rPr lang="en-US" sz="3200">
                <a:solidFill>
                  <a:prstClr val="black"/>
                </a:solidFill>
              </a:rPr>
              <a:t>X = A </a:t>
            </a:r>
            <a:r>
              <a:rPr lang="en-US" sz="3200" b="1">
                <a:solidFill>
                  <a:prstClr val="black"/>
                </a:solidFill>
              </a:rPr>
              <a:t>B</a:t>
            </a:r>
            <a:r>
              <a:rPr lang="en-US" sz="3200">
                <a:solidFill>
                  <a:prstClr val="black"/>
                </a:solidFill>
              </a:rPr>
              <a:t>     </a:t>
            </a:r>
            <a:r>
              <a:rPr lang="en-US" sz="3200" b="1">
                <a:solidFill>
                  <a:prstClr val="black"/>
                </a:solidFill>
              </a:rPr>
              <a:t>C</a:t>
            </a:r>
            <a:r>
              <a:rPr lang="en-US" sz="3200">
                <a:solidFill>
                  <a:prstClr val="black"/>
                </a:solidFill>
              </a:rPr>
              <a:t>     </a:t>
            </a:r>
            <a:r>
              <a:rPr lang="en-US" sz="3200" b="1">
                <a:solidFill>
                  <a:prstClr val="black"/>
                </a:solidFill>
              </a:rPr>
              <a:t>B</a:t>
            </a:r>
            <a:endParaRPr lang="en-US" sz="3200">
              <a:solidFill>
                <a:prstClr val="black"/>
              </a:solidFill>
            </a:endParaRPr>
          </a:p>
          <a:p>
            <a:r>
              <a:rPr lang="en-US" sz="3200">
                <a:solidFill>
                  <a:prstClr val="black"/>
                </a:solidFill>
              </a:rPr>
              <a:t>Y =     </a:t>
            </a:r>
            <a:r>
              <a:rPr lang="en-US" sz="3200" b="1">
                <a:solidFill>
                  <a:prstClr val="black"/>
                </a:solidFill>
              </a:rPr>
              <a:t>B</a:t>
            </a:r>
            <a:r>
              <a:rPr lang="en-US" sz="3200">
                <a:solidFill>
                  <a:prstClr val="black"/>
                </a:solidFill>
              </a:rPr>
              <a:t> D </a:t>
            </a:r>
            <a:r>
              <a:rPr lang="en-US" sz="3200" b="1">
                <a:solidFill>
                  <a:prstClr val="black"/>
                </a:solidFill>
              </a:rPr>
              <a:t>C</a:t>
            </a:r>
            <a:r>
              <a:rPr lang="en-US" sz="3200">
                <a:solidFill>
                  <a:prstClr val="black"/>
                </a:solidFill>
              </a:rPr>
              <a:t> A </a:t>
            </a:r>
            <a:r>
              <a:rPr lang="en-US" sz="3200" b="1">
                <a:solidFill>
                  <a:prstClr val="black"/>
                </a:solidFill>
              </a:rPr>
              <a:t>B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35062" y="3722996"/>
            <a:ext cx="76358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Longest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Common Subsequence of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and Y?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(0)</a:t>
            </a:r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C0B1-3DBB-4DB8-BACE-9491ED5C24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977B-6C32-4AD1-857F-424542B5D2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 0             1            2              3              4              5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2632075" y="5334000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prstClr val="black"/>
                </a:solidFill>
              </a:rPr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prstClr val="black"/>
                </a:solidFill>
              </a:rPr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prstClr val="black"/>
                </a:solidFill>
              </a:rPr>
              <a:t>Allocate array c[5,4]	</a:t>
            </a: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prstClr val="black"/>
                </a:solidFill>
              </a:rPr>
              <a:t>ABCB</a:t>
            </a:r>
          </a:p>
          <a:p>
            <a:r>
              <a:rPr lang="en-US" sz="3200">
                <a:solidFill>
                  <a:prstClr val="black"/>
                </a:solidFill>
              </a:rPr>
              <a:t>BDCAB</a:t>
            </a:r>
            <a:endParaRPr 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093" y="87868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(1)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647893" y="20690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647893" y="20690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933893" y="20690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095693" y="20690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333693" y="20690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772093" y="20690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372293" y="20690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610293" y="20690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647893" y="32882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2647893" y="39740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2647893" y="45836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647893" y="26786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647893" y="51932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2190693" y="1230868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 0             1            2              3              4              5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895293" y="2145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895293" y="2831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895293" y="3440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895293" y="4050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895293" y="46598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879418" y="157694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038293" y="206906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038293" y="26786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2038293" y="33644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2038293" y="40502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2038293" y="46598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2724093" y="161186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6838893" y="16118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3562293" y="16118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000693" y="16118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5162493" y="16118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4324293" y="16118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2800293" y="2221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2800293" y="2831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6838893" y="2221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000693" y="2221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162493" y="2221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4324293" y="2221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3562293" y="2221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2800293" y="4736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2800293" y="4126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2800293" y="35168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348" name="Text Box 84"/>
          <p:cNvSpPr txBox="1">
            <a:spLocks noChangeArrowheads="1"/>
          </p:cNvSpPr>
          <p:nvPr/>
        </p:nvSpPr>
        <p:spPr bwMode="auto">
          <a:xfrm>
            <a:off x="971493" y="5574268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prstClr val="black"/>
                </a:solidFill>
              </a:rPr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prstClr val="black"/>
                </a:solidFill>
              </a:rPr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7258106" y="209855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ABCB</a:t>
            </a:r>
          </a:p>
          <a:p>
            <a:r>
              <a:rPr lang="en-US" sz="3200" dirty="0">
                <a:solidFill>
                  <a:prstClr val="black"/>
                </a:solidFill>
              </a:rPr>
              <a:t>BDCAB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48" y="24547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(2)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2366394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2366394" y="19462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652394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3814194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052194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5490594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7090794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6328794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366394" y="31654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2366394" y="38512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366394" y="44608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2366394" y="25558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6394" y="50704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909194" y="1108075"/>
            <a:ext cx="5173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0 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            </a:t>
            </a:r>
            <a:r>
              <a:rPr lang="en-US" dirty="0">
                <a:solidFill>
                  <a:prstClr val="black"/>
                </a:solidFill>
              </a:rPr>
              <a:t>2         </a:t>
            </a:r>
            <a:r>
              <a:rPr lang="en-US" dirty="0" smtClean="0">
                <a:solidFill>
                  <a:prstClr val="black"/>
                </a:solidFill>
              </a:rPr>
              <a:t>      3             4              5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13794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13794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13794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613794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613794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7919" y="14541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756794" y="1946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1756794" y="2555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1756794" y="3241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1756794" y="3927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1756794" y="4537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2442594" y="1489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557394" y="1489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3280794" y="1489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5719194" y="1489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4880994" y="1489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042794" y="1489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518794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518794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557394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5719194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4880994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042794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280794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2518794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2518794" y="4003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2518794" y="339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89994" y="5451475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 		</a:t>
            </a:r>
            <a:r>
              <a:rPr lang="en-US" sz="2400" dirty="0">
                <a:solidFill>
                  <a:prstClr val="black"/>
                </a:solidFill>
              </a:rPr>
              <a:t>if (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== </a:t>
            </a:r>
            <a:r>
              <a:rPr lang="en-US" sz="2400" dirty="0" err="1">
                <a:solidFill>
                  <a:prstClr val="black"/>
                </a:solidFill>
              </a:rPr>
              <a:t>Y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 			c[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 		</a:t>
            </a:r>
            <a:r>
              <a:rPr lang="en-US" sz="2400" dirty="0">
                <a:solidFill>
                  <a:srgbClr val="008000"/>
                </a:solidFill>
              </a:rPr>
              <a:t>else c[</a:t>
            </a:r>
            <a:r>
              <a:rPr lang="en-US" sz="2400" dirty="0" err="1">
                <a:solidFill>
                  <a:srgbClr val="008000"/>
                </a:solidFill>
              </a:rPr>
              <a:t>i,j</a:t>
            </a:r>
            <a:r>
              <a:rPr lang="en-US" sz="2400" dirty="0">
                <a:solidFill>
                  <a:srgbClr val="008000"/>
                </a:solidFill>
              </a:rPr>
              <a:t>] = max( c[i-1,j], c[i,j-1]</a:t>
            </a:r>
            <a:r>
              <a:rPr lang="en-US" sz="2400" dirty="0">
                <a:solidFill>
                  <a:srgbClr val="33CC33"/>
                </a:solidFill>
              </a:rPr>
              <a:t> )</a:t>
            </a:r>
            <a:endParaRPr lang="en-US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/>
        </p:nvSpPr>
        <p:spPr bwMode="auto">
          <a:xfrm>
            <a:off x="1680594" y="255587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3204594" y="148907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3280794" y="24034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2899794" y="27844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280794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315200" y="73451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prstClr val="black"/>
                </a:solidFill>
              </a:rPr>
              <a:t>BCB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prstClr val="black"/>
                </a:solidFill>
              </a:rPr>
              <a:t>DCAB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968" y="196334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(3)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2797062" y="22537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797062" y="22537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083062" y="22537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244862" y="22537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482862" y="22537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921262" y="22537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521462" y="22537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6759462" y="22537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797062" y="34729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2797062" y="41587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2797062" y="47683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2797062" y="28633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797062" y="53779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339862" y="1415534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</a:t>
            </a: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prstClr val="black"/>
                </a:solidFill>
              </a:rPr>
              <a:t>0        </a:t>
            </a:r>
            <a:r>
              <a:rPr lang="en-US" dirty="0" smtClean="0">
                <a:solidFill>
                  <a:prstClr val="black"/>
                </a:solidFill>
              </a:rPr>
              <a:t>     1            2              3              4              5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044462" y="2329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1044462" y="30157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044462" y="36253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044462" y="4234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044462" y="4844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028587" y="1761609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187462" y="225373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187462" y="28633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187462" y="35491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187462" y="42349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187462" y="48445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873262" y="179653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6988062" y="17965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3711462" y="17965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149862" y="17965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311662" y="17965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473462" y="17965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2949462" y="2406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2949462" y="30157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6988062" y="2406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149862" y="2406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311662" y="2406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4473462" y="2406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711462" y="2406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2949462" y="49207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2949462" y="4311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2949462" y="3701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1120662" y="5758934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if ( X</a:t>
            </a:r>
            <a:r>
              <a:rPr lang="en-US" baseline="-25000">
                <a:solidFill>
                  <a:prstClr val="black"/>
                </a:solidFill>
              </a:rPr>
              <a:t>i</a:t>
            </a:r>
            <a:r>
              <a:rPr lang="en-US">
                <a:solidFill>
                  <a:prstClr val="black"/>
                </a:solidFill>
              </a:rPr>
              <a:t> == Y</a:t>
            </a:r>
            <a:r>
              <a:rPr lang="en-US" baseline="-25000">
                <a:solidFill>
                  <a:prstClr val="black"/>
                </a:solidFill>
              </a:rPr>
              <a:t>j</a:t>
            </a:r>
            <a:r>
              <a:rPr lang="en-US">
                <a:solidFill>
                  <a:prstClr val="black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3711462" y="30157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4473462" y="30157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311662" y="30157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7376568" y="132223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prstClr val="black"/>
                </a:solidFill>
              </a:rPr>
              <a:t>BCB</a:t>
            </a:r>
          </a:p>
          <a:p>
            <a:r>
              <a:rPr lang="en-US" sz="3200" dirty="0">
                <a:solidFill>
                  <a:srgbClr val="008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DC</a:t>
            </a:r>
            <a:r>
              <a:rPr lang="en-US" sz="3200" dirty="0">
                <a:solidFill>
                  <a:prstClr val="black"/>
                </a:solidFill>
              </a:rPr>
              <a:t>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4401" y="5105400"/>
            <a:ext cx="669599" cy="151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shade val="50000"/>
                  </a:prstClr>
                </a:solidFill>
              </a:rPr>
              <a:pPr/>
              <a:t>2</a:t>
            </a:fld>
            <a:endParaRPr lang="en" dirty="0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525" y="370967"/>
            <a:ext cx="3347305" cy="8617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Presentation by</a:t>
            </a:r>
            <a:endParaRPr lang="en-US" sz="5000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3581400"/>
            <a:ext cx="5714999" cy="138499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16101200   MITHUN DAS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16101201       BAPPY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16101193  NAYEAM HOWLADER</a:t>
            </a:r>
            <a:endParaRPr lang="en-US" sz="2800" dirty="0">
              <a:solidFill>
                <a:srgbClr val="00B050"/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44639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6357" y="114869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(4)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2850299" y="217226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2850299" y="217226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5136299" y="217226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298099" y="217226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536099" y="217226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5974499" y="217226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7574699" y="217226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812699" y="217226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850299" y="339146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2850299" y="407726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850299" y="468686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2850299" y="278186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850299" y="529646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393099" y="1334069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</a:t>
            </a: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prstClr val="black"/>
                </a:solidFill>
              </a:rPr>
              <a:t>0        </a:t>
            </a:r>
            <a:r>
              <a:rPr lang="en-US" dirty="0" smtClean="0">
                <a:solidFill>
                  <a:prstClr val="black"/>
                </a:solidFill>
              </a:rPr>
              <a:t>     1             2             3           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prstClr val="black"/>
                </a:solidFill>
              </a:rPr>
              <a:t>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097699" y="22484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1097699" y="2934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097699" y="35438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097699" y="41534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1097699" y="47630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081824" y="1680144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2240699" y="2172269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2240699" y="27818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2240699" y="346766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2240699" y="41534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240699" y="476306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2926499" y="1715069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7041299" y="171506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3764699" y="171506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6203099" y="17150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364899" y="17150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4526699" y="17150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3002699" y="23246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002699" y="2934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7041299" y="23246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6203099" y="23246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364899" y="23246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526699" y="23246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764699" y="23246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3002699" y="4839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3002699" y="42296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002699" y="36200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173899" y="5677469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if ( X</a:t>
            </a:r>
            <a:r>
              <a:rPr lang="en-US" baseline="-25000" dirty="0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== </a:t>
            </a:r>
            <a:r>
              <a:rPr lang="en-US" dirty="0" err="1">
                <a:solidFill>
                  <a:srgbClr val="008000"/>
                </a:solidFill>
              </a:rPr>
              <a:t>Y</a:t>
            </a:r>
            <a:r>
              <a:rPr lang="en-US" baseline="-25000" dirty="0" err="1">
                <a:solidFill>
                  <a:srgbClr val="008000"/>
                </a:solidFill>
              </a:rPr>
              <a:t>j</a:t>
            </a:r>
            <a:r>
              <a:rPr lang="en-US" dirty="0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	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c[i-1,j-1] + 1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 		else c[</a:t>
            </a:r>
            <a:r>
              <a:rPr lang="en-US" dirty="0" err="1">
                <a:solidFill>
                  <a:prstClr val="black"/>
                </a:solidFill>
              </a:rPr>
              <a:t>i,j</a:t>
            </a:r>
            <a:r>
              <a:rPr lang="en-US" dirty="0">
                <a:solidFill>
                  <a:prstClr val="black"/>
                </a:solidFill>
              </a:rPr>
              <a:t>] = max( c[i-1,j], c[i,j-1] )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3764699" y="2934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4526699" y="2934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95" name="Text Box 47"/>
          <p:cNvSpPr txBox="1">
            <a:spLocks noChangeArrowheads="1"/>
          </p:cNvSpPr>
          <p:nvPr/>
        </p:nvSpPr>
        <p:spPr bwMode="auto">
          <a:xfrm>
            <a:off x="5364899" y="2934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64499" y="2705669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6126899" y="1715069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5822099" y="2629469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6203099" y="2934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7460512" y="267269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prstClr val="black"/>
                </a:solidFill>
              </a:rPr>
              <a:t>BCB</a:t>
            </a:r>
          </a:p>
          <a:p>
            <a:r>
              <a:rPr lang="en-US" sz="3200" dirty="0">
                <a:solidFill>
                  <a:srgbClr val="008000"/>
                </a:solidFill>
              </a:rPr>
              <a:t>BDC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prstClr val="black"/>
                </a:solidFill>
              </a:rPr>
              <a:t>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080" y="327878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(5)</a:t>
            </a: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425337" y="6196414"/>
            <a:ext cx="2133600" cy="365125"/>
          </a:xfrm>
        </p:spPr>
        <p:txBody>
          <a:bodyPr/>
          <a:lstStyle/>
          <a:p>
            <a:fld id="{5BCE5D34-4A34-42E6-B1B7-4C7CAFFCB0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016137" y="22510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016137" y="22510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5302137" y="22510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4463937" y="22510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701937" y="22510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140337" y="22510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7740537" y="22510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6978537" y="22510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016137" y="34702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016137" y="41560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3016137" y="47656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3016137" y="28606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016137" y="53752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558937" y="1412875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 0             1             2             3              4              5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263537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263537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263537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263537" y="4232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263537" y="4841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247662" y="17589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406537" y="2251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406537" y="2860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406537" y="35464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406537" y="42322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406537" y="4841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092337" y="17938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7207137" y="1793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930537" y="1793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368937" y="1793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5530737" y="1793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4692537" y="1793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3168537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3168537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207137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6368937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530737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692537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930537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3168537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3168537" y="4308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3168537" y="3698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1562863" y="5657458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 		if ( X</a:t>
            </a:r>
            <a:r>
              <a:rPr lang="en-US" baseline="-25000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== </a:t>
            </a:r>
            <a:r>
              <a:rPr lang="en-US" dirty="0" err="1">
                <a:solidFill>
                  <a:prstClr val="black"/>
                </a:solidFill>
              </a:rPr>
              <a:t>Y</a:t>
            </a:r>
            <a:r>
              <a:rPr lang="en-US" baseline="-25000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 			c[</a:t>
            </a:r>
            <a:r>
              <a:rPr lang="en-US" dirty="0" err="1">
                <a:solidFill>
                  <a:prstClr val="black"/>
                </a:solidFill>
              </a:rPr>
              <a:t>i,j</a:t>
            </a:r>
            <a:r>
              <a:rPr lang="en-US" dirty="0">
                <a:solidFill>
                  <a:prstClr val="black"/>
                </a:solidFill>
              </a:rPr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 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5530737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4692537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3930537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6368937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207137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6826137" y="32416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330337" y="2860675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7130937" y="1717675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7510350" y="346075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prstClr val="black"/>
                </a:solidFill>
              </a:rPr>
              <a:t>BCB</a:t>
            </a:r>
          </a:p>
          <a:p>
            <a:r>
              <a:rPr lang="en-US" sz="3200" dirty="0">
                <a:solidFill>
                  <a:srgbClr val="008000"/>
                </a:solidFill>
              </a:rPr>
              <a:t>BDCA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6661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(6)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079156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79156" y="19462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5365156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526956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764956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203356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7803556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7041556" y="194627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079156" y="31654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079156" y="38512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079156" y="44608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079156" y="25558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079156" y="507047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621956" y="1108075"/>
            <a:ext cx="501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 0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             2             3              4             5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326556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326556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326556" y="3317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326556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326556" y="4537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310681" y="14541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2469556" y="1946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2469556" y="2555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469556" y="3241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469556" y="3927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2469556" y="4537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155356" y="1489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270156" y="1489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993556" y="1489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431956" y="1489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593756" y="1489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755556" y="1489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3231556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231556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7270156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431956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593756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4755556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3993556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3231556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3231556" y="4003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3231556" y="339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1402756" y="5451475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else c[i,j] = max( c[i-1,j], c[i,j-1] )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4755556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5593756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6431956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3993556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7270156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27" name="Oval 51"/>
          <p:cNvSpPr>
            <a:spLocks noChangeArrowheads="1"/>
          </p:cNvSpPr>
          <p:nvPr/>
        </p:nvSpPr>
        <p:spPr bwMode="auto">
          <a:xfrm>
            <a:off x="3917356" y="1489075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2393356" y="3165475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3612556" y="3089275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3993556" y="339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7543800" y="225941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prstClr val="black"/>
                </a:solidFill>
              </a:rPr>
              <a:t>CB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prstClr val="black"/>
                </a:solidFill>
              </a:rPr>
              <a:t>DCAB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6284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(7)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721475"/>
            <a:ext cx="762000" cy="365125"/>
          </a:xfrm>
        </p:spPr>
        <p:txBody>
          <a:bodyPr/>
          <a:lstStyle/>
          <a:p>
            <a:fld id="{A3F652B6-7475-4A42-A0F0-D9F5AF692A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30480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048000" y="1905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53340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4958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7338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72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772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0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048000" y="3124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048000" y="3810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048000" y="4419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048000" y="2514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048000" y="5029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590800" y="1066800"/>
            <a:ext cx="501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0              1            </a:t>
            </a:r>
            <a:r>
              <a:rPr lang="en-US" dirty="0" smtClean="0">
                <a:solidFill>
                  <a:srgbClr val="FF0000"/>
                </a:solidFill>
              </a:rPr>
              <a:t>2              3              4</a:t>
            </a:r>
            <a:r>
              <a:rPr lang="en-US" dirty="0" smtClean="0">
                <a:solidFill>
                  <a:prstClr val="black"/>
                </a:solidFill>
              </a:rPr>
              <a:t>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5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295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2954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2954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295400" y="4495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279525" y="14128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2438400" y="1905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438400" y="2514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438400" y="3200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438400" y="3886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438400" y="4495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124200" y="144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7239000" y="1447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3962400" y="1447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400800" y="144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562600" y="144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724400" y="144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2004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200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2390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64008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55626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7244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39624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200400" y="457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3200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3200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371600" y="54102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if ( X</a:t>
            </a:r>
            <a:r>
              <a:rPr lang="en-US" baseline="-25000">
                <a:solidFill>
                  <a:prstClr val="black"/>
                </a:solidFill>
              </a:rPr>
              <a:t>i</a:t>
            </a:r>
            <a:r>
              <a:rPr lang="en-US">
                <a:solidFill>
                  <a:prstClr val="black"/>
                </a:solidFill>
              </a:rPr>
              <a:t> == Y</a:t>
            </a:r>
            <a:r>
              <a:rPr lang="en-US" baseline="-25000">
                <a:solidFill>
                  <a:prstClr val="black"/>
                </a:solidFill>
              </a:rPr>
              <a:t>j</a:t>
            </a:r>
            <a:r>
              <a:rPr lang="en-US">
                <a:solidFill>
                  <a:prstClr val="black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64008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5562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4724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3962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72390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3962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724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64008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5562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2362200" y="3124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572000" y="13716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4343400" y="3352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81600" y="3352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>
            <a:off x="64008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336" name="Line 64"/>
          <p:cNvSpPr>
            <a:spLocks noChangeShapeType="1"/>
          </p:cNvSpPr>
          <p:nvPr/>
        </p:nvSpPr>
        <p:spPr bwMode="auto">
          <a:xfrm>
            <a:off x="6019800" y="3352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7455421" y="31845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prstClr val="black"/>
                </a:solidFill>
              </a:rPr>
              <a:t>CB</a:t>
            </a:r>
          </a:p>
          <a:p>
            <a:r>
              <a:rPr lang="en-US" sz="3200" dirty="0">
                <a:solidFill>
                  <a:srgbClr val="008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DCA</a:t>
            </a:r>
            <a:r>
              <a:rPr lang="en-US" sz="3200" dirty="0">
                <a:solidFill>
                  <a:prstClr val="black"/>
                </a:solidFill>
              </a:rPr>
              <a:t>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1835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(8)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048000" y="20251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0" y="20251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34000" y="20251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4495800" y="20251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3733800" y="20251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172200" y="20251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7772400" y="20251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7010400" y="2025134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048000" y="32443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048000" y="39301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048000" y="45397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26347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048000" y="5149334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590800" y="1186934"/>
            <a:ext cx="5120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</a:t>
            </a:r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prstClr val="black"/>
                </a:solidFill>
              </a:rPr>
              <a:t>0        </a:t>
            </a:r>
            <a:r>
              <a:rPr lang="en-US" dirty="0" smtClean="0">
                <a:solidFill>
                  <a:prstClr val="black"/>
                </a:solidFill>
              </a:rPr>
              <a:t>      1             2              3             4            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21013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295400" y="2787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1295400" y="33967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1295400" y="40063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295400" y="4615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279525" y="1533009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438400" y="202513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2438400" y="26347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38400" y="33205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2438400" y="40063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438400" y="46159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124200" y="156793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7239000" y="15679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962400" y="156793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6400800" y="15679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5562600" y="15679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724400" y="156793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3200400" y="2177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3200400" y="2787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7239000" y="2177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400800" y="2177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562600" y="2177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724400" y="2177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962400" y="2177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200400" y="4692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3200400" y="40825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3200400" y="3472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1371600" y="5530334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else c[i,j] = max( c[i-1,j], c[i,j-1] )</a:t>
            </a:r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400800" y="2787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5562600" y="2787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4724400" y="2787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3962400" y="2787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7239000" y="27871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3962400" y="3472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4724400" y="3472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5562600" y="3472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6400800" y="3472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7239000" y="347293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0471" name="Oval 55"/>
          <p:cNvSpPr>
            <a:spLocks noChangeArrowheads="1"/>
          </p:cNvSpPr>
          <p:nvPr/>
        </p:nvSpPr>
        <p:spPr bwMode="auto">
          <a:xfrm>
            <a:off x="2362200" y="3244334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72" name="Oval 56"/>
          <p:cNvSpPr>
            <a:spLocks noChangeArrowheads="1"/>
          </p:cNvSpPr>
          <p:nvPr/>
        </p:nvSpPr>
        <p:spPr bwMode="auto">
          <a:xfrm>
            <a:off x="7162800" y="1491734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6934200" y="3091934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7542213" y="135635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prstClr val="black"/>
                </a:solidFill>
              </a:rPr>
              <a:t>CB</a:t>
            </a:r>
          </a:p>
          <a:p>
            <a:r>
              <a:rPr lang="en-US" sz="3200" dirty="0">
                <a:solidFill>
                  <a:srgbClr val="008000"/>
                </a:solidFill>
              </a:rPr>
              <a:t>BDCA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80749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(10)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30480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3048000" y="1905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3340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44958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7338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172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7772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010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048000" y="3124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048000" y="3810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048000" y="4419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048000" y="2514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048000" y="5029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90800" y="10668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 0             </a:t>
            </a:r>
            <a:r>
              <a:rPr lang="en-US" b="1" dirty="0" smtClean="0">
                <a:solidFill>
                  <a:srgbClr val="FF0000"/>
                </a:solidFill>
              </a:rPr>
              <a:t>1             2</a:t>
            </a:r>
            <a:r>
              <a:rPr lang="en-US" dirty="0" smtClean="0">
                <a:solidFill>
                  <a:prstClr val="black"/>
                </a:solidFill>
              </a:rPr>
              <a:t>             3              4              5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295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295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954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2954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295400" y="4495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279525" y="14128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438400" y="1905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438400" y="2514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438400" y="3200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2438400" y="3886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438400" y="4495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124200" y="144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7239000" y="1447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3962400" y="1447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400800" y="144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5562600" y="144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724400" y="1447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2004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200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2390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4008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55626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47244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9624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3200400" y="457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200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3200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1371600" y="57150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		if ( X</a:t>
            </a:r>
            <a:r>
              <a:rPr lang="en-US" baseline="-25000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== </a:t>
            </a:r>
            <a:r>
              <a:rPr lang="en-US" dirty="0" err="1">
                <a:solidFill>
                  <a:prstClr val="black"/>
                </a:solidFill>
              </a:rPr>
              <a:t>Y</a:t>
            </a:r>
            <a:r>
              <a:rPr lang="en-US" baseline="-25000" dirty="0" err="1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prstClr val="black"/>
                </a:solidFill>
              </a:rPr>
              <a:t>			c[</a:t>
            </a:r>
            <a:r>
              <a:rPr lang="en-US" dirty="0" err="1">
                <a:solidFill>
                  <a:prstClr val="black"/>
                </a:solidFill>
              </a:rPr>
              <a:t>i,j</a:t>
            </a:r>
            <a:r>
              <a:rPr lang="en-US" dirty="0">
                <a:solidFill>
                  <a:prstClr val="black"/>
                </a:solidFill>
              </a:rPr>
              <a:t>] = c[i-1,j-1] + 1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		else c[</a:t>
            </a:r>
            <a:r>
              <a:rPr lang="en-US" dirty="0" err="1">
                <a:solidFill>
                  <a:srgbClr val="008000"/>
                </a:solidFill>
              </a:rPr>
              <a:t>i,j</a:t>
            </a:r>
            <a:r>
              <a:rPr lang="en-US" dirty="0">
                <a:solidFill>
                  <a:srgbClr val="008000"/>
                </a:solidFill>
              </a:rPr>
              <a:t>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64008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55626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4724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3962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72390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7239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3962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5626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64008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47244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19" name="Oval 55"/>
          <p:cNvSpPr>
            <a:spLocks noChangeArrowheads="1"/>
          </p:cNvSpPr>
          <p:nvPr/>
        </p:nvSpPr>
        <p:spPr bwMode="auto">
          <a:xfrm>
            <a:off x="2362200" y="38100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520" name="Oval 56"/>
          <p:cNvSpPr>
            <a:spLocks noChangeArrowheads="1"/>
          </p:cNvSpPr>
          <p:nvPr/>
        </p:nvSpPr>
        <p:spPr bwMode="auto">
          <a:xfrm>
            <a:off x="3810000" y="13716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3962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4724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886200" y="373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724400" y="373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43434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7542213" y="4549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AB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prstClr val="black"/>
                </a:solidFill>
              </a:rPr>
              <a:t>B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BD</a:t>
            </a:r>
            <a:r>
              <a:rPr lang="en-US" sz="3200" dirty="0">
                <a:solidFill>
                  <a:prstClr val="black"/>
                </a:solidFill>
              </a:rPr>
              <a:t>CAB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204169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(11)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047999" y="21452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047999" y="21452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5333999" y="21452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495799" y="21452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733799" y="21452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172199" y="21452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7772399" y="21452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7010399" y="2145268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047999" y="33644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047999" y="40502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047999" y="46598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3047999" y="27548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047999" y="5269468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2590799" y="1307068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 0             1            2             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 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295399" y="2221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295399" y="2907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295399" y="35168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295399" y="4126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1295399" y="4736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279524" y="165314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438399" y="214526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438399" y="27548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438399" y="34406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438399" y="41264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2438399" y="47360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124199" y="168806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7238999" y="16880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3962399" y="168806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6400799" y="16880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562599" y="16880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724399" y="168806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3200399" y="2297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3200399" y="2907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238999" y="2297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6400799" y="2297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562599" y="2297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4724399" y="2297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962399" y="2297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3200399" y="4812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3200399" y="4202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3200399" y="359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1371599" y="5650468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else c[i,j] = max( c[i-1,j], c[i,j-1] )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6400799" y="2907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5562599" y="2907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4724399" y="2907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962399" y="2907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7238999" y="2907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3962399" y="359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7238999" y="359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5562599" y="359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6400799" y="359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6" name="Text Box 54"/>
          <p:cNvSpPr txBox="1">
            <a:spLocks noChangeArrowheads="1"/>
          </p:cNvSpPr>
          <p:nvPr/>
        </p:nvSpPr>
        <p:spPr bwMode="auto">
          <a:xfrm>
            <a:off x="4724399" y="359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3962399" y="4202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724399" y="4202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5562599" y="4202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5181599" y="389786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77" name="Oval 65"/>
          <p:cNvSpPr>
            <a:spLocks noChangeArrowheads="1"/>
          </p:cNvSpPr>
          <p:nvPr/>
        </p:nvSpPr>
        <p:spPr bwMode="auto">
          <a:xfrm>
            <a:off x="2362199" y="4050268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578" name="Oval 66"/>
          <p:cNvSpPr>
            <a:spLocks noChangeArrowheads="1"/>
          </p:cNvSpPr>
          <p:nvPr/>
        </p:nvSpPr>
        <p:spPr bwMode="auto">
          <a:xfrm>
            <a:off x="5486399" y="1611868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7542212" y="240268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AB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prstClr val="black"/>
                </a:solidFill>
              </a:rPr>
              <a:t>B</a:t>
            </a:r>
          </a:p>
          <a:p>
            <a:r>
              <a:rPr lang="en-US" sz="3200" dirty="0">
                <a:solidFill>
                  <a:srgbClr val="008000"/>
                </a:solidFill>
              </a:rPr>
              <a:t>BD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prstClr val="black"/>
                </a:solidFill>
              </a:rPr>
              <a:t>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1243" y="266700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(12)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2965337" y="22479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2965337" y="22479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5251337" y="22479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413137" y="22479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651137" y="22479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089537" y="22479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7689737" y="22479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927737" y="22479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2965337" y="34671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2965337" y="41529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965337" y="47625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2965337" y="28575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2965337" y="53721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508137" y="14097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 0             1             2             3               4             5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212737" y="2324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212737" y="3009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212737" y="3619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212737" y="4229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212737" y="4838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196862" y="17557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355737" y="2247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355737" y="28575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355737" y="35433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355737" y="42291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2355737" y="48387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041537" y="17907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7156337" y="17907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879737" y="17907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6318137" y="17907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479937" y="17907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4641737" y="17907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3117737" y="2400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3117737" y="3009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7156337" y="2400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318137" y="2400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479937" y="2400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4641737" y="2400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3879737" y="2400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3117737" y="4914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117737" y="4305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117737" y="3695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1288937" y="57531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		if ( X</a:t>
            </a:r>
            <a:r>
              <a:rPr lang="en-US" baseline="-25000">
                <a:solidFill>
                  <a:prstClr val="black"/>
                </a:solidFill>
              </a:rPr>
              <a:t>i</a:t>
            </a:r>
            <a:r>
              <a:rPr lang="en-US">
                <a:solidFill>
                  <a:prstClr val="black"/>
                </a:solidFill>
              </a:rPr>
              <a:t> == Y</a:t>
            </a:r>
            <a:r>
              <a:rPr lang="en-US" baseline="-25000">
                <a:solidFill>
                  <a:prstClr val="black"/>
                </a:solidFill>
              </a:rPr>
              <a:t>j</a:t>
            </a:r>
            <a:r>
              <a:rPr lang="en-US">
                <a:solidFill>
                  <a:prstClr val="black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318137" y="3009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5479937" y="3009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4641737" y="3009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879737" y="3009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7156337" y="3009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879737" y="3695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7156337" y="3695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5479937" y="3695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6318137" y="3695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3879737" y="4305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4641737" y="4305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16" name="Text Box 56"/>
          <p:cNvSpPr txBox="1">
            <a:spLocks noChangeArrowheads="1"/>
          </p:cNvSpPr>
          <p:nvPr/>
        </p:nvSpPr>
        <p:spPr bwMode="auto">
          <a:xfrm>
            <a:off x="5479937" y="4305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17" name="Text Box 57"/>
          <p:cNvSpPr txBox="1">
            <a:spLocks noChangeArrowheads="1"/>
          </p:cNvSpPr>
          <p:nvPr/>
        </p:nvSpPr>
        <p:spPr bwMode="auto">
          <a:xfrm>
            <a:off x="4641737" y="3695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7156337" y="4305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/>
        </p:nvSpPr>
        <p:spPr bwMode="auto">
          <a:xfrm>
            <a:off x="6318137" y="4305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5937137" y="44577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622" name="Line 62"/>
          <p:cNvSpPr>
            <a:spLocks noChangeShapeType="1"/>
          </p:cNvSpPr>
          <p:nvPr/>
        </p:nvSpPr>
        <p:spPr bwMode="auto">
          <a:xfrm>
            <a:off x="6699137" y="44577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7156337" y="4000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624" name="Oval 64"/>
          <p:cNvSpPr>
            <a:spLocks noChangeArrowheads="1"/>
          </p:cNvSpPr>
          <p:nvPr/>
        </p:nvSpPr>
        <p:spPr bwMode="auto">
          <a:xfrm>
            <a:off x="6089537" y="17145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2203337" y="41529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7459550" y="134203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AB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prstClr val="black"/>
                </a:solidFill>
              </a:rPr>
              <a:t>B</a:t>
            </a:r>
          </a:p>
          <a:p>
            <a:r>
              <a:rPr lang="en-US" sz="3200" dirty="0">
                <a:solidFill>
                  <a:srgbClr val="008000"/>
                </a:solidFill>
              </a:rPr>
              <a:t>BDC</a:t>
            </a:r>
            <a:r>
              <a:rPr lang="en-US" sz="3200" dirty="0">
                <a:solidFill>
                  <a:prstClr val="black"/>
                </a:solidFill>
              </a:rPr>
              <a:t>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28600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(13)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0480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53340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44958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37338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1722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77724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70104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048000" y="3429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3048000" y="5334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590800" y="1371600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</a:t>
            </a:r>
            <a:r>
              <a:rPr lang="en-US" dirty="0" smtClean="0">
                <a:solidFill>
                  <a:prstClr val="black"/>
                </a:solidFill>
              </a:rPr>
              <a:t>    0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            2              3              4              5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2954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1295400" y="480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279525" y="17176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438400" y="2209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24384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438400" y="3505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438400" y="4191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2438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124200" y="1752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723900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396240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00800" y="1752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5562600" y="1752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4724400" y="1752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3200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32004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1371600" y="57150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else c[i,j] = max( c[i-1,j], c[i,j-1] )</a:t>
            </a: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64008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55626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4724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3962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72390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62" name="Text Box 54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72390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2362200" y="47244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886200" y="17526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3581400" y="4572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39624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7542213" y="112594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ABC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prstClr val="black"/>
                </a:solidFill>
              </a:rPr>
              <a:t>DCAB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7556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(14)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2949575" y="208966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2949575" y="208966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235575" y="208966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4397375" y="208966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3635375" y="208966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6073775" y="208966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673975" y="208966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6911975" y="208966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2949575" y="330886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2949575" y="399466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2949575" y="460426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2949575" y="269926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949575" y="521386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492375" y="1251466"/>
            <a:ext cx="506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0              1             </a:t>
            </a:r>
            <a:r>
              <a:rPr lang="en-US" b="1" dirty="0" smtClean="0">
                <a:solidFill>
                  <a:srgbClr val="FF0000"/>
                </a:solidFill>
              </a:rPr>
              <a:t>2             3</a:t>
            </a:r>
            <a:r>
              <a:rPr lang="en-US" dirty="0" smtClean="0">
                <a:solidFill>
                  <a:prstClr val="black"/>
                </a:solidFill>
              </a:rPr>
              <a:t>             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prstClr val="black"/>
                </a:solidFill>
              </a:rPr>
              <a:t>              5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196975" y="21658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1196975" y="2851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1196975" y="34612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196975" y="40708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1196975" y="46804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181100" y="1597541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2339975" y="208966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339975" y="2699266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2339975" y="338506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339975" y="4070866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2339975" y="468046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025775" y="163246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7140575" y="163246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3863975" y="163246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302375" y="1632466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5464175" y="1632466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4625975" y="1632466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101975" y="2242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101975" y="2851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7140575" y="2242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6302375" y="2242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5464175" y="2242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4625975" y="2242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3863975" y="2242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3101975" y="4756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101975" y="4147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3101975" y="35374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1273175" y="5594866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		if ( X</a:t>
            </a:r>
            <a:r>
              <a:rPr lang="en-US" baseline="-25000">
                <a:solidFill>
                  <a:prstClr val="black"/>
                </a:solidFill>
              </a:rPr>
              <a:t>i</a:t>
            </a:r>
            <a:r>
              <a:rPr lang="en-US">
                <a:solidFill>
                  <a:prstClr val="black"/>
                </a:solidFill>
              </a:rPr>
              <a:t> == Y</a:t>
            </a:r>
            <a:r>
              <a:rPr lang="en-US" baseline="-25000">
                <a:solidFill>
                  <a:prstClr val="black"/>
                </a:solidFill>
              </a:rPr>
              <a:t>j</a:t>
            </a:r>
            <a:r>
              <a:rPr lang="en-US">
                <a:solidFill>
                  <a:prstClr val="black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6302375" y="2851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5464175" y="2851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4625975" y="2851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863975" y="2851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7140575" y="2851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863975" y="35374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7140575" y="35374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5464175" y="35374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6302375" y="35374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863975" y="4147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4625975" y="4147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5464175" y="4147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4625975" y="35374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7140575" y="4147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6302375" y="41470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863975" y="4756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4625975" y="4756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5464175" y="4756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>
            <a:off x="4244975" y="4909066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5464175" y="452806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>
            <a:off x="4625975" y="452806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>
            <a:off x="2187575" y="4604266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723" name="Oval 67"/>
          <p:cNvSpPr>
            <a:spLocks noChangeArrowheads="1"/>
          </p:cNvSpPr>
          <p:nvPr/>
        </p:nvSpPr>
        <p:spPr bwMode="auto">
          <a:xfrm>
            <a:off x="4473575" y="1556266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6302375" y="475666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/>
        </p:nvSpPr>
        <p:spPr bwMode="auto">
          <a:xfrm>
            <a:off x="6226175" y="452806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5921375" y="4909066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7443788" y="169165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ABC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srgbClr val="008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DCA</a:t>
            </a:r>
            <a:r>
              <a:rPr lang="en-US" sz="3200" dirty="0">
                <a:solidFill>
                  <a:prstClr val="black"/>
                </a:solidFill>
              </a:rPr>
              <a:t>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2200"/>
            <a:ext cx="7689975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Dynamic </a:t>
            </a:r>
            <a:r>
              <a:rPr lang="en-US" b="0" dirty="0" smtClean="0">
                <a:solidFill>
                  <a:srgbClr val="FF0000"/>
                </a:solidFill>
              </a:rPr>
              <a:t>Programming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3581400"/>
            <a:ext cx="8147174" cy="7620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Longest Common Subsequence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" indent="0">
              <a:buNone/>
            </a:pP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4401" y="5338001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 smtClean="0">
                <a:solidFill>
                  <a:prstClr val="black">
                    <a:shade val="50000"/>
                  </a:prstClr>
                </a:solidFill>
              </a:rPr>
              <a:pPr/>
              <a:t>3</a:t>
            </a:fld>
            <a:endParaRPr lang="en" sz="2400" dirty="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162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237609"/>
            <a:ext cx="8305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LCS Example (15)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2819400" y="221880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2819400" y="221880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105400" y="221880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267200" y="221880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505200" y="221880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5943600" y="221880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7543800" y="221880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6781800" y="221880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2819400" y="343800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2819400" y="412380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2819400" y="473340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2819400" y="282840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2819400" y="5343009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362200" y="1380609"/>
            <a:ext cx="5120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       </a:t>
            </a:r>
            <a:r>
              <a:rPr lang="en-US" dirty="0" smtClean="0">
                <a:solidFill>
                  <a:prstClr val="black"/>
                </a:solidFill>
              </a:rPr>
              <a:t>  0              </a:t>
            </a:r>
            <a:r>
              <a:rPr lang="en-US" dirty="0">
                <a:solidFill>
                  <a:prstClr val="black"/>
                </a:solidFill>
              </a:rPr>
              <a:t>1          </a:t>
            </a:r>
            <a:r>
              <a:rPr lang="en-US" dirty="0" smtClean="0">
                <a:solidFill>
                  <a:prstClr val="black"/>
                </a:solidFill>
              </a:rPr>
              <a:t>   2             3              4            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066800" y="22950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1066800" y="2980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066800" y="35904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1066800" y="42000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066800" y="48096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050925" y="1726684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2209800" y="2218809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209800" y="282840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2209800" y="351420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209800" y="420000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209800" y="480960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895600" y="1761609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7010400" y="176160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733800" y="176160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172200" y="176160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334000" y="176160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4495800" y="176160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2971800" y="2371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2971800" y="2980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7010400" y="2371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6172200" y="2371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334000" y="2371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4495800" y="2371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733800" y="2371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2971800" y="4885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2971800" y="4276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2971800" y="36666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1143000" y="5724009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prstClr val="black"/>
                </a:solidFill>
              </a:rPr>
              <a:t> 		else c[i,j] = max( c[i-1,j], c[i,j-1] )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6172200" y="2980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5334000" y="2980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4495800" y="2980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2" name="Text Box 48"/>
          <p:cNvSpPr txBox="1">
            <a:spLocks noChangeArrowheads="1"/>
          </p:cNvSpPr>
          <p:nvPr/>
        </p:nvSpPr>
        <p:spPr bwMode="auto">
          <a:xfrm>
            <a:off x="3733800" y="2980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7010400" y="2980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3733800" y="36666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7010400" y="36666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5334000" y="36666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6172200" y="36666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58" name="Text Box 54"/>
          <p:cNvSpPr txBox="1">
            <a:spLocks noChangeArrowheads="1"/>
          </p:cNvSpPr>
          <p:nvPr/>
        </p:nvSpPr>
        <p:spPr bwMode="auto">
          <a:xfrm>
            <a:off x="3733800" y="4276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4495800" y="4276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5334000" y="4276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4495800" y="36666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2762" name="Text Box 58"/>
          <p:cNvSpPr txBox="1">
            <a:spLocks noChangeArrowheads="1"/>
          </p:cNvSpPr>
          <p:nvPr/>
        </p:nvSpPr>
        <p:spPr bwMode="auto">
          <a:xfrm>
            <a:off x="7010400" y="4276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3" name="Text Box 59"/>
          <p:cNvSpPr txBox="1">
            <a:spLocks noChangeArrowheads="1"/>
          </p:cNvSpPr>
          <p:nvPr/>
        </p:nvSpPr>
        <p:spPr bwMode="auto">
          <a:xfrm>
            <a:off x="6172200" y="42762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4" name="Text Box 60"/>
          <p:cNvSpPr txBox="1">
            <a:spLocks noChangeArrowheads="1"/>
          </p:cNvSpPr>
          <p:nvPr/>
        </p:nvSpPr>
        <p:spPr bwMode="auto">
          <a:xfrm>
            <a:off x="3733800" y="4885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4495800" y="4885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5334000" y="4885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/>
        </p:nvSpPr>
        <p:spPr bwMode="auto">
          <a:xfrm>
            <a:off x="6172200" y="488580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7010400" y="4736584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/>
        </p:nvSpPr>
        <p:spPr bwMode="auto">
          <a:xfrm>
            <a:off x="2133600" y="4733409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70" name="Oval 66"/>
          <p:cNvSpPr>
            <a:spLocks noChangeArrowheads="1"/>
          </p:cNvSpPr>
          <p:nvPr/>
        </p:nvSpPr>
        <p:spPr bwMode="auto">
          <a:xfrm>
            <a:off x="6934200" y="1761609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71" name="Line 67"/>
          <p:cNvSpPr>
            <a:spLocks noChangeShapeType="1"/>
          </p:cNvSpPr>
          <p:nvPr/>
        </p:nvSpPr>
        <p:spPr bwMode="auto">
          <a:xfrm>
            <a:off x="6629400" y="4504809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772" name="Oval 68"/>
          <p:cNvSpPr>
            <a:spLocks noChangeArrowheads="1"/>
          </p:cNvSpPr>
          <p:nvPr/>
        </p:nvSpPr>
        <p:spPr bwMode="auto">
          <a:xfrm>
            <a:off x="6858000" y="4733409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7313613" y="313809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ABC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srgbClr val="008000"/>
                </a:solidFill>
              </a:rPr>
              <a:t>BDCA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about running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running time of an algorithm for a specific input depends on the number of operations executed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372-E2DA-4056-88FE-2CC17434DA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D24-27F8-48A7-B06D-328055E236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How to find actual LCS - continued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20574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Remember that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41A0-57C4-42CA-9C0C-608FD5BB79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B6C9-F715-4EEB-B523-8FEBBC0F8E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219200" y="1600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990600" y="31242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70000"/>
              <a:buFont typeface="Monotype Sorts" pitchFamily="2" charset="2"/>
              <a:buChar char="n"/>
            </a:pPr>
            <a:r>
              <a:rPr kumimoji="1" lang="en-US" sz="3200">
                <a:solidFill>
                  <a:prstClr val="black"/>
                </a:solidFill>
              </a:rPr>
              <a:t>So we can start from </a:t>
            </a:r>
            <a:r>
              <a:rPr kumimoji="1" lang="en-US" sz="3200" i="1">
                <a:solidFill>
                  <a:prstClr val="black"/>
                </a:solidFill>
              </a:rPr>
              <a:t>c[m,n]</a:t>
            </a:r>
            <a:r>
              <a:rPr kumimoji="1" lang="en-US" sz="3200">
                <a:solidFill>
                  <a:prstClr val="black"/>
                </a:solidFill>
              </a:rPr>
              <a:t> and go backwards</a:t>
            </a: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70000"/>
              <a:buFont typeface="Monotype Sorts" pitchFamily="2" charset="2"/>
              <a:buChar char="n"/>
            </a:pPr>
            <a:r>
              <a:rPr kumimoji="1" lang="en-US" sz="3200">
                <a:solidFill>
                  <a:prstClr val="black"/>
                </a:solidFill>
              </a:rPr>
              <a:t>Whenever </a:t>
            </a:r>
            <a:r>
              <a:rPr kumimoji="1" lang="en-US" sz="3200" i="1">
                <a:solidFill>
                  <a:prstClr val="black"/>
                </a:solidFill>
              </a:rPr>
              <a:t>c[i,j] = c[i-1, j-1]+1</a:t>
            </a:r>
            <a:r>
              <a:rPr kumimoji="1" lang="en-US" sz="3200">
                <a:solidFill>
                  <a:prstClr val="black"/>
                </a:solidFill>
              </a:rPr>
              <a:t>, remember </a:t>
            </a:r>
            <a:r>
              <a:rPr kumimoji="1" lang="en-US" sz="3200" i="1">
                <a:solidFill>
                  <a:prstClr val="black"/>
                </a:solidFill>
              </a:rPr>
              <a:t>x[i]   </a:t>
            </a:r>
            <a:r>
              <a:rPr kumimoji="1" lang="en-US" sz="3200">
                <a:solidFill>
                  <a:prstClr val="black"/>
                </a:solidFill>
              </a:rPr>
              <a:t>(because </a:t>
            </a:r>
            <a:r>
              <a:rPr kumimoji="1" lang="en-US" sz="3200" i="1">
                <a:solidFill>
                  <a:prstClr val="black"/>
                </a:solidFill>
              </a:rPr>
              <a:t>x[i]</a:t>
            </a:r>
            <a:r>
              <a:rPr kumimoji="1" lang="en-US" sz="3200">
                <a:solidFill>
                  <a:prstClr val="black"/>
                </a:solidFill>
              </a:rPr>
              <a:t> is a part  of LCS)</a:t>
            </a:r>
          </a:p>
          <a:p>
            <a:pPr marL="342900" indent="-342900">
              <a:spcBef>
                <a:spcPct val="20000"/>
              </a:spcBef>
              <a:buClr>
                <a:srgbClr val="4F81BD"/>
              </a:buClr>
              <a:buSzPct val="70000"/>
              <a:buFont typeface="Monotype Sorts" pitchFamily="2" charset="2"/>
              <a:buChar char="n"/>
            </a:pPr>
            <a:r>
              <a:rPr kumimoji="1" lang="en-US" sz="3200">
                <a:solidFill>
                  <a:prstClr val="black"/>
                </a:solidFill>
              </a:rPr>
              <a:t>When i=0 or j=0 (i.e. we reached the beginning), output remembered letters in reverse order</a:t>
            </a:r>
            <a:endParaRPr kumimoji="1" lang="en-US" sz="400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</a:t>
            </a:r>
          </a:p>
        </p:txBody>
      </p:sp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58D1-D1DF-4BC1-8A33-FB75FB6944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EA04-0C16-466E-82C2-EC67E8C19F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j       0        1          2         3        4         5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0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1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2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2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2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1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2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040" name="Line 72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042" name="Line 74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6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 (2)</a:t>
            </a:r>
          </a:p>
        </p:txBody>
      </p:sp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B273-2D1D-49AF-B1AE-F7A9684A2A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CB86-16F6-45DF-928D-E471AEF01D1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j       0        1          2         3        4         5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Xi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Yj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0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5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6" name="Text Box 52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19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130" name="Line 66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131" name="Line 67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133" name="Line 69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35" name="Oval 71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4F81BD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4F81BD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4F81BD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4F81BD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4F81BD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4F81BD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prstClr val="black"/>
                </a:solidFill>
              </a:rPr>
              <a:t>C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prstClr val="black"/>
                </a:solidFill>
              </a:rPr>
              <a:t>B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44" name="Text Box 80"/>
          <p:cNvSpPr txBox="1">
            <a:spLocks noChangeArrowheads="1"/>
          </p:cNvSpPr>
          <p:nvPr/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prstClr val="black"/>
                </a:solidFill>
              </a:rPr>
              <a:t>LCS (reversed order):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8146" name="Text Box 82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LCS (straight order):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8147" name="Text Box 83"/>
          <p:cNvSpPr txBox="1">
            <a:spLocks noChangeArrowheads="1"/>
          </p:cNvSpPr>
          <p:nvPr/>
        </p:nvSpPr>
        <p:spPr bwMode="auto">
          <a:xfrm>
            <a:off x="6967065" y="5638800"/>
            <a:ext cx="13292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</a:rPr>
              <a:t>B  C  B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1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3931"/>
            <a:ext cx="6963718" cy="52825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01459" y="6492875"/>
            <a:ext cx="762000" cy="365125"/>
          </a:xfrm>
        </p:spPr>
        <p:txBody>
          <a:bodyPr/>
          <a:lstStyle/>
          <a:p>
            <a:fld id="{DE3A43E3-66CC-4F3D-84DD-8F578898D1F8}" type="slidenum">
              <a:rPr lang="en-US" smtClean="0">
                <a:solidFill>
                  <a:srgbClr val="FF0000"/>
                </a:solidFill>
              </a:rPr>
              <a:pPr/>
              <a:t>35</a:t>
            </a:fld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94563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5" y="213626"/>
            <a:ext cx="6699170" cy="64307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43E3-66CC-4F3D-84DD-8F578898D1F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76267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990600"/>
            <a:ext cx="7689975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this presentation we will able to understand.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6" y="2438400"/>
            <a:ext cx="8299574" cy="403607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Dynamic programming?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we use Dynamic programming in LCS?</a:t>
            </a: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LCS.</a:t>
            </a: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Conditions for recursive call of LCS.</a:t>
            </a: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Algorithm for LCS.</a:t>
            </a: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LCS.</a:t>
            </a: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use of LCS in real life?</a:t>
            </a:r>
          </a:p>
          <a:p>
            <a:pPr marL="137160" lvl="3" indent="0">
              <a:buClr>
                <a:schemeClr val="tx1">
                  <a:shade val="95000"/>
                </a:schemeClr>
              </a:buClr>
              <a:buNone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7160" lvl="3" indent="0">
              <a:buClr>
                <a:schemeClr val="tx1">
                  <a:shade val="95000"/>
                </a:schemeClr>
              </a:buClr>
              <a:buNone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3" indent="-411480">
              <a:buClr>
                <a:schemeClr val="tx1">
                  <a:shade val="95000"/>
                </a:schemeClr>
              </a:buClr>
              <a:buNone/>
            </a:pPr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4401" y="5338001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 smtClean="0">
                <a:solidFill>
                  <a:prstClr val="black">
                    <a:shade val="50000"/>
                  </a:prstClr>
                </a:solidFill>
              </a:rPr>
              <a:pPr/>
              <a:t>4</a:t>
            </a:fld>
            <a:endParaRPr lang="en" sz="2400" dirty="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1020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534400" cy="1596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C0000"/>
                </a:solidFill>
              </a:rPr>
              <a:t>Let’s start with some real life example!</a:t>
            </a:r>
            <a:endParaRPr lang="en-US" sz="3200" dirty="0">
              <a:solidFill>
                <a:srgbClr val="CC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-75" y="1"/>
            <a:ext cx="669599" cy="533399"/>
          </a:xfrm>
        </p:spPr>
        <p:txBody>
          <a:bodyPr/>
          <a:lstStyle/>
          <a:p>
            <a:fld id="{00000000-1234-1234-1234-123412341234}" type="slidenum">
              <a:rPr lang="en" sz="2400" smtClean="0">
                <a:solidFill>
                  <a:prstClr val="black">
                    <a:shade val="50000"/>
                  </a:prstClr>
                </a:solidFill>
              </a:rPr>
              <a:pPr/>
              <a:t>5</a:t>
            </a:fld>
            <a:endParaRPr lang="en" sz="2400" dirty="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97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DNA (Deoxyribonucleic acid)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b="1" dirty="0"/>
              <a:t>It is a molecule that carries </a:t>
            </a:r>
            <a:r>
              <a:rPr lang="en-US" b="1" dirty="0" smtClean="0"/>
              <a:t>          most </a:t>
            </a:r>
            <a:r>
              <a:rPr lang="en-US" b="1" dirty="0"/>
              <a:t>of the </a:t>
            </a:r>
            <a:r>
              <a:rPr lang="en-US" b="1" dirty="0" smtClean="0"/>
              <a:t>                                 genetic   information.     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511746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  DNA </a:t>
            </a:r>
            <a:r>
              <a:rPr lang="en-US" b="1" dirty="0"/>
              <a:t>consists of a string of molecules called 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4343400"/>
            <a:ext cx="4953000" cy="1782763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Suppose that there are </a:t>
            </a:r>
            <a:r>
              <a:rPr lang="en-US" sz="2200" dirty="0"/>
              <a:t>two </a:t>
            </a:r>
            <a:r>
              <a:rPr lang="en-US" sz="2200" dirty="0" smtClean="0"/>
              <a:t>strings</a:t>
            </a:r>
          </a:p>
          <a:p>
            <a:pPr marL="137160" indent="0">
              <a:buNone/>
            </a:pPr>
            <a:r>
              <a:rPr lang="en-US" sz="2200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   S1=ACCGGTCGAGTGCGCG</a:t>
            </a:r>
          </a:p>
          <a:p>
            <a:pPr marL="137160" indent="0">
              <a:buNone/>
            </a:pPr>
            <a:r>
              <a:rPr lang="en-US" dirty="0" smtClean="0"/>
              <a:t>   S2=GTCGTTCGGAATGCCGTTG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2819400"/>
            <a:ext cx="3306763" cy="330676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9600" y="3194842"/>
            <a:ext cx="4040188" cy="750887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Adenine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Guanine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Cytosine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Thymine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9600" y="3371127"/>
            <a:ext cx="4040188" cy="750887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express them as {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/>
              <a:t>,</a:t>
            </a:r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b="1" dirty="0"/>
              <a:t>,</a:t>
            </a:r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03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will you come to know that these two persons are relatives are not?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14400" y="4267200"/>
            <a:ext cx="4862094" cy="903287"/>
          </a:xfrm>
        </p:spPr>
        <p:txBody>
          <a:bodyPr>
            <a:normAutofit/>
          </a:bodyPr>
          <a:lstStyle/>
          <a:p>
            <a:r>
              <a:rPr lang="en-US" sz="3200" b="1" dirty="0"/>
              <a:t>What will you do 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048000"/>
            <a:ext cx="3175724" cy="317572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58786" cy="9982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What is dynamic programming?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362200"/>
            <a:ext cx="8456267" cy="411227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Programing the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idea is simple, If you have solved a problem with the given input, then save the result for future reference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37160" indent="0">
              <a:buNone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given problem can be broken up in to smaller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sub-problems</a:t>
            </a:r>
          </a:p>
          <a:p>
            <a:pPr marL="137160" indent="0">
              <a:buNone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these smaller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subproblems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in turn divided in to still smaller ones, and in this process, if you observe some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over-lapping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subproblems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then its a big hint for DP</a:t>
            </a:r>
            <a:r>
              <a:rPr lang="en-US" sz="2800" b="1" i="1" dirty="0">
                <a:latin typeface="Times New Roman" pitchFamily="18" charset="0"/>
              </a:rPr>
              <a:t>. </a:t>
            </a:r>
          </a:p>
          <a:p>
            <a:pPr marL="137160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37160" lvl="3" indent="0">
              <a:buClr>
                <a:schemeClr val="tx1">
                  <a:shade val="95000"/>
                </a:schemeClr>
              </a:buClr>
              <a:buNone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7160" lvl="3" indent="0">
              <a:buClr>
                <a:schemeClr val="tx1">
                  <a:shade val="95000"/>
                </a:schemeClr>
              </a:buClr>
              <a:buNone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3" indent="-411480">
              <a:buClr>
                <a:schemeClr val="tx1">
                  <a:shade val="95000"/>
                </a:schemeClr>
              </a:buClr>
              <a:buNone/>
            </a:pPr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4401" y="5338001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 smtClean="0">
                <a:solidFill>
                  <a:prstClr val="black">
                    <a:shade val="50000"/>
                  </a:prstClr>
                </a:solidFill>
              </a:rPr>
              <a:pPr/>
              <a:t>8</a:t>
            </a:fld>
            <a:endParaRPr lang="en" sz="2400" dirty="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9628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6" y="914400"/>
            <a:ext cx="9158786" cy="9982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Longest common subsequence(LCS)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138924"/>
            <a:ext cx="8915400" cy="433555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 smtClean="0"/>
              <a:t>  </a:t>
            </a:r>
            <a:r>
              <a:rPr lang="en-US" sz="2800" dirty="0" smtClean="0"/>
              <a:t>Longest common subsequence(LCS) of 2 sequences   is subsequences with maximal length which is      common to both sequences.     </a:t>
            </a:r>
            <a:endParaRPr lang="en-US" sz="2800" dirty="0" smtClean="0"/>
          </a:p>
          <a:p>
            <a:pPr marL="137160" indent="0">
              <a:buNone/>
            </a:pPr>
            <a:endParaRPr lang="en-US" sz="2800" dirty="0"/>
          </a:p>
          <a:p>
            <a:pPr algn="ctr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       Longest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Common Subsequence: 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     X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</a:rPr>
              <a:t>A </a:t>
            </a:r>
            <a:r>
              <a:rPr lang="en-US" sz="2800" b="1" dirty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</a:rPr>
              <a:t>   </a:t>
            </a:r>
            <a:r>
              <a:rPr lang="en-US" sz="2800" b="1" dirty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     </a:t>
            </a:r>
            <a:r>
              <a:rPr lang="en-US" sz="2800" b="1" dirty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</a:rPr>
              <a:t> D </a:t>
            </a:r>
            <a:r>
              <a:rPr lang="en-US" sz="2800" b="1" dirty="0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B 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     Y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</a:rPr>
              <a:t>  </a:t>
            </a:r>
            <a:r>
              <a:rPr lang="en-US" sz="2800" b="1" dirty="0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D 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</a:rPr>
              <a:t>  A </a:t>
            </a:r>
            <a:r>
              <a:rPr lang="en-US" sz="2800" b="1" dirty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b="1" dirty="0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 marL="13716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4401" y="5338001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 smtClean="0">
                <a:solidFill>
                  <a:prstClr val="black">
                    <a:shade val="50000"/>
                  </a:prstClr>
                </a:solidFill>
              </a:rPr>
              <a:pPr/>
              <a:t>9</a:t>
            </a:fld>
            <a:endParaRPr lang="en" sz="2400" dirty="0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4800" y="2286000"/>
            <a:ext cx="2286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349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1602</Words>
  <Application>Microsoft Office PowerPoint</Application>
  <PresentationFormat>On-screen Show (4:3)</PresentationFormat>
  <Paragraphs>875</Paragraphs>
  <Slides>36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1_Apex</vt:lpstr>
      <vt:lpstr>Equation</vt:lpstr>
      <vt:lpstr>Welcome</vt:lpstr>
      <vt:lpstr>PowerPoint Presentation</vt:lpstr>
      <vt:lpstr>Dynamic Programming</vt:lpstr>
      <vt:lpstr>After this presentation we will able to understand.</vt:lpstr>
      <vt:lpstr>Let’s start with some real life example!</vt:lpstr>
      <vt:lpstr>DNA (Deoxyribonucleic acid)</vt:lpstr>
      <vt:lpstr>How will you come to know that these two persons are relatives are not?</vt:lpstr>
      <vt:lpstr>What is dynamic programming?</vt:lpstr>
      <vt:lpstr>Longest common subsequence(LCS)</vt:lpstr>
      <vt:lpstr>LCS Algorithm</vt:lpstr>
      <vt:lpstr>LCS Algorithm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Let’s see about running time!</vt:lpstr>
      <vt:lpstr>How to find actual LCS - continued</vt:lpstr>
      <vt:lpstr>Finding LCS</vt:lpstr>
      <vt:lpstr>Finding LCS (2)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mithu</dc:creator>
  <cp:lastModifiedBy>Windows User</cp:lastModifiedBy>
  <cp:revision>35</cp:revision>
  <dcterms:created xsi:type="dcterms:W3CDTF">2006-08-16T00:00:00Z</dcterms:created>
  <dcterms:modified xsi:type="dcterms:W3CDTF">2018-01-31T14:01:03Z</dcterms:modified>
</cp:coreProperties>
</file>