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7" r:id="rId3"/>
    <p:sldId id="267" r:id="rId4"/>
    <p:sldId id="258" r:id="rId5"/>
    <p:sldId id="259" r:id="rId6"/>
    <p:sldId id="260" r:id="rId7"/>
    <p:sldId id="269" r:id="rId8"/>
    <p:sldId id="268" r:id="rId9"/>
    <p:sldId id="270" r:id="rId10"/>
    <p:sldId id="264" r:id="rId11"/>
    <p:sldId id="261" r:id="rId12"/>
    <p:sldId id="262" r:id="rId13"/>
    <p:sldId id="263" r:id="rId14"/>
    <p:sldId id="265" r:id="rId15"/>
    <p:sldId id="266" r:id="rId16"/>
    <p:sldId id="271" r:id="rId17"/>
    <p:sldId id="272" r:id="rId18"/>
    <p:sldId id="273" r:id="rId19"/>
    <p:sldId id="283" r:id="rId20"/>
    <p:sldId id="274" r:id="rId21"/>
    <p:sldId id="275" r:id="rId22"/>
    <p:sldId id="276" r:id="rId23"/>
    <p:sldId id="277" r:id="rId24"/>
    <p:sldId id="281" r:id="rId25"/>
    <p:sldId id="278" r:id="rId26"/>
    <p:sldId id="282" r:id="rId27"/>
    <p:sldId id="280"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08FFCCF-BFF0-4BCE-987C-1F17F52B6EC9}" type="datetimeFigureOut">
              <a:rPr lang="en-US" smtClean="0"/>
              <a:t>10/15/2023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9549155-9FDF-4852-94D8-9878036B20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8FFCCF-BFF0-4BCE-987C-1F17F52B6EC9}"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49155-9FDF-4852-94D8-9878036B20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8FFCCF-BFF0-4BCE-987C-1F17F52B6EC9}"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49155-9FDF-4852-94D8-9878036B20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8FFCCF-BFF0-4BCE-987C-1F17F52B6EC9}"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49155-9FDF-4852-94D8-9878036B2021}"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08FFCCF-BFF0-4BCE-987C-1F17F52B6EC9}"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49155-9FDF-4852-94D8-9878036B202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08FFCCF-BFF0-4BCE-987C-1F17F52B6EC9}"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49155-9FDF-4852-94D8-9878036B2021}"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08FFCCF-BFF0-4BCE-987C-1F17F52B6EC9}"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549155-9FDF-4852-94D8-9878036B20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8FFCCF-BFF0-4BCE-987C-1F17F52B6EC9}"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49155-9FDF-4852-94D8-9878036B2021}"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FFCCF-BFF0-4BCE-987C-1F17F52B6EC9}"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549155-9FDF-4852-94D8-9878036B20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08FFCCF-BFF0-4BCE-987C-1F17F52B6EC9}"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49155-9FDF-4852-94D8-9878036B20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08FFCCF-BFF0-4BCE-987C-1F17F52B6EC9}" type="datetimeFigureOut">
              <a:rPr lang="en-US" smtClean="0"/>
              <a:t>10/15/2023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9549155-9FDF-4852-94D8-9878036B202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08FFCCF-BFF0-4BCE-987C-1F17F52B6EC9}" type="datetimeFigureOut">
              <a:rPr lang="en-US" smtClean="0"/>
              <a:t>10/15/2023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9549155-9FDF-4852-94D8-9878036B20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raspberrypi.org/abou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43000" y="226598"/>
            <a:ext cx="9753600" cy="461665"/>
          </a:xfrm>
          <a:prstGeom prst="rect">
            <a:avLst/>
          </a:prstGeom>
          <a:noFill/>
        </p:spPr>
        <p:txBody>
          <a:bodyPr wrap="square" rtlCol="0">
            <a:spAutoFit/>
          </a:bodyPr>
          <a:lstStyle/>
          <a:p>
            <a:r>
              <a:rPr lang="en-IN" sz="2400" b="1" dirty="0">
                <a:latin typeface="Aardvark" pitchFamily="34" charset="0"/>
              </a:rPr>
              <a:t>              </a:t>
            </a:r>
            <a:endParaRPr lang="en-US" sz="2400" dirty="0">
              <a:latin typeface="Arrus Blk BT"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654" y="990600"/>
            <a:ext cx="1616149"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636" y="11853"/>
            <a:ext cx="9144000" cy="1231106"/>
          </a:xfrm>
          <a:prstGeom prst="rect">
            <a:avLst/>
          </a:prstGeom>
          <a:noFill/>
        </p:spPr>
        <p:txBody>
          <a:bodyPr wrap="square" rtlCol="0">
            <a:spAutoFit/>
          </a:bodyPr>
          <a:lstStyle/>
          <a:p>
            <a:r>
              <a:rPr lang="en-IN" sz="2800" b="1" dirty="0" err="1">
                <a:solidFill>
                  <a:srgbClr val="002060"/>
                </a:solidFill>
                <a:latin typeface="Americana-ExtraBold" pitchFamily="2" charset="0"/>
              </a:rPr>
              <a:t>Siddaganga</a:t>
            </a:r>
            <a:r>
              <a:rPr lang="en-IN" sz="2800" b="1" dirty="0">
                <a:solidFill>
                  <a:srgbClr val="002060"/>
                </a:solidFill>
                <a:latin typeface="Americana-ExtraBold" pitchFamily="2" charset="0"/>
              </a:rPr>
              <a:t> Institute of Technology, </a:t>
            </a:r>
            <a:r>
              <a:rPr lang="en-IN" sz="2800" b="1" dirty="0" err="1">
                <a:solidFill>
                  <a:srgbClr val="002060"/>
                </a:solidFill>
                <a:latin typeface="Americana-ExtraBold" pitchFamily="2" charset="0"/>
              </a:rPr>
              <a:t>Tumakuru</a:t>
            </a:r>
            <a:endParaRPr lang="en-IN" sz="2800" b="1" dirty="0">
              <a:solidFill>
                <a:srgbClr val="002060"/>
              </a:solidFill>
              <a:latin typeface="Americana-ExtraBold" pitchFamily="2" charset="0"/>
            </a:endParaRPr>
          </a:p>
          <a:p>
            <a:r>
              <a:rPr lang="en-IN" sz="1400" i="1" dirty="0"/>
              <a:t>(</a:t>
            </a:r>
            <a:r>
              <a:rPr lang="en-IN" sz="1400" i="1" dirty="0">
                <a:solidFill>
                  <a:schemeClr val="bg2">
                    <a:lumMod val="25000"/>
                  </a:schemeClr>
                </a:solidFill>
              </a:rPr>
              <a:t>An Autonomous Institution Affiliated to </a:t>
            </a:r>
            <a:r>
              <a:rPr lang="en-IN" sz="1400" i="1" dirty="0" err="1">
                <a:solidFill>
                  <a:schemeClr val="bg2">
                    <a:lumMod val="25000"/>
                  </a:schemeClr>
                </a:solidFill>
              </a:rPr>
              <a:t>vishveshvaraya</a:t>
            </a:r>
            <a:r>
              <a:rPr lang="en-IN" sz="1400" i="1" dirty="0">
                <a:solidFill>
                  <a:schemeClr val="bg2">
                    <a:lumMod val="25000"/>
                  </a:schemeClr>
                </a:solidFill>
              </a:rPr>
              <a:t> technological </a:t>
            </a:r>
            <a:r>
              <a:rPr lang="en-IN" sz="1400" i="1" dirty="0" err="1">
                <a:solidFill>
                  <a:schemeClr val="bg2">
                    <a:lumMod val="25000"/>
                  </a:schemeClr>
                </a:solidFill>
              </a:rPr>
              <a:t>university,Belagavi,Approved</a:t>
            </a:r>
            <a:r>
              <a:rPr lang="en-IN" sz="1400" i="1" dirty="0">
                <a:solidFill>
                  <a:schemeClr val="bg2">
                    <a:lumMod val="25000"/>
                  </a:schemeClr>
                </a:solidFill>
              </a:rPr>
              <a:t> by</a:t>
            </a:r>
          </a:p>
          <a:p>
            <a:pPr algn="ctr"/>
            <a:r>
              <a:rPr lang="en-IN" sz="1400" i="1" dirty="0">
                <a:solidFill>
                  <a:schemeClr val="bg2">
                    <a:lumMod val="25000"/>
                  </a:schemeClr>
                </a:solidFill>
                <a:latin typeface="Aarvark Cafe" pitchFamily="2" charset="0"/>
              </a:rPr>
              <a:t>   </a:t>
            </a:r>
            <a:r>
              <a:rPr lang="en-IN" sz="1400" i="1" dirty="0" err="1">
                <a:solidFill>
                  <a:schemeClr val="bg2">
                    <a:lumMod val="25000"/>
                  </a:schemeClr>
                </a:solidFill>
              </a:rPr>
              <a:t>AICTE,NewDelhi,Accredited</a:t>
            </a:r>
            <a:r>
              <a:rPr lang="en-IN" sz="1400" i="1" dirty="0">
                <a:solidFill>
                  <a:schemeClr val="bg2">
                    <a:lumMod val="25000"/>
                  </a:schemeClr>
                </a:solidFill>
              </a:rPr>
              <a:t> by NAAC and ISO 9001:2015 certified</a:t>
            </a:r>
            <a:r>
              <a:rPr lang="en-IN" sz="1400" i="1" dirty="0"/>
              <a:t>)</a:t>
            </a:r>
            <a:endParaRPr lang="en-US" sz="1400" dirty="0">
              <a:latin typeface="Americana-ExtraBold" pitchFamily="2" charset="0"/>
            </a:endParaRPr>
          </a:p>
          <a:p>
            <a:endParaRPr lang="en-US" dirty="0">
              <a:latin typeface="Aarvark Cafe" pitchFamily="2" charset="0"/>
            </a:endParaRPr>
          </a:p>
        </p:txBody>
      </p:sp>
      <p:sp>
        <p:nvSpPr>
          <p:cNvPr id="6" name="TextBox 5"/>
          <p:cNvSpPr txBox="1"/>
          <p:nvPr/>
        </p:nvSpPr>
        <p:spPr>
          <a:xfrm>
            <a:off x="3013364" y="2373868"/>
            <a:ext cx="3048000" cy="369332"/>
          </a:xfrm>
          <a:prstGeom prst="rect">
            <a:avLst/>
          </a:prstGeom>
          <a:noFill/>
        </p:spPr>
        <p:txBody>
          <a:bodyPr wrap="square" rtlCol="0">
            <a:spAutoFit/>
          </a:bodyPr>
          <a:lstStyle/>
          <a:p>
            <a:r>
              <a:rPr lang="en-US" dirty="0">
                <a:latin typeface="Americana-ExtraBold" pitchFamily="2" charset="0"/>
              </a:rPr>
              <a:t> Presentation on</a:t>
            </a:r>
          </a:p>
        </p:txBody>
      </p:sp>
      <p:sp>
        <p:nvSpPr>
          <p:cNvPr id="8" name="TextBox 7"/>
          <p:cNvSpPr txBox="1"/>
          <p:nvPr/>
        </p:nvSpPr>
        <p:spPr>
          <a:xfrm>
            <a:off x="1" y="2743200"/>
            <a:ext cx="9109364" cy="1015663"/>
          </a:xfrm>
          <a:prstGeom prst="rect">
            <a:avLst/>
          </a:prstGeom>
          <a:noFill/>
        </p:spPr>
        <p:txBody>
          <a:bodyPr wrap="square" rtlCol="0">
            <a:spAutoFit/>
          </a:bodyPr>
          <a:lstStyle/>
          <a:p>
            <a:pPr algn="ctr"/>
            <a:r>
              <a:rPr lang="en-US" sz="6000" dirty="0">
                <a:solidFill>
                  <a:srgbClr val="FF0000"/>
                </a:solidFill>
                <a:latin typeface="Acmo Display SSi" pitchFamily="18" charset="0"/>
              </a:rPr>
              <a:t>SMART PARKING SYSTEM</a:t>
            </a:r>
          </a:p>
        </p:txBody>
      </p:sp>
      <p:sp>
        <p:nvSpPr>
          <p:cNvPr id="9" name="TextBox 8"/>
          <p:cNvSpPr txBox="1"/>
          <p:nvPr/>
        </p:nvSpPr>
        <p:spPr>
          <a:xfrm>
            <a:off x="3373583" y="3633896"/>
            <a:ext cx="2362200" cy="369332"/>
          </a:xfrm>
          <a:prstGeom prst="rect">
            <a:avLst/>
          </a:prstGeom>
          <a:noFill/>
        </p:spPr>
        <p:txBody>
          <a:bodyPr wrap="square" rtlCol="0">
            <a:spAutoFit/>
          </a:bodyPr>
          <a:lstStyle/>
          <a:p>
            <a:r>
              <a:rPr lang="en-US" dirty="0">
                <a:latin typeface="Americana-ExtraBold" pitchFamily="2" charset="0"/>
              </a:rPr>
              <a:t>Presented by</a:t>
            </a:r>
          </a:p>
        </p:txBody>
      </p:sp>
      <p:sp>
        <p:nvSpPr>
          <p:cNvPr id="10" name="TextBox 9"/>
          <p:cNvSpPr txBox="1"/>
          <p:nvPr/>
        </p:nvSpPr>
        <p:spPr>
          <a:xfrm>
            <a:off x="117764" y="4191000"/>
            <a:ext cx="8991600" cy="923330"/>
          </a:xfrm>
          <a:prstGeom prst="rect">
            <a:avLst/>
          </a:prstGeom>
          <a:noFill/>
        </p:spPr>
        <p:txBody>
          <a:bodyPr wrap="square" rtlCol="0">
            <a:spAutoFit/>
          </a:bodyPr>
          <a:lstStyle/>
          <a:p>
            <a:r>
              <a:rPr lang="en-US" dirty="0">
                <a:solidFill>
                  <a:srgbClr val="0000FF"/>
                </a:solidFill>
              </a:rPr>
              <a:t>1) </a:t>
            </a:r>
            <a:r>
              <a:rPr lang="en-US" dirty="0" err="1">
                <a:solidFill>
                  <a:srgbClr val="0000FF"/>
                </a:solidFill>
              </a:rPr>
              <a:t>Nitesh</a:t>
            </a:r>
            <a:r>
              <a:rPr lang="en-US" dirty="0">
                <a:solidFill>
                  <a:srgbClr val="0000FF"/>
                </a:solidFill>
              </a:rPr>
              <a:t> </a:t>
            </a:r>
            <a:r>
              <a:rPr lang="en-US" dirty="0" err="1">
                <a:solidFill>
                  <a:srgbClr val="0000FF"/>
                </a:solidFill>
              </a:rPr>
              <a:t>kumar</a:t>
            </a:r>
            <a:r>
              <a:rPr lang="en-US" dirty="0">
                <a:solidFill>
                  <a:srgbClr val="0000FF"/>
                </a:solidFill>
              </a:rPr>
              <a:t> V – 1SI20EC122            2) </a:t>
            </a:r>
            <a:r>
              <a:rPr lang="en-US" dirty="0" err="1">
                <a:solidFill>
                  <a:srgbClr val="0000FF"/>
                </a:solidFill>
              </a:rPr>
              <a:t>Yathish</a:t>
            </a:r>
            <a:r>
              <a:rPr lang="en-US" dirty="0">
                <a:solidFill>
                  <a:srgbClr val="0000FF"/>
                </a:solidFill>
              </a:rPr>
              <a:t> </a:t>
            </a:r>
            <a:r>
              <a:rPr lang="en-US" dirty="0" err="1">
                <a:solidFill>
                  <a:srgbClr val="0000FF"/>
                </a:solidFill>
              </a:rPr>
              <a:t>kumar</a:t>
            </a:r>
            <a:r>
              <a:rPr lang="en-US" dirty="0">
                <a:solidFill>
                  <a:srgbClr val="0000FF"/>
                </a:solidFill>
              </a:rPr>
              <a:t> H R – 1SI20EC118</a:t>
            </a:r>
          </a:p>
          <a:p>
            <a:r>
              <a:rPr lang="en-US" dirty="0">
                <a:solidFill>
                  <a:srgbClr val="0000FF"/>
                </a:solidFill>
              </a:rPr>
              <a:t>3) </a:t>
            </a:r>
            <a:r>
              <a:rPr lang="en-US" dirty="0" err="1">
                <a:solidFill>
                  <a:srgbClr val="0000FF"/>
                </a:solidFill>
              </a:rPr>
              <a:t>Usama</a:t>
            </a:r>
            <a:r>
              <a:rPr lang="en-US" dirty="0">
                <a:solidFill>
                  <a:srgbClr val="0000FF"/>
                </a:solidFill>
              </a:rPr>
              <a:t> </a:t>
            </a:r>
            <a:r>
              <a:rPr lang="en-US" dirty="0" err="1">
                <a:solidFill>
                  <a:srgbClr val="0000FF"/>
                </a:solidFill>
              </a:rPr>
              <a:t>Ahamed</a:t>
            </a:r>
            <a:r>
              <a:rPr lang="en-US" dirty="0">
                <a:solidFill>
                  <a:srgbClr val="0000FF"/>
                </a:solidFill>
              </a:rPr>
              <a:t> – 1SI20EC117             4) </a:t>
            </a:r>
            <a:r>
              <a:rPr lang="en-US" dirty="0" err="1">
                <a:solidFill>
                  <a:srgbClr val="0000FF"/>
                </a:solidFill>
              </a:rPr>
              <a:t>Preetham</a:t>
            </a:r>
            <a:r>
              <a:rPr lang="en-US" dirty="0">
                <a:solidFill>
                  <a:srgbClr val="0000FF"/>
                </a:solidFill>
              </a:rPr>
              <a:t> G M       - 1SI20EC121</a:t>
            </a:r>
          </a:p>
          <a:p>
            <a:r>
              <a:rPr lang="en-US" dirty="0">
                <a:solidFill>
                  <a:srgbClr val="0000FF"/>
                </a:solidFill>
              </a:rPr>
              <a:t>5</a:t>
            </a:r>
            <a:r>
              <a:rPr lang="en-US">
                <a:solidFill>
                  <a:srgbClr val="0000FF"/>
                </a:solidFill>
              </a:rPr>
              <a:t>) </a:t>
            </a:r>
            <a:r>
              <a:rPr lang="en-US" dirty="0" err="1">
                <a:solidFill>
                  <a:srgbClr val="0000FF"/>
                </a:solidFill>
              </a:rPr>
              <a:t>Mithun</a:t>
            </a:r>
            <a:r>
              <a:rPr lang="en-US" dirty="0">
                <a:solidFill>
                  <a:srgbClr val="0000FF"/>
                </a:solidFill>
              </a:rPr>
              <a:t> J B         - 1SI20EC124             6) </a:t>
            </a:r>
            <a:r>
              <a:rPr lang="en-US" dirty="0" err="1">
                <a:solidFill>
                  <a:srgbClr val="0000FF"/>
                </a:solidFill>
              </a:rPr>
              <a:t>Sachin</a:t>
            </a:r>
            <a:r>
              <a:rPr lang="en-US" dirty="0">
                <a:solidFill>
                  <a:srgbClr val="0000FF"/>
                </a:solidFill>
              </a:rPr>
              <a:t> </a:t>
            </a:r>
            <a:r>
              <a:rPr lang="en-US" dirty="0" err="1">
                <a:solidFill>
                  <a:srgbClr val="0000FF"/>
                </a:solidFill>
              </a:rPr>
              <a:t>Chimmalagi</a:t>
            </a:r>
            <a:r>
              <a:rPr lang="en-US" dirty="0">
                <a:solidFill>
                  <a:srgbClr val="0000FF"/>
                </a:solidFill>
              </a:rPr>
              <a:t> – 1SI20EC131</a:t>
            </a:r>
          </a:p>
        </p:txBody>
      </p:sp>
      <p:sp>
        <p:nvSpPr>
          <p:cNvPr id="11" name="TextBox 10"/>
          <p:cNvSpPr txBox="1"/>
          <p:nvPr/>
        </p:nvSpPr>
        <p:spPr>
          <a:xfrm>
            <a:off x="-34636" y="5640565"/>
            <a:ext cx="9143999" cy="984885"/>
          </a:xfrm>
          <a:prstGeom prst="rect">
            <a:avLst/>
          </a:prstGeom>
          <a:noFill/>
        </p:spPr>
        <p:txBody>
          <a:bodyPr wrap="square" rtlCol="0">
            <a:spAutoFit/>
          </a:bodyPr>
          <a:lstStyle/>
          <a:p>
            <a:pPr algn="ctr"/>
            <a:r>
              <a:rPr lang="en-IN" sz="2000" b="1" dirty="0"/>
              <a:t>DEPARTMENT OF ELECTRONICS AND COMMUNICATION ENGINEERING</a:t>
            </a:r>
          </a:p>
          <a:p>
            <a:pPr algn="ctr"/>
            <a:r>
              <a:rPr lang="en-IN" sz="2000" b="1" dirty="0"/>
              <a:t>2021-2022</a:t>
            </a:r>
            <a:endParaRPr lang="en-US" sz="2000" dirty="0"/>
          </a:p>
          <a:p>
            <a:endParaRPr lang="en-US" dirty="0"/>
          </a:p>
        </p:txBody>
      </p:sp>
    </p:spTree>
    <p:extLst>
      <p:ext uri="{BB962C8B-B14F-4D97-AF65-F5344CB8AC3E}">
        <p14:creationId xmlns:p14="http://schemas.microsoft.com/office/powerpoint/2010/main" val="1989933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04800"/>
            <a:ext cx="9144000" cy="646331"/>
          </a:xfrm>
          <a:prstGeom prst="rect">
            <a:avLst/>
          </a:prstGeom>
          <a:noFill/>
        </p:spPr>
        <p:txBody>
          <a:bodyPr wrap="square" rtlCol="0">
            <a:spAutoFit/>
          </a:bodyPr>
          <a:lstStyle/>
          <a:p>
            <a:pPr algn="ctr"/>
            <a:r>
              <a:rPr lang="en-US" sz="3600" u="sng" dirty="0">
                <a:latin typeface="Arrus Blk BT" pitchFamily="18" charset="0"/>
              </a:rPr>
              <a:t>IR SENSOR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371600"/>
            <a:ext cx="6781800" cy="4572000"/>
          </a:xfrm>
          <a:prstGeom prst="rect">
            <a:avLst/>
          </a:prstGeom>
        </p:spPr>
      </p:pic>
    </p:spTree>
    <p:extLst>
      <p:ext uri="{BB962C8B-B14F-4D97-AF65-F5344CB8AC3E}">
        <p14:creationId xmlns:p14="http://schemas.microsoft.com/office/powerpoint/2010/main" val="238558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0"/>
            <a:ext cx="8686800" cy="6186309"/>
          </a:xfrm>
          <a:prstGeom prst="rect">
            <a:avLst/>
          </a:prstGeom>
        </p:spPr>
        <p:txBody>
          <a:bodyPr wrap="square">
            <a:spAutoFit/>
          </a:bodyPr>
          <a:lstStyle/>
          <a:p>
            <a:pPr marL="342900" indent="-342900">
              <a:buFont typeface="Wingdings" pitchFamily="2" charset="2"/>
              <a:buChar char="Ø"/>
            </a:pPr>
            <a:r>
              <a:rPr lang="en-US" dirty="0"/>
              <a:t>An infrared (IR) sensor is an electronic device that measures and detects infrared radiation in it’s surrounding environment</a:t>
            </a:r>
          </a:p>
          <a:p>
            <a:pPr marL="342900" indent="-342900">
              <a:buFont typeface="Wingdings" pitchFamily="2" charset="2"/>
              <a:buChar char="Ø"/>
            </a:pPr>
            <a:endParaRPr lang="en-US" dirty="0"/>
          </a:p>
          <a:p>
            <a:pPr marL="285750" indent="-285750">
              <a:buFont typeface="Wingdings" pitchFamily="2" charset="2"/>
              <a:buChar char="Ø"/>
            </a:pPr>
            <a:r>
              <a:rPr lang="en-US" dirty="0"/>
              <a:t>There are two types of infrared sensors                                                                </a:t>
            </a:r>
          </a:p>
          <a:p>
            <a:r>
              <a:rPr lang="en-US" dirty="0"/>
              <a:t>        1) Active Sensor </a:t>
            </a:r>
          </a:p>
          <a:p>
            <a:r>
              <a:rPr lang="en-US" dirty="0"/>
              <a:t>        2)  Passive Sensor</a:t>
            </a:r>
          </a:p>
          <a:p>
            <a:pPr marL="285750" indent="-285750">
              <a:buFont typeface="Wingdings" pitchFamily="2" charset="2"/>
              <a:buChar char="Ø"/>
            </a:pPr>
            <a:endParaRPr lang="en-US" dirty="0"/>
          </a:p>
          <a:p>
            <a:pPr marL="342900" indent="-342900">
              <a:buFont typeface="Wingdings" pitchFamily="2" charset="2"/>
              <a:buChar char="Ø"/>
            </a:pPr>
            <a:r>
              <a:rPr lang="en-US" dirty="0"/>
              <a:t>When an object comes close to the sensor, the infrared light from the LED reflects off of the object and is detected by the receive</a:t>
            </a:r>
          </a:p>
          <a:p>
            <a:pPr marL="342900" indent="-342900">
              <a:buFont typeface="Wingdings" pitchFamily="2" charset="2"/>
              <a:buChar char="Ø"/>
            </a:pPr>
            <a:endParaRPr lang="en-US" dirty="0">
              <a:latin typeface="+mj-lt"/>
            </a:endParaRPr>
          </a:p>
          <a:p>
            <a:pPr marL="342900" indent="-342900">
              <a:buFont typeface="Wingdings" pitchFamily="2" charset="2"/>
              <a:buChar char="Ø"/>
            </a:pPr>
            <a:r>
              <a:rPr lang="en-US" dirty="0"/>
              <a:t>There are different types of infrared transmitters depending on their wavelengths, output power and response time</a:t>
            </a:r>
            <a:endParaRPr lang="en-US" dirty="0">
              <a:latin typeface="+mj-lt"/>
            </a:endParaRPr>
          </a:p>
          <a:p>
            <a:pPr marL="342900" indent="-342900">
              <a:buFont typeface="Wingdings" pitchFamily="2" charset="2"/>
              <a:buChar char="Ø"/>
            </a:pPr>
            <a:endParaRPr lang="en-US" dirty="0">
              <a:latin typeface="+mj-lt"/>
            </a:endParaRPr>
          </a:p>
          <a:p>
            <a:pPr marL="285750" indent="-285750" fontAlgn="base">
              <a:buFont typeface="Wingdings" pitchFamily="2" charset="2"/>
              <a:buChar char="Ø"/>
            </a:pPr>
            <a:r>
              <a:rPr lang="en-US" b="1" dirty="0">
                <a:solidFill>
                  <a:srgbClr val="00B0F0"/>
                </a:solidFill>
              </a:rPr>
              <a:t>Specifications </a:t>
            </a:r>
            <a:r>
              <a:rPr lang="en-US" b="1" dirty="0">
                <a:solidFill>
                  <a:srgbClr val="00B0F0"/>
                </a:solidFill>
                <a:latin typeface="Arrus Blk BT" pitchFamily="18" charset="0"/>
              </a:rPr>
              <a:t>:</a:t>
            </a:r>
            <a:endParaRPr lang="en-US" dirty="0">
              <a:solidFill>
                <a:srgbClr val="00B0F0"/>
              </a:solidFill>
              <a:latin typeface="Arrus Blk BT" pitchFamily="18" charset="0"/>
            </a:endParaRPr>
          </a:p>
          <a:p>
            <a:pPr fontAlgn="base"/>
            <a:r>
              <a:rPr lang="en-US" dirty="0"/>
              <a:t>       1) The operating voltage is 5VDC</a:t>
            </a:r>
          </a:p>
          <a:p>
            <a:pPr fontAlgn="base"/>
            <a:r>
              <a:rPr lang="en-US" dirty="0"/>
              <a:t>       2) I/O pins – 3.3V &amp; 5V</a:t>
            </a:r>
          </a:p>
          <a:p>
            <a:pPr fontAlgn="base"/>
            <a:r>
              <a:rPr lang="en-US" dirty="0"/>
              <a:t>       3) Mounting hole</a:t>
            </a:r>
          </a:p>
          <a:p>
            <a:pPr fontAlgn="base"/>
            <a:r>
              <a:rPr lang="en-US" dirty="0"/>
              <a:t>       4) The range is up to 20 centimeters</a:t>
            </a:r>
          </a:p>
          <a:p>
            <a:pPr fontAlgn="base"/>
            <a:r>
              <a:rPr lang="en-US" dirty="0"/>
              <a:t>       5) The supply current is 20mA</a:t>
            </a:r>
          </a:p>
          <a:p>
            <a:pPr fontAlgn="base"/>
            <a:r>
              <a:rPr lang="en-US" dirty="0"/>
              <a:t>       6) The range of sensing is adjustable</a:t>
            </a:r>
          </a:p>
          <a:p>
            <a:pPr fontAlgn="base"/>
            <a:r>
              <a:rPr lang="en-US" dirty="0"/>
              <a:t>        7) Fixed ambient light sensor</a:t>
            </a:r>
          </a:p>
          <a:p>
            <a:pPr marL="342900" indent="-342900">
              <a:buFont typeface="Wingdings" pitchFamily="2" charset="2"/>
              <a:buChar char="Ø"/>
            </a:pPr>
            <a:endParaRPr lang="en-US" dirty="0">
              <a:latin typeface="+mj-lt"/>
            </a:endParaRPr>
          </a:p>
        </p:txBody>
      </p:sp>
      <p:sp>
        <p:nvSpPr>
          <p:cNvPr id="3" name="TextBox 2"/>
          <p:cNvSpPr txBox="1"/>
          <p:nvPr/>
        </p:nvSpPr>
        <p:spPr>
          <a:xfrm>
            <a:off x="110836" y="74080"/>
            <a:ext cx="7162800" cy="523220"/>
          </a:xfrm>
          <a:prstGeom prst="rect">
            <a:avLst/>
          </a:prstGeom>
          <a:noFill/>
        </p:spPr>
        <p:txBody>
          <a:bodyPr wrap="square" rtlCol="0">
            <a:spAutoFit/>
          </a:bodyPr>
          <a:lstStyle/>
          <a:p>
            <a:r>
              <a:rPr lang="en-US" sz="2800" u="sng" dirty="0">
                <a:solidFill>
                  <a:srgbClr val="FF0000"/>
                </a:solidFill>
                <a:latin typeface="Arrus Blk BT" pitchFamily="18" charset="0"/>
              </a:rPr>
              <a:t>Working Principle </a:t>
            </a:r>
          </a:p>
        </p:txBody>
      </p:sp>
    </p:spTree>
    <p:extLst>
      <p:ext uri="{BB962C8B-B14F-4D97-AF65-F5344CB8AC3E}">
        <p14:creationId xmlns:p14="http://schemas.microsoft.com/office/powerpoint/2010/main" val="69984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81000"/>
            <a:ext cx="9144000" cy="646331"/>
          </a:xfrm>
          <a:prstGeom prst="rect">
            <a:avLst/>
          </a:prstGeom>
          <a:noFill/>
        </p:spPr>
        <p:txBody>
          <a:bodyPr wrap="square" rtlCol="0">
            <a:spAutoFit/>
          </a:bodyPr>
          <a:lstStyle/>
          <a:p>
            <a:pPr algn="ctr"/>
            <a:r>
              <a:rPr lang="en-US" sz="3600" u="sng" dirty="0">
                <a:latin typeface="Arrus Blk BT" pitchFamily="18" charset="0"/>
              </a:rPr>
              <a:t>SERVO MOTOR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027330"/>
            <a:ext cx="5943600" cy="4535269"/>
          </a:xfrm>
          <a:prstGeom prst="rect">
            <a:avLst/>
          </a:prstGeom>
        </p:spPr>
      </p:pic>
    </p:spTree>
    <p:extLst>
      <p:ext uri="{BB962C8B-B14F-4D97-AF65-F5344CB8AC3E}">
        <p14:creationId xmlns:p14="http://schemas.microsoft.com/office/powerpoint/2010/main" val="165865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3681457" cy="523220"/>
          </a:xfrm>
          <a:prstGeom prst="rect">
            <a:avLst/>
          </a:prstGeom>
          <a:noFill/>
        </p:spPr>
        <p:txBody>
          <a:bodyPr wrap="none" rtlCol="0">
            <a:spAutoFit/>
          </a:bodyPr>
          <a:lstStyle/>
          <a:p>
            <a:pPr algn="just"/>
            <a:r>
              <a:rPr lang="en-US" sz="2800" u="sng" dirty="0">
                <a:solidFill>
                  <a:srgbClr val="FF0000"/>
                </a:solidFill>
                <a:latin typeface="Arrus Blk BT" pitchFamily="18" charset="0"/>
              </a:rPr>
              <a:t>Working Principle</a:t>
            </a:r>
          </a:p>
        </p:txBody>
      </p:sp>
      <p:sp>
        <p:nvSpPr>
          <p:cNvPr id="5" name="TextBox 4"/>
          <p:cNvSpPr txBox="1"/>
          <p:nvPr/>
        </p:nvSpPr>
        <p:spPr>
          <a:xfrm>
            <a:off x="228600" y="990600"/>
            <a:ext cx="8763000" cy="4247317"/>
          </a:xfrm>
          <a:prstGeom prst="rect">
            <a:avLst/>
          </a:prstGeom>
          <a:noFill/>
        </p:spPr>
        <p:txBody>
          <a:bodyPr wrap="square" rtlCol="0">
            <a:spAutoFit/>
          </a:bodyPr>
          <a:lstStyle/>
          <a:p>
            <a:pPr marL="285750" indent="-285750">
              <a:buFont typeface="Wingdings" pitchFamily="2" charset="2"/>
              <a:buChar char="Ø"/>
            </a:pPr>
            <a:r>
              <a:rPr lang="en-US" dirty="0"/>
              <a:t>Servo motor works on </a:t>
            </a:r>
            <a:r>
              <a:rPr lang="en-US" b="1" dirty="0"/>
              <a:t>PWM (Pulse width modulation) principle</a:t>
            </a:r>
            <a:r>
              <a:rPr lang="en-US" dirty="0"/>
              <a:t>, means its angle of rotation is controlled by the duration of applied pulse to its Control PIN</a:t>
            </a:r>
          </a:p>
          <a:p>
            <a:pPr marL="285750" indent="-285750">
              <a:buFont typeface="Wingdings" pitchFamily="2" charset="2"/>
              <a:buChar char="Ø"/>
            </a:pPr>
            <a:endParaRPr lang="en-US" dirty="0"/>
          </a:p>
          <a:p>
            <a:pPr marL="285750" indent="-285750">
              <a:buFont typeface="Wingdings" pitchFamily="2" charset="2"/>
              <a:buChar char="Ø"/>
            </a:pPr>
            <a:r>
              <a:rPr lang="en-US" dirty="0"/>
              <a:t> Basically servo motor is made up of DC motor which is controlled by a variable resistor (potentiometer) and some gears</a:t>
            </a:r>
          </a:p>
          <a:p>
            <a:pPr marL="285750" indent="-285750">
              <a:buFont typeface="Wingdings" pitchFamily="2" charset="2"/>
              <a:buChar char="Ø"/>
            </a:pPr>
            <a:endParaRPr lang="en-US" dirty="0"/>
          </a:p>
          <a:p>
            <a:pPr marL="285750" indent="-285750">
              <a:buFont typeface="Wingdings" pitchFamily="2" charset="2"/>
              <a:buChar char="Ø"/>
            </a:pPr>
            <a:r>
              <a:rPr lang="en-US" dirty="0"/>
              <a:t>The servo motors usually have a revolution cut off from 90° to 180°. A few servo motors also have a revolution cutoff of 360° or more. But servo motors do not rotate constantly. Their rotation is limited between the fixed angles.</a:t>
            </a:r>
          </a:p>
          <a:p>
            <a:pPr marL="285750" indent="-285750">
              <a:buFont typeface="Wingdings" pitchFamily="2" charset="2"/>
              <a:buChar char="Ø"/>
            </a:pPr>
            <a:endParaRPr lang="en-US" dirty="0"/>
          </a:p>
          <a:p>
            <a:pPr marL="285750" indent="-285750">
              <a:buFont typeface="Wingdings" pitchFamily="2" charset="2"/>
              <a:buChar char="Ø"/>
            </a:pPr>
            <a:r>
              <a:rPr lang="en-US" dirty="0"/>
              <a:t>Servo motors are used to lift the gates at the entry and exit of the parking area.</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25047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676400"/>
            <a:ext cx="5105400" cy="39338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950" y="2895600"/>
            <a:ext cx="3829050" cy="2586037"/>
          </a:xfrm>
          <a:prstGeom prst="rect">
            <a:avLst/>
          </a:prstGeom>
        </p:spPr>
      </p:pic>
      <p:sp>
        <p:nvSpPr>
          <p:cNvPr id="5" name="TextBox 4"/>
          <p:cNvSpPr txBox="1"/>
          <p:nvPr/>
        </p:nvSpPr>
        <p:spPr>
          <a:xfrm>
            <a:off x="152401" y="304800"/>
            <a:ext cx="8534400" cy="646331"/>
          </a:xfrm>
          <a:prstGeom prst="rect">
            <a:avLst/>
          </a:prstGeom>
          <a:noFill/>
        </p:spPr>
        <p:txBody>
          <a:bodyPr wrap="square" rtlCol="0">
            <a:spAutoFit/>
          </a:bodyPr>
          <a:lstStyle/>
          <a:p>
            <a:pPr algn="ctr"/>
            <a:r>
              <a:rPr lang="en-US" sz="3600" u="sng" dirty="0">
                <a:latin typeface="Arrus Blk BT" pitchFamily="18" charset="0"/>
              </a:rPr>
              <a:t>RFID-RC522</a:t>
            </a:r>
          </a:p>
        </p:txBody>
      </p:sp>
    </p:spTree>
    <p:extLst>
      <p:ext uri="{BB962C8B-B14F-4D97-AF65-F5344CB8AC3E}">
        <p14:creationId xmlns:p14="http://schemas.microsoft.com/office/powerpoint/2010/main" val="254139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3681457" cy="523220"/>
          </a:xfrm>
          <a:prstGeom prst="rect">
            <a:avLst/>
          </a:prstGeom>
          <a:noFill/>
        </p:spPr>
        <p:txBody>
          <a:bodyPr wrap="none" rtlCol="0">
            <a:spAutoFit/>
          </a:bodyPr>
          <a:lstStyle/>
          <a:p>
            <a:r>
              <a:rPr lang="en-US" sz="2800" u="sng" dirty="0">
                <a:solidFill>
                  <a:srgbClr val="FF0000"/>
                </a:solidFill>
                <a:latin typeface="Arrus Blk BT" pitchFamily="18" charset="0"/>
              </a:rPr>
              <a:t>Working Principle</a:t>
            </a:r>
          </a:p>
        </p:txBody>
      </p:sp>
      <p:sp>
        <p:nvSpPr>
          <p:cNvPr id="5" name="TextBox 4"/>
          <p:cNvSpPr txBox="1"/>
          <p:nvPr/>
        </p:nvSpPr>
        <p:spPr>
          <a:xfrm>
            <a:off x="0" y="990600"/>
            <a:ext cx="9144000" cy="5078313"/>
          </a:xfrm>
          <a:prstGeom prst="rect">
            <a:avLst/>
          </a:prstGeom>
          <a:noFill/>
        </p:spPr>
        <p:txBody>
          <a:bodyPr wrap="square" rtlCol="0">
            <a:spAutoFit/>
          </a:bodyPr>
          <a:lstStyle/>
          <a:p>
            <a:pPr marL="285750" indent="-285750">
              <a:buFont typeface="Wingdings" pitchFamily="2" charset="2"/>
              <a:buChar char="Ø"/>
            </a:pPr>
            <a:r>
              <a:rPr lang="en-US" dirty="0"/>
              <a:t>RC522 is the </a:t>
            </a:r>
            <a:r>
              <a:rPr lang="en-US" b="1" dirty="0"/>
              <a:t>highly integrated RFID card reader which works on non-contact 13.56mhz communication</a:t>
            </a:r>
            <a:endParaRPr lang="en-US" dirty="0"/>
          </a:p>
          <a:p>
            <a:pPr marL="285750" indent="-285750">
              <a:buFont typeface="Wingdings" pitchFamily="2" charset="2"/>
              <a:buChar char="Ø"/>
            </a:pPr>
            <a:endParaRPr lang="en-US" dirty="0"/>
          </a:p>
          <a:p>
            <a:pPr marL="285750" indent="-285750">
              <a:buFont typeface="Wingdings" pitchFamily="2" charset="2"/>
              <a:buChar char="Ø"/>
            </a:pPr>
            <a:r>
              <a:rPr lang="en-US" dirty="0"/>
              <a:t>It is designed by NXP as low power consumption, low cost and compact size read and write chip</a:t>
            </a:r>
          </a:p>
          <a:p>
            <a:pPr marL="285750" indent="-285750">
              <a:buFont typeface="Wingdings" pitchFamily="2" charset="2"/>
              <a:buChar char="Ø"/>
            </a:pPr>
            <a:endParaRPr lang="en-US" dirty="0"/>
          </a:p>
          <a:p>
            <a:pPr marL="285750" indent="-285750">
              <a:buFont typeface="Wingdings" pitchFamily="2" charset="2"/>
              <a:buChar char="Ø"/>
            </a:pPr>
            <a:r>
              <a:rPr lang="en-US" dirty="0"/>
              <a:t>The RFID system is comprised of two components : </a:t>
            </a:r>
            <a:r>
              <a:rPr lang="en-US" dirty="0">
                <a:latin typeface="Arial Rounded MT Bold" pitchFamily="34" charset="0"/>
              </a:rPr>
              <a:t>The RFID reader and the tags. </a:t>
            </a:r>
          </a:p>
          <a:p>
            <a:pPr marL="285750" indent="-285750">
              <a:buFont typeface="Wingdings" pitchFamily="2" charset="2"/>
              <a:buChar char="Ø"/>
            </a:pPr>
            <a:endParaRPr lang="en-US" dirty="0"/>
          </a:p>
          <a:p>
            <a:pPr marL="285750" indent="-285750">
              <a:buFont typeface="Wingdings" pitchFamily="2" charset="2"/>
              <a:buChar char="Ø"/>
            </a:pPr>
            <a:r>
              <a:rPr lang="en-US" dirty="0"/>
              <a:t>RFID tags are a type of tracking system that uses radiofrequency to </a:t>
            </a:r>
            <a:r>
              <a:rPr lang="en-US" dirty="0">
                <a:latin typeface="Arial Rounded MT Bold" pitchFamily="34" charset="0"/>
              </a:rPr>
              <a:t>search, identify, track, and communicate with items and people.</a:t>
            </a:r>
          </a:p>
          <a:p>
            <a:pPr marL="285750" indent="-285750">
              <a:buFont typeface="Wingdings" pitchFamily="2" charset="2"/>
              <a:buChar char="Ø"/>
            </a:pPr>
            <a:endParaRPr lang="en-US" dirty="0">
              <a:solidFill>
                <a:srgbClr val="00B0F0"/>
              </a:solidFill>
              <a:latin typeface="Arrus Blk BT" pitchFamily="18" charset="0"/>
            </a:endParaRPr>
          </a:p>
          <a:p>
            <a:pPr marL="285750" indent="-285750">
              <a:buFont typeface="Wingdings" pitchFamily="2" charset="2"/>
              <a:buChar char="Ø"/>
            </a:pPr>
            <a:r>
              <a:rPr lang="en-US" dirty="0">
                <a:solidFill>
                  <a:srgbClr val="00B0F0"/>
                </a:solidFill>
                <a:latin typeface="Arrus Blk BT" pitchFamily="18" charset="0"/>
              </a:rPr>
              <a:t>Specification :</a:t>
            </a:r>
          </a:p>
          <a:p>
            <a:r>
              <a:rPr lang="en-US" dirty="0"/>
              <a:t>      1) 13.56MHz contactless communication card chip.</a:t>
            </a:r>
          </a:p>
          <a:p>
            <a:r>
              <a:rPr lang="en-US" dirty="0"/>
              <a:t>      2) Working current：13 – 26mA / DC 3.3V</a:t>
            </a:r>
          </a:p>
          <a:p>
            <a:r>
              <a:rPr lang="en-US" dirty="0"/>
              <a:t>      3) Working frequency：13.56MHz</a:t>
            </a:r>
          </a:p>
          <a:p>
            <a:r>
              <a:rPr lang="en-US" dirty="0"/>
              <a:t>      4) Card reading distance ：0～60mm</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44506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067800" cy="646331"/>
          </a:xfrm>
          <a:prstGeom prst="rect">
            <a:avLst/>
          </a:prstGeom>
          <a:noFill/>
        </p:spPr>
        <p:txBody>
          <a:bodyPr wrap="square" rtlCol="0">
            <a:spAutoFit/>
          </a:bodyPr>
          <a:lstStyle/>
          <a:p>
            <a:pPr algn="ctr"/>
            <a:r>
              <a:rPr lang="en-US" sz="3600" u="sng" dirty="0">
                <a:latin typeface="Arrus Blk BT" pitchFamily="18" charset="0"/>
              </a:rPr>
              <a:t>LED LIGHTS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992695"/>
            <a:ext cx="5867400" cy="4646050"/>
          </a:xfrm>
          <a:prstGeom prst="rect">
            <a:avLst/>
          </a:prstGeom>
        </p:spPr>
      </p:pic>
    </p:spTree>
    <p:extLst>
      <p:ext uri="{BB962C8B-B14F-4D97-AF65-F5344CB8AC3E}">
        <p14:creationId xmlns:p14="http://schemas.microsoft.com/office/powerpoint/2010/main" val="152648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4671600" cy="646331"/>
          </a:xfrm>
          <a:prstGeom prst="rect">
            <a:avLst/>
          </a:prstGeom>
          <a:noFill/>
        </p:spPr>
        <p:txBody>
          <a:bodyPr wrap="none" rtlCol="0">
            <a:spAutoFit/>
          </a:bodyPr>
          <a:lstStyle/>
          <a:p>
            <a:pPr algn="just"/>
            <a:r>
              <a:rPr lang="en-US" sz="3600" u="sng" dirty="0">
                <a:solidFill>
                  <a:srgbClr val="FF0000"/>
                </a:solidFill>
                <a:latin typeface="Arrus Blk BT" pitchFamily="18" charset="0"/>
              </a:rPr>
              <a:t>Working Principle</a:t>
            </a:r>
          </a:p>
        </p:txBody>
      </p:sp>
      <p:sp>
        <p:nvSpPr>
          <p:cNvPr id="3" name="TextBox 2"/>
          <p:cNvSpPr txBox="1"/>
          <p:nvPr/>
        </p:nvSpPr>
        <p:spPr>
          <a:xfrm>
            <a:off x="533400" y="1219200"/>
            <a:ext cx="8305800" cy="4247317"/>
          </a:xfrm>
          <a:prstGeom prst="rect">
            <a:avLst/>
          </a:prstGeom>
          <a:noFill/>
        </p:spPr>
        <p:txBody>
          <a:bodyPr wrap="square" rtlCol="0">
            <a:spAutoFit/>
          </a:bodyPr>
          <a:lstStyle/>
          <a:p>
            <a:pPr marL="285750" indent="-285750">
              <a:buFont typeface="Wingdings" pitchFamily="2" charset="2"/>
              <a:buChar char="Ø"/>
            </a:pPr>
            <a:r>
              <a:rPr lang="en-US" dirty="0"/>
              <a:t> LED (Light Emitting Diode) work </a:t>
            </a:r>
            <a:r>
              <a:rPr lang="en-US" b="1" dirty="0"/>
              <a:t>on the principle     Electroluminescence</a:t>
            </a:r>
            <a:r>
              <a:rPr lang="en-US" dirty="0"/>
              <a:t>.</a:t>
            </a:r>
          </a:p>
          <a:p>
            <a:pPr marL="285750" indent="-285750">
              <a:buFont typeface="Wingdings" pitchFamily="2" charset="2"/>
              <a:buChar char="Ø"/>
            </a:pPr>
            <a:endParaRPr lang="en-US" dirty="0"/>
          </a:p>
          <a:p>
            <a:pPr marL="285750" indent="-285750">
              <a:buFont typeface="Wingdings" pitchFamily="2" charset="2"/>
              <a:buChar char="Ø"/>
            </a:pPr>
            <a:r>
              <a:rPr lang="en-US" dirty="0"/>
              <a:t> On passing a current through the diode, minority charge carriers and majority charge carriers recombine at the junction. </a:t>
            </a:r>
          </a:p>
          <a:p>
            <a:pPr marL="285750" indent="-285750">
              <a:buFont typeface="Wingdings" pitchFamily="2" charset="2"/>
              <a:buChar char="Ø"/>
            </a:pPr>
            <a:endParaRPr lang="en-US" dirty="0"/>
          </a:p>
          <a:p>
            <a:pPr marL="285750" indent="-285750">
              <a:buFont typeface="Wingdings" pitchFamily="2" charset="2"/>
              <a:buChar char="Ø"/>
            </a:pPr>
            <a:r>
              <a:rPr lang="en-US" dirty="0"/>
              <a:t>On recombination, energy is released in the form of photons.</a:t>
            </a:r>
          </a:p>
          <a:p>
            <a:pPr marL="285750" indent="-285750">
              <a:buFont typeface="Wingdings" pitchFamily="2" charset="2"/>
              <a:buChar char="Ø"/>
            </a:pPr>
            <a:endParaRPr lang="en-US" dirty="0"/>
          </a:p>
          <a:p>
            <a:pPr marL="285750" indent="-285750">
              <a:buFont typeface="Wingdings" pitchFamily="2" charset="2"/>
              <a:buChar char="Ø"/>
            </a:pPr>
            <a:r>
              <a:rPr lang="en-US" dirty="0"/>
              <a:t>LED lighting products produce light up to 90% more efficiently than incandescent light bulbs</a:t>
            </a:r>
          </a:p>
          <a:p>
            <a:pPr marL="285750" indent="-285750">
              <a:buFont typeface="Wingdings" pitchFamily="2" charset="2"/>
              <a:buChar char="Ø"/>
            </a:pPr>
            <a:endParaRPr lang="en-US" dirty="0"/>
          </a:p>
          <a:p>
            <a:pPr marL="285750" indent="-285750">
              <a:buFont typeface="Wingdings" pitchFamily="2" charset="2"/>
              <a:buChar char="Ø"/>
            </a:pPr>
            <a:r>
              <a:rPr lang="en-US" dirty="0"/>
              <a:t>The working principle of the LED can be understood from the energy </a:t>
            </a:r>
            <a:r>
              <a:rPr lang="en-US" dirty="0" err="1"/>
              <a:t>bandgap</a:t>
            </a:r>
            <a:r>
              <a:rPr lang="en-US" dirty="0"/>
              <a:t> theory. This theory states that the ability to release photons upon the electron-hole pair recombination depends upon the </a:t>
            </a:r>
            <a:r>
              <a:rPr lang="en-US" dirty="0" err="1"/>
              <a:t>bandgap</a:t>
            </a:r>
            <a:r>
              <a:rPr lang="en-US" dirty="0"/>
              <a:t> of the semiconductors.</a:t>
            </a:r>
          </a:p>
        </p:txBody>
      </p:sp>
    </p:spTree>
    <p:extLst>
      <p:ext uri="{BB962C8B-B14F-4D97-AF65-F5344CB8AC3E}">
        <p14:creationId xmlns:p14="http://schemas.microsoft.com/office/powerpoint/2010/main" val="120585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09" y="57834"/>
            <a:ext cx="8686800" cy="646331"/>
          </a:xfrm>
          <a:prstGeom prst="rect">
            <a:avLst/>
          </a:prstGeom>
          <a:noFill/>
        </p:spPr>
        <p:txBody>
          <a:bodyPr wrap="square" rtlCol="0">
            <a:spAutoFit/>
          </a:bodyPr>
          <a:lstStyle/>
          <a:p>
            <a:r>
              <a:rPr lang="en-US" sz="3600" dirty="0">
                <a:solidFill>
                  <a:schemeClr val="accent6"/>
                </a:solidFill>
                <a:latin typeface="Arrus Blk BT" pitchFamily="18" charset="0"/>
              </a:rPr>
              <a:t>Software Requirements:</a:t>
            </a:r>
          </a:p>
        </p:txBody>
      </p:sp>
      <p:sp>
        <p:nvSpPr>
          <p:cNvPr id="3" name="TextBox 2"/>
          <p:cNvSpPr txBox="1"/>
          <p:nvPr/>
        </p:nvSpPr>
        <p:spPr>
          <a:xfrm>
            <a:off x="-20782" y="838200"/>
            <a:ext cx="7239000" cy="5847755"/>
          </a:xfrm>
          <a:prstGeom prst="rect">
            <a:avLst/>
          </a:prstGeom>
          <a:noFill/>
        </p:spPr>
        <p:txBody>
          <a:bodyPr wrap="square" rtlCol="0">
            <a:spAutoFit/>
          </a:bodyPr>
          <a:lstStyle/>
          <a:p>
            <a:pPr marL="285750" indent="-285750">
              <a:buFont typeface="Wingdings" pitchFamily="2" charset="2"/>
              <a:buChar char="v"/>
            </a:pPr>
            <a:r>
              <a:rPr lang="en-US" sz="2800" dirty="0">
                <a:latin typeface="Adobe Garamond Pro Bold" pitchFamily="18" charset="0"/>
              </a:rPr>
              <a:t>  MQTT</a:t>
            </a:r>
          </a:p>
          <a:p>
            <a:pPr marL="285750" indent="-285750">
              <a:buFont typeface="Wingdings" pitchFamily="2" charset="2"/>
              <a:buChar char="v"/>
            </a:pPr>
            <a:endParaRPr lang="en-US" sz="2800" dirty="0">
              <a:latin typeface="Adobe Garamond Pro Bold" pitchFamily="18" charset="0"/>
            </a:endParaRPr>
          </a:p>
          <a:p>
            <a:pPr marL="285750" indent="-285750">
              <a:buFont typeface="Wingdings" pitchFamily="2" charset="2"/>
              <a:buChar char="v"/>
            </a:pPr>
            <a:r>
              <a:rPr lang="en-US" sz="2800" dirty="0">
                <a:latin typeface="Adobe Garamond Pro Bold" pitchFamily="18" charset="0"/>
              </a:rPr>
              <a:t>  Android Studio</a:t>
            </a:r>
          </a:p>
          <a:p>
            <a:pPr marL="285750" indent="-285750">
              <a:buFont typeface="Wingdings" pitchFamily="2" charset="2"/>
              <a:buChar char="v"/>
            </a:pPr>
            <a:endParaRPr lang="en-US" sz="2800" dirty="0">
              <a:latin typeface="Adobe Garamond Pro Bold" pitchFamily="18" charset="0"/>
            </a:endParaRPr>
          </a:p>
          <a:p>
            <a:pPr marL="285750" indent="-285750">
              <a:buFont typeface="Wingdings" pitchFamily="2" charset="2"/>
              <a:buChar char="v"/>
            </a:pPr>
            <a:r>
              <a:rPr lang="en-US" sz="2800" dirty="0">
                <a:latin typeface="Adobe Garamond Pro Bold" pitchFamily="18" charset="0"/>
              </a:rPr>
              <a:t>  </a:t>
            </a:r>
            <a:r>
              <a:rPr lang="en-US" sz="2800" dirty="0" err="1">
                <a:latin typeface="Adobe Garamond Pro Bold" pitchFamily="18" charset="0"/>
              </a:rPr>
              <a:t>Raspbian</a:t>
            </a:r>
            <a:r>
              <a:rPr lang="en-US" sz="2800" dirty="0">
                <a:latin typeface="Adobe Garamond Pro Bold" pitchFamily="18" charset="0"/>
              </a:rPr>
              <a:t> OS with libraries installed</a:t>
            </a:r>
          </a:p>
          <a:p>
            <a:pPr marL="285750" indent="-285750">
              <a:buFont typeface="Wingdings" pitchFamily="2" charset="2"/>
              <a:buChar char="v"/>
            </a:pPr>
            <a:endParaRPr lang="en-US" sz="2800" dirty="0">
              <a:latin typeface="Adobe Garamond Pro Bold" pitchFamily="18" charset="0"/>
            </a:endParaRPr>
          </a:p>
          <a:p>
            <a:pPr marL="285750" indent="-285750">
              <a:buFont typeface="Wingdings" pitchFamily="2" charset="2"/>
              <a:buChar char="v"/>
            </a:pPr>
            <a:r>
              <a:rPr lang="en-US" sz="2800" dirty="0">
                <a:latin typeface="Adobe Garamond Pro Bold" pitchFamily="18" charset="0"/>
              </a:rPr>
              <a:t>  PUTTY</a:t>
            </a:r>
          </a:p>
          <a:p>
            <a:pPr marL="285750" indent="-285750">
              <a:buFont typeface="Wingdings" pitchFamily="2" charset="2"/>
              <a:buChar char="v"/>
            </a:pPr>
            <a:endParaRPr lang="en-US" sz="2800" dirty="0">
              <a:latin typeface="Adobe Garamond Pro Bold" pitchFamily="18" charset="0"/>
            </a:endParaRPr>
          </a:p>
          <a:p>
            <a:pPr marL="285750" indent="-285750">
              <a:buFont typeface="Wingdings" pitchFamily="2" charset="2"/>
              <a:buChar char="v"/>
            </a:pPr>
            <a:r>
              <a:rPr lang="en-US" sz="2800" dirty="0">
                <a:latin typeface="Adobe Garamond Pro Bold" pitchFamily="18" charset="0"/>
              </a:rPr>
              <a:t>  Machine Learning</a:t>
            </a:r>
          </a:p>
          <a:p>
            <a:pPr marL="285750" indent="-285750">
              <a:buFont typeface="Wingdings" pitchFamily="2" charset="2"/>
              <a:buChar char="v"/>
            </a:pPr>
            <a:endParaRPr lang="en-US" sz="3200" dirty="0">
              <a:latin typeface="Adobe Garamond Pro Bold" pitchFamily="18" charset="0"/>
            </a:endParaRPr>
          </a:p>
          <a:p>
            <a:pPr marL="285750" indent="-285750">
              <a:buFont typeface="Wingdings" pitchFamily="2" charset="2"/>
              <a:buChar char="v"/>
            </a:pPr>
            <a:endParaRPr lang="en-US" dirty="0"/>
          </a:p>
          <a:p>
            <a:pPr marL="285750" indent="-285750">
              <a:buFont typeface="Wingdings" pitchFamily="2" charset="2"/>
              <a:buChar char="v"/>
            </a:pPr>
            <a:endParaRPr lang="en-US" dirty="0"/>
          </a:p>
          <a:p>
            <a:pPr marL="285750" indent="-285750">
              <a:buFont typeface="Wingdings" pitchFamily="2" charset="2"/>
              <a:buChar char="v"/>
            </a:pPr>
            <a:endParaRPr lang="en-US" dirty="0"/>
          </a:p>
          <a:p>
            <a:pPr marL="285750" indent="-285750">
              <a:buFont typeface="Wingdings" pitchFamily="2" charset="2"/>
              <a:buChar char="v"/>
            </a:pPr>
            <a:endParaRPr lang="en-US" dirty="0"/>
          </a:p>
          <a:p>
            <a:pPr marL="285750" indent="-285750">
              <a:buFont typeface="Wingdings" pitchFamily="2" charset="2"/>
              <a:buChar char="v"/>
            </a:pPr>
            <a:endParaRPr lang="en-US" dirty="0"/>
          </a:p>
        </p:txBody>
      </p:sp>
    </p:spTree>
    <p:extLst>
      <p:ext uri="{BB962C8B-B14F-4D97-AF65-F5344CB8AC3E}">
        <p14:creationId xmlns:p14="http://schemas.microsoft.com/office/powerpoint/2010/main" val="3264436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457200"/>
            <a:ext cx="8763000" cy="984885"/>
          </a:xfrm>
          <a:prstGeom prst="rect">
            <a:avLst/>
          </a:prstGeom>
          <a:noFill/>
        </p:spPr>
        <p:txBody>
          <a:bodyPr wrap="square" rtlCol="0">
            <a:spAutoFit/>
          </a:bodyPr>
          <a:lstStyle/>
          <a:p>
            <a:pPr algn="ctr"/>
            <a:r>
              <a:rPr lang="en-US" sz="4000" u="sng" dirty="0">
                <a:latin typeface="Arrus Blk BT" pitchFamily="18" charset="0"/>
              </a:rPr>
              <a:t>MQTT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688" y="1442084"/>
            <a:ext cx="7287336" cy="4882515"/>
          </a:xfrm>
          <a:prstGeom prst="rect">
            <a:avLst/>
          </a:prstGeom>
        </p:spPr>
      </p:pic>
    </p:spTree>
    <p:extLst>
      <p:ext uri="{BB962C8B-B14F-4D97-AF65-F5344CB8AC3E}">
        <p14:creationId xmlns:p14="http://schemas.microsoft.com/office/powerpoint/2010/main" val="164719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305800" cy="1754326"/>
          </a:xfrm>
          <a:prstGeom prst="rect">
            <a:avLst/>
          </a:prstGeom>
          <a:noFill/>
        </p:spPr>
        <p:txBody>
          <a:bodyPr wrap="square" rtlCol="0">
            <a:spAutoFit/>
          </a:bodyPr>
          <a:lstStyle/>
          <a:p>
            <a:r>
              <a:rPr lang="en-US" sz="5400" dirty="0">
                <a:solidFill>
                  <a:schemeClr val="accent6"/>
                </a:solidFill>
                <a:latin typeface="Adobe Garamond Pro Bold" pitchFamily="18" charset="0"/>
              </a:rPr>
              <a:t>CONTENTS</a:t>
            </a:r>
          </a:p>
          <a:p>
            <a:pPr marL="914400" indent="-914400">
              <a:buFont typeface="+mj-lt"/>
              <a:buAutoNum type="arabicPeriod"/>
            </a:pPr>
            <a:endParaRPr lang="en-US" sz="5400" dirty="0">
              <a:solidFill>
                <a:schemeClr val="accent6"/>
              </a:solidFill>
              <a:latin typeface="Adobe Garamond Pro Bold" pitchFamily="18" charset="0"/>
            </a:endParaRPr>
          </a:p>
        </p:txBody>
      </p:sp>
      <p:sp>
        <p:nvSpPr>
          <p:cNvPr id="3" name="TextBox 2"/>
          <p:cNvSpPr txBox="1"/>
          <p:nvPr/>
        </p:nvSpPr>
        <p:spPr>
          <a:xfrm>
            <a:off x="457200" y="1105763"/>
            <a:ext cx="9296400" cy="4031873"/>
          </a:xfrm>
          <a:prstGeom prst="rect">
            <a:avLst/>
          </a:prstGeom>
          <a:noFill/>
        </p:spPr>
        <p:txBody>
          <a:bodyPr wrap="square" rtlCol="0">
            <a:spAutoFit/>
          </a:bodyPr>
          <a:lstStyle/>
          <a:p>
            <a:pPr marL="457200" indent="-457200">
              <a:buFont typeface="Wingdings" pitchFamily="2" charset="2"/>
              <a:buChar char="Ø"/>
            </a:pPr>
            <a:r>
              <a:rPr lang="en-US" sz="3200" dirty="0"/>
              <a:t> Abstract</a:t>
            </a:r>
          </a:p>
          <a:p>
            <a:pPr marL="457200" indent="-457200">
              <a:buFont typeface="Wingdings" pitchFamily="2" charset="2"/>
              <a:buChar char="Ø"/>
            </a:pPr>
            <a:r>
              <a:rPr lang="en-US" sz="3200" dirty="0"/>
              <a:t>Introduction</a:t>
            </a:r>
          </a:p>
          <a:p>
            <a:pPr marL="285750" indent="-285750">
              <a:buFont typeface="Wingdings" pitchFamily="2" charset="2"/>
              <a:buChar char="Ø"/>
            </a:pPr>
            <a:r>
              <a:rPr lang="en-US" sz="3200" dirty="0"/>
              <a:t> Scope</a:t>
            </a:r>
          </a:p>
          <a:p>
            <a:pPr marL="285750" indent="-285750">
              <a:buFont typeface="Wingdings" pitchFamily="2" charset="2"/>
              <a:buChar char="Ø"/>
            </a:pPr>
            <a:r>
              <a:rPr lang="en-US" sz="3200" dirty="0"/>
              <a:t> Objectives</a:t>
            </a:r>
          </a:p>
          <a:p>
            <a:pPr marL="285750" indent="-285750">
              <a:buFont typeface="Wingdings" pitchFamily="2" charset="2"/>
              <a:buChar char="Ø"/>
            </a:pPr>
            <a:r>
              <a:rPr lang="en-US" sz="3200" dirty="0"/>
              <a:t> Hardware &amp; Software Requirement</a:t>
            </a:r>
          </a:p>
          <a:p>
            <a:pPr marL="285750" indent="-285750">
              <a:buFont typeface="Wingdings" pitchFamily="2" charset="2"/>
              <a:buChar char="Ø"/>
            </a:pPr>
            <a:r>
              <a:rPr lang="en-US" sz="3200" dirty="0"/>
              <a:t> Advantages</a:t>
            </a:r>
          </a:p>
          <a:p>
            <a:pPr marL="285750" indent="-285750">
              <a:buFont typeface="Wingdings" pitchFamily="2" charset="2"/>
              <a:buChar char="Ø"/>
            </a:pPr>
            <a:r>
              <a:rPr lang="en-US" sz="3200" dirty="0"/>
              <a:t> Result expected</a:t>
            </a:r>
          </a:p>
          <a:p>
            <a:pPr marL="285750" indent="-285750">
              <a:buFont typeface="Wingdings" pitchFamily="2" charset="2"/>
              <a:buChar char="Ø"/>
            </a:pPr>
            <a:r>
              <a:rPr lang="en-US" sz="3200" dirty="0"/>
              <a:t> References</a:t>
            </a:r>
          </a:p>
        </p:txBody>
      </p:sp>
    </p:spTree>
    <p:extLst>
      <p:ext uri="{BB962C8B-B14F-4D97-AF65-F5344CB8AC3E}">
        <p14:creationId xmlns:p14="http://schemas.microsoft.com/office/powerpoint/2010/main" val="1798709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4018" y="838200"/>
            <a:ext cx="8534400" cy="5632311"/>
          </a:xfrm>
          <a:prstGeom prst="rect">
            <a:avLst/>
          </a:prstGeom>
          <a:noFill/>
        </p:spPr>
        <p:txBody>
          <a:bodyPr wrap="square" rtlCol="0">
            <a:spAutoFit/>
          </a:bodyPr>
          <a:lstStyle/>
          <a:p>
            <a:pPr marL="285750" indent="-285750">
              <a:buFont typeface="Wingdings" pitchFamily="2" charset="2"/>
              <a:buChar char="Ø"/>
            </a:pPr>
            <a:r>
              <a:rPr lang="en-IN" dirty="0">
                <a:ea typeface="Times New Roman" panose="02020603050405020304" pitchFamily="18" charset="0"/>
                <a:cs typeface="Times New Roman" panose="02020603050405020304" pitchFamily="18" charset="0"/>
              </a:rPr>
              <a:t>MQTT ( Message Queue Telemetry Transport) is a lightweight, publish-subscribe, machine to machine network protocol for Message queue/Message queuing service</a:t>
            </a:r>
          </a:p>
          <a:p>
            <a:pPr marL="285750" indent="-285750">
              <a:buFont typeface="Wingdings" pitchFamily="2" charset="2"/>
              <a:buChar char="Ø"/>
            </a:pPr>
            <a:endParaRPr lang="en-IN" dirty="0">
              <a:cs typeface="Times New Roman" panose="02020603050405020304" pitchFamily="18" charset="0"/>
            </a:endParaRPr>
          </a:p>
          <a:p>
            <a:pPr marL="285750" indent="-285750">
              <a:buFont typeface="Wingdings" pitchFamily="2" charset="2"/>
              <a:buChar char="Ø"/>
            </a:pPr>
            <a:r>
              <a:rPr lang="en-IN" dirty="0">
                <a:ea typeface="Times New Roman" panose="02020603050405020304" pitchFamily="18" charset="0"/>
                <a:cs typeface="Times New Roman" panose="02020603050405020304" pitchFamily="18" charset="0"/>
              </a:rPr>
              <a:t>It is designed for connections with remote locations that have devices with resource constraints or limited network bandwidth. </a:t>
            </a:r>
          </a:p>
          <a:p>
            <a:pPr marL="285750" indent="-285750">
              <a:buFont typeface="Wingdings" pitchFamily="2" charset="2"/>
              <a:buChar char="Ø"/>
            </a:pPr>
            <a:endParaRPr lang="en-IN" dirty="0">
              <a:cs typeface="Times New Roman" panose="02020603050405020304" pitchFamily="18" charset="0"/>
            </a:endParaRPr>
          </a:p>
          <a:p>
            <a:pPr marL="285750" indent="-285750">
              <a:buFont typeface="Wingdings" pitchFamily="2" charset="2"/>
              <a:buChar char="Ø"/>
            </a:pPr>
            <a:r>
              <a:rPr lang="en-IN" dirty="0">
                <a:ea typeface="Times New Roman" panose="02020603050405020304" pitchFamily="18" charset="0"/>
                <a:cs typeface="Times New Roman" panose="02020603050405020304" pitchFamily="18" charset="0"/>
              </a:rPr>
              <a:t>It must run over a transport protocol that provides ordered, lossless, bi-directional connections—typically.</a:t>
            </a:r>
          </a:p>
          <a:p>
            <a:pPr marL="285750" indent="-285750">
              <a:buFont typeface="Wingdings" pitchFamily="2" charset="2"/>
              <a:buChar char="Ø"/>
            </a:pPr>
            <a:endParaRPr lang="en-IN" dirty="0">
              <a:cs typeface="Times New Roman" panose="02020603050405020304" pitchFamily="18" charset="0"/>
            </a:endParaRPr>
          </a:p>
          <a:p>
            <a:pPr marL="285750" indent="-285750">
              <a:buFont typeface="Wingdings" pitchFamily="2" charset="2"/>
              <a:buChar char="Ø"/>
            </a:pPr>
            <a:r>
              <a:rPr lang="en-IN" dirty="0">
                <a:ea typeface="Times New Roman" panose="02020603050405020304" pitchFamily="18" charset="0"/>
                <a:cs typeface="Times New Roman" panose="02020603050405020304" pitchFamily="18" charset="0"/>
              </a:rPr>
              <a:t>The MQTT protocol defines two types of network entities: a message broker and a number of   clients. </a:t>
            </a:r>
          </a:p>
          <a:p>
            <a:pPr marL="285750" indent="-285750">
              <a:buFont typeface="Wingdings" pitchFamily="2" charset="2"/>
              <a:buChar char="Ø"/>
            </a:pPr>
            <a:endParaRPr lang="en-IN" dirty="0">
              <a:ea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IN" dirty="0">
                <a:ea typeface="Times New Roman" panose="02020603050405020304" pitchFamily="18" charset="0"/>
                <a:cs typeface="Times New Roman" panose="02020603050405020304" pitchFamily="18" charset="0"/>
              </a:rPr>
              <a:t>An MQTT broker is a server that receives all messages from the clients and then routes the messages to the appropriate destination clients.</a:t>
            </a:r>
          </a:p>
          <a:p>
            <a:pPr marL="285750" indent="-285750">
              <a:buFont typeface="Wingdings" pitchFamily="2" charset="2"/>
              <a:buChar char="Ø"/>
            </a:pPr>
            <a:endParaRPr lang="en-IN" dirty="0">
              <a:ea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IN" dirty="0">
                <a:ea typeface="Times New Roman" panose="02020603050405020304" pitchFamily="18" charset="0"/>
                <a:cs typeface="Times New Roman" panose="02020603050405020304" pitchFamily="18" charset="0"/>
              </a:rPr>
              <a:t> An MQTT client is any device (from a micro controller up to a fully-fledged server) that runs an MQTT library and connects to an MQTT broker over a network.</a:t>
            </a:r>
            <a:endParaRPr lang="en-IN" dirty="0"/>
          </a:p>
          <a:p>
            <a:pPr marL="285750" indent="-285750">
              <a:buFont typeface="Wingdings" pitchFamily="2" charset="2"/>
              <a:buChar char="Ø"/>
            </a:pPr>
            <a:endParaRPr lang="en-US" dirty="0"/>
          </a:p>
        </p:txBody>
      </p:sp>
      <p:sp>
        <p:nvSpPr>
          <p:cNvPr id="5" name="TextBox 4"/>
          <p:cNvSpPr txBox="1"/>
          <p:nvPr/>
        </p:nvSpPr>
        <p:spPr>
          <a:xfrm>
            <a:off x="263236" y="141889"/>
            <a:ext cx="3830782" cy="800219"/>
          </a:xfrm>
          <a:prstGeom prst="rect">
            <a:avLst/>
          </a:prstGeom>
          <a:noFill/>
        </p:spPr>
        <p:txBody>
          <a:bodyPr wrap="square" rtlCol="0">
            <a:spAutoFit/>
          </a:bodyPr>
          <a:lstStyle/>
          <a:p>
            <a:r>
              <a:rPr lang="en-US" sz="2800" b="1" u="sng" dirty="0">
                <a:solidFill>
                  <a:schemeClr val="bg2">
                    <a:lumMod val="50000"/>
                  </a:schemeClr>
                </a:solidFill>
              </a:rPr>
              <a:t>Description</a:t>
            </a:r>
          </a:p>
          <a:p>
            <a:endParaRPr lang="en-US" dirty="0">
              <a:solidFill>
                <a:schemeClr val="bg2">
                  <a:lumMod val="50000"/>
                </a:schemeClr>
              </a:solidFill>
            </a:endParaRPr>
          </a:p>
        </p:txBody>
      </p:sp>
    </p:spTree>
    <p:extLst>
      <p:ext uri="{BB962C8B-B14F-4D97-AF65-F5344CB8AC3E}">
        <p14:creationId xmlns:p14="http://schemas.microsoft.com/office/powerpoint/2010/main" val="3047840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533400"/>
            <a:ext cx="1950727" cy="646331"/>
          </a:xfrm>
          <a:prstGeom prst="rect">
            <a:avLst/>
          </a:prstGeom>
          <a:noFill/>
        </p:spPr>
        <p:txBody>
          <a:bodyPr wrap="none" rtlCol="0">
            <a:spAutoFit/>
          </a:bodyPr>
          <a:lstStyle/>
          <a:p>
            <a:r>
              <a:rPr lang="en-US" sz="3600" u="sng" dirty="0">
                <a:latin typeface="Arrus Blk BT" pitchFamily="18" charset="0"/>
              </a:rPr>
              <a:t>PUTTY</a:t>
            </a:r>
          </a:p>
        </p:txBody>
      </p:sp>
      <p:sp>
        <p:nvSpPr>
          <p:cNvPr id="3" name="TextBox 2"/>
          <p:cNvSpPr txBox="1"/>
          <p:nvPr/>
        </p:nvSpPr>
        <p:spPr>
          <a:xfrm>
            <a:off x="381000" y="1676400"/>
            <a:ext cx="8686800" cy="2862322"/>
          </a:xfrm>
          <a:prstGeom prst="rect">
            <a:avLst/>
          </a:prstGeom>
          <a:noFill/>
        </p:spPr>
        <p:txBody>
          <a:bodyPr wrap="square" rtlCol="0">
            <a:spAutoFit/>
          </a:bodyPr>
          <a:lstStyle/>
          <a:p>
            <a:pPr marL="285750" indent="-285750">
              <a:buFont typeface="Wingdings" pitchFamily="2" charset="2"/>
              <a:buChar char="Ø"/>
            </a:pPr>
            <a:r>
              <a:rPr lang="en-IN" dirty="0">
                <a:ea typeface="Times New Roman" panose="02020603050405020304" pitchFamily="18" charset="0"/>
                <a:cs typeface="Times New Roman" panose="02020603050405020304" pitchFamily="18" charset="0"/>
              </a:rPr>
              <a:t> PUTTY is a free and open-source terminal emulator, serial console and network file transfer application. </a:t>
            </a:r>
          </a:p>
          <a:p>
            <a:pPr marL="285750" indent="-285750">
              <a:buFont typeface="Wingdings" pitchFamily="2" charset="2"/>
              <a:buChar char="Ø"/>
            </a:pPr>
            <a:endParaRPr lang="en-IN" dirty="0">
              <a:ea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IN" dirty="0">
                <a:ea typeface="Times New Roman" panose="02020603050405020304" pitchFamily="18" charset="0"/>
                <a:cs typeface="Times New Roman" panose="02020603050405020304" pitchFamily="18" charset="0"/>
              </a:rPr>
              <a:t>It supports several network protocols including SCP, SSH, Telnet, rlogin, and raw socket connection. </a:t>
            </a:r>
          </a:p>
          <a:p>
            <a:pPr marL="285750" indent="-285750">
              <a:buFont typeface="Wingdings" pitchFamily="2" charset="2"/>
              <a:buChar char="Ø"/>
            </a:pPr>
            <a:endParaRPr lang="en-IN" dirty="0">
              <a:ea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IN" dirty="0">
                <a:ea typeface="Times New Roman" panose="02020603050405020304" pitchFamily="18" charset="0"/>
                <a:cs typeface="Times New Roman" panose="02020603050405020304" pitchFamily="18" charset="0"/>
              </a:rPr>
              <a:t>It can also connect to a serial port. </a:t>
            </a:r>
          </a:p>
          <a:p>
            <a:pPr marL="285750" indent="-285750">
              <a:buFont typeface="Wingdings" pitchFamily="2" charset="2"/>
              <a:buChar char="Ø"/>
            </a:pPr>
            <a:endParaRPr lang="en-IN" dirty="0">
              <a:cs typeface="Times New Roman" panose="02020603050405020304" pitchFamily="18" charset="0"/>
            </a:endParaRPr>
          </a:p>
          <a:p>
            <a:pPr marL="285750" indent="-285750">
              <a:buFont typeface="Wingdings" pitchFamily="2" charset="2"/>
              <a:buChar char="Ø"/>
            </a:pPr>
            <a:r>
              <a:rPr lang="en-US" dirty="0" err="1"/>
              <a:t>PuTTY</a:t>
            </a:r>
            <a:r>
              <a:rPr lang="en-US" dirty="0"/>
              <a:t> is an alternative to telnet clients. Its primary advantage is that SSH provides a secure, encrypted connection to the remote system.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1236" y="4627419"/>
            <a:ext cx="2133600" cy="2133600"/>
          </a:xfrm>
          <a:prstGeom prst="rect">
            <a:avLst/>
          </a:prstGeom>
        </p:spPr>
      </p:pic>
    </p:spTree>
    <p:extLst>
      <p:ext uri="{BB962C8B-B14F-4D97-AF65-F5344CB8AC3E}">
        <p14:creationId xmlns:p14="http://schemas.microsoft.com/office/powerpoint/2010/main" val="3087267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57200"/>
            <a:ext cx="9144000" cy="923330"/>
          </a:xfrm>
          <a:prstGeom prst="rect">
            <a:avLst/>
          </a:prstGeom>
          <a:noFill/>
        </p:spPr>
        <p:txBody>
          <a:bodyPr wrap="square" rtlCol="0">
            <a:spAutoFit/>
          </a:bodyPr>
          <a:lstStyle/>
          <a:p>
            <a:pPr algn="ctr"/>
            <a:r>
              <a:rPr lang="en-US" sz="3600" u="sng" dirty="0">
                <a:latin typeface="Arrus Blk BT" pitchFamily="18" charset="0"/>
              </a:rPr>
              <a:t>Android Studio</a:t>
            </a:r>
          </a:p>
          <a:p>
            <a:pPr algn="ctr"/>
            <a:endParaRPr lang="en-US" dirty="0"/>
          </a:p>
        </p:txBody>
      </p:sp>
      <p:sp>
        <p:nvSpPr>
          <p:cNvPr id="4" name="TextBox 3"/>
          <p:cNvSpPr txBox="1"/>
          <p:nvPr/>
        </p:nvSpPr>
        <p:spPr>
          <a:xfrm>
            <a:off x="228600" y="1524000"/>
            <a:ext cx="8610600" cy="2862322"/>
          </a:xfrm>
          <a:prstGeom prst="rect">
            <a:avLst/>
          </a:prstGeom>
          <a:noFill/>
        </p:spPr>
        <p:txBody>
          <a:bodyPr wrap="square" rtlCol="0">
            <a:spAutoFit/>
          </a:bodyPr>
          <a:lstStyle/>
          <a:p>
            <a:pPr marL="285750" indent="-285750">
              <a:buFont typeface="Wingdings" pitchFamily="2" charset="2"/>
              <a:buChar char="Ø"/>
            </a:pPr>
            <a:r>
              <a:rPr lang="en-US" dirty="0"/>
              <a:t>Android Studio is </a:t>
            </a:r>
            <a:r>
              <a:rPr lang="en-US" b="1" dirty="0"/>
              <a:t>the official integrated development environment (IDE) for Android application development</a:t>
            </a:r>
            <a:r>
              <a:rPr lang="en-US" dirty="0"/>
              <a:t>.</a:t>
            </a:r>
          </a:p>
          <a:p>
            <a:pPr marL="285750" indent="-285750">
              <a:buFont typeface="Wingdings" pitchFamily="2" charset="2"/>
              <a:buChar char="Ø"/>
            </a:pPr>
            <a:endParaRPr lang="en-US" dirty="0"/>
          </a:p>
          <a:p>
            <a:pPr marL="285750" indent="-285750">
              <a:buFont typeface="Wingdings" pitchFamily="2" charset="2"/>
              <a:buChar char="Ø"/>
            </a:pPr>
            <a:r>
              <a:rPr lang="en-US" dirty="0"/>
              <a:t> It is based on the </a:t>
            </a:r>
            <a:r>
              <a:rPr lang="en-US" dirty="0" err="1"/>
              <a:t>IntelliJ</a:t>
            </a:r>
            <a:r>
              <a:rPr lang="en-US" dirty="0"/>
              <a:t> IDEA, a Java integrated development environment for software, and incorporates its code editing and developer tools.</a:t>
            </a:r>
          </a:p>
          <a:p>
            <a:pPr marL="285750" indent="-285750">
              <a:buFont typeface="Wingdings" pitchFamily="2" charset="2"/>
              <a:buChar char="Ø"/>
            </a:pPr>
            <a:endParaRPr lang="en-US" dirty="0"/>
          </a:p>
          <a:p>
            <a:pPr marL="285750" indent="-285750">
              <a:buFont typeface="Wingdings" pitchFamily="2" charset="2"/>
              <a:buChar char="Ø"/>
            </a:pPr>
            <a:r>
              <a:rPr lang="en-US" dirty="0"/>
              <a:t>Android Studio provides a unified environment where you can </a:t>
            </a:r>
            <a:r>
              <a:rPr lang="en-US" b="1" dirty="0"/>
              <a:t>build apps for Android phones, tablets, Android Wear, Android TV, and Android Auto</a:t>
            </a:r>
            <a:r>
              <a:rPr lang="en-US"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1" y="4274128"/>
            <a:ext cx="2438400" cy="2438400"/>
          </a:xfrm>
          <a:prstGeom prst="rect">
            <a:avLst/>
          </a:prstGeom>
        </p:spPr>
      </p:pic>
    </p:spTree>
    <p:extLst>
      <p:ext uri="{BB962C8B-B14F-4D97-AF65-F5344CB8AC3E}">
        <p14:creationId xmlns:p14="http://schemas.microsoft.com/office/powerpoint/2010/main" val="1904775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57200"/>
            <a:ext cx="9144000" cy="646331"/>
          </a:xfrm>
          <a:prstGeom prst="rect">
            <a:avLst/>
          </a:prstGeom>
          <a:noFill/>
        </p:spPr>
        <p:txBody>
          <a:bodyPr wrap="square" rtlCol="0">
            <a:spAutoFit/>
          </a:bodyPr>
          <a:lstStyle/>
          <a:p>
            <a:pPr algn="ctr"/>
            <a:r>
              <a:rPr lang="en-US" sz="3600" u="sng" dirty="0">
                <a:latin typeface="Arrus Blk BT" pitchFamily="18" charset="0"/>
              </a:rPr>
              <a:t>Machine Learning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909" y="3200400"/>
            <a:ext cx="4267200" cy="3429000"/>
          </a:xfrm>
          <a:prstGeom prst="rect">
            <a:avLst/>
          </a:prstGeom>
        </p:spPr>
      </p:pic>
      <p:sp>
        <p:nvSpPr>
          <p:cNvPr id="5" name="TextBox 4"/>
          <p:cNvSpPr txBox="1"/>
          <p:nvPr/>
        </p:nvSpPr>
        <p:spPr>
          <a:xfrm>
            <a:off x="304800" y="1524000"/>
            <a:ext cx="8305800" cy="2031325"/>
          </a:xfrm>
          <a:prstGeom prst="rect">
            <a:avLst/>
          </a:prstGeom>
          <a:noFill/>
        </p:spPr>
        <p:txBody>
          <a:bodyPr wrap="square" rtlCol="0">
            <a:spAutoFit/>
          </a:bodyPr>
          <a:lstStyle/>
          <a:p>
            <a:pPr marL="285750" indent="-285750">
              <a:buFont typeface="Wingdings" pitchFamily="2" charset="2"/>
              <a:buChar char="Ø"/>
            </a:pPr>
            <a:r>
              <a:rPr lang="en-US" dirty="0"/>
              <a:t>Machine learning is </a:t>
            </a:r>
            <a:r>
              <a:rPr lang="en-US" b="1" dirty="0"/>
              <a:t>a branch of artificial intelligence (AI) and computer science which focuses on the use of data and algorithms to imitate the way that humans learn, gradually improving its accuracy.</a:t>
            </a:r>
          </a:p>
          <a:p>
            <a:pPr marL="285750" indent="-285750">
              <a:buFont typeface="Wingdings" pitchFamily="2" charset="2"/>
              <a:buChar char="Ø"/>
            </a:pPr>
            <a:endParaRPr lang="en-US" b="1" dirty="0"/>
          </a:p>
          <a:p>
            <a:pPr marL="285750" indent="-285750">
              <a:buFont typeface="Wingdings" pitchFamily="2" charset="2"/>
              <a:buChar char="Ø"/>
            </a:pPr>
            <a:endParaRPr lang="en-US" b="1" dirty="0"/>
          </a:p>
          <a:p>
            <a:pPr marL="285750" indent="-285750">
              <a:buFont typeface="Wingdings" pitchFamily="2" charset="2"/>
              <a:buChar char="Ø"/>
            </a:pPr>
            <a:r>
              <a:rPr lang="en-US" dirty="0"/>
              <a:t>Machine learning is a method of data analysis that </a:t>
            </a:r>
            <a:r>
              <a:rPr lang="en-US" b="1" dirty="0"/>
              <a:t>automates analytical model building</a:t>
            </a:r>
            <a:r>
              <a:rPr lang="en-US" dirty="0"/>
              <a:t>.</a:t>
            </a:r>
          </a:p>
        </p:txBody>
      </p:sp>
    </p:spTree>
    <p:extLst>
      <p:ext uri="{BB962C8B-B14F-4D97-AF65-F5344CB8AC3E}">
        <p14:creationId xmlns:p14="http://schemas.microsoft.com/office/powerpoint/2010/main" val="4002959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33400"/>
            <a:ext cx="8229600" cy="3416320"/>
          </a:xfrm>
          <a:prstGeom prst="rect">
            <a:avLst/>
          </a:prstGeom>
          <a:noFill/>
        </p:spPr>
        <p:txBody>
          <a:bodyPr wrap="square" rtlCol="0">
            <a:spAutoFit/>
          </a:bodyPr>
          <a:lstStyle/>
          <a:p>
            <a:pPr fontAlgn="base"/>
            <a:r>
              <a:rPr lang="en-US" sz="3600" b="1" dirty="0">
                <a:solidFill>
                  <a:srgbClr val="FFC000"/>
                </a:solidFill>
                <a:latin typeface="Arrus Blk BT" pitchFamily="18" charset="0"/>
              </a:rPr>
              <a:t>Project Description</a:t>
            </a:r>
          </a:p>
          <a:p>
            <a:pPr fontAlgn="base"/>
            <a:endParaRPr lang="en-US" b="1" dirty="0"/>
          </a:p>
          <a:p>
            <a:r>
              <a:rPr lang="en-US" dirty="0"/>
              <a:t>           It first detects the vehicle parked in slots and shows the status </a:t>
            </a:r>
          </a:p>
          <a:p>
            <a:r>
              <a:rPr lang="en-US" dirty="0"/>
              <a:t>of each slot through the webserver. Visitors can know the status of the parking slot through the webpage, after that they have to show their RF ID to the reader to get authenticated and note down the time of that specific vehicle. If the new visitor is detected through a new RF reader, then it prompts to ask the username, password and Mail ID with their RF-ID and store those details to the Raspberry Pi. Then while leaving, by showing the RF ID to the reader</a:t>
            </a:r>
            <a:br>
              <a:rPr lang="en-US" dirty="0"/>
            </a:br>
            <a:endParaRPr lang="en-US" dirty="0"/>
          </a:p>
        </p:txBody>
      </p:sp>
    </p:spTree>
    <p:extLst>
      <p:ext uri="{BB962C8B-B14F-4D97-AF65-F5344CB8AC3E}">
        <p14:creationId xmlns:p14="http://schemas.microsoft.com/office/powerpoint/2010/main" val="2055279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57200"/>
            <a:ext cx="9144000" cy="646331"/>
          </a:xfrm>
          <a:prstGeom prst="rect">
            <a:avLst/>
          </a:prstGeom>
          <a:noFill/>
        </p:spPr>
        <p:txBody>
          <a:bodyPr wrap="square" rtlCol="0">
            <a:spAutoFit/>
          </a:bodyPr>
          <a:lstStyle/>
          <a:p>
            <a:pPr algn="ctr"/>
            <a:r>
              <a:rPr lang="en-US" sz="3600" u="sng" dirty="0">
                <a:solidFill>
                  <a:schemeClr val="accent6"/>
                </a:solidFill>
                <a:latin typeface="Arrus Blk BT" pitchFamily="18" charset="0"/>
              </a:rPr>
              <a:t>Advantages </a:t>
            </a:r>
          </a:p>
        </p:txBody>
      </p:sp>
      <p:sp>
        <p:nvSpPr>
          <p:cNvPr id="3" name="TextBox 2"/>
          <p:cNvSpPr txBox="1"/>
          <p:nvPr/>
        </p:nvSpPr>
        <p:spPr>
          <a:xfrm>
            <a:off x="533400" y="1371600"/>
            <a:ext cx="8839200" cy="3970318"/>
          </a:xfrm>
          <a:prstGeom prst="rect">
            <a:avLst/>
          </a:prstGeom>
          <a:noFill/>
        </p:spPr>
        <p:txBody>
          <a:bodyPr wrap="square" rtlCol="0">
            <a:spAutoFit/>
          </a:bodyPr>
          <a:lstStyle/>
          <a:p>
            <a:pPr marL="285750" indent="-285750">
              <a:buFont typeface="Wingdings" pitchFamily="2" charset="2"/>
              <a:buChar char="Ø"/>
            </a:pPr>
            <a:r>
              <a:rPr lang="en-US" dirty="0"/>
              <a:t>Reduce Search Traffic on Streets</a:t>
            </a:r>
          </a:p>
          <a:p>
            <a:pPr marL="285750" indent="-285750">
              <a:buFont typeface="Wingdings" pitchFamily="2" charset="2"/>
              <a:buChar char="Ø"/>
            </a:pPr>
            <a:r>
              <a:rPr lang="en-US" dirty="0"/>
              <a:t>Reduced traffic</a:t>
            </a:r>
          </a:p>
          <a:p>
            <a:pPr marL="285750" indent="-285750">
              <a:buFont typeface="Wingdings" pitchFamily="2" charset="2"/>
              <a:buChar char="Ø"/>
            </a:pPr>
            <a:r>
              <a:rPr lang="en-US" dirty="0"/>
              <a:t>Reduced pollution</a:t>
            </a:r>
          </a:p>
          <a:p>
            <a:pPr marL="285750" indent="-285750">
              <a:buFont typeface="Wingdings" pitchFamily="2" charset="2"/>
              <a:buChar char="Ø"/>
            </a:pPr>
            <a:r>
              <a:rPr lang="en-US" dirty="0"/>
              <a:t>The user can </a:t>
            </a:r>
            <a:r>
              <a:rPr lang="en-US" b="1" dirty="0"/>
              <a:t>know in real time parking availability</a:t>
            </a:r>
            <a:r>
              <a:rPr lang="en-US" dirty="0"/>
              <a:t> in every single way, with the indication of the number of free parking space available.</a:t>
            </a:r>
          </a:p>
          <a:p>
            <a:pPr marL="285750" indent="-285750">
              <a:buFont typeface="Wingdings" pitchFamily="2" charset="2"/>
              <a:buChar char="Ø"/>
            </a:pPr>
            <a:r>
              <a:rPr lang="en-US" dirty="0"/>
              <a:t>Increased Safety and </a:t>
            </a:r>
            <a:r>
              <a:rPr lang="en-US" dirty="0" err="1"/>
              <a:t>Securit</a:t>
            </a:r>
            <a:endParaRPr lang="en-US" dirty="0"/>
          </a:p>
          <a:p>
            <a:pPr marL="285750" indent="-285750">
              <a:buFont typeface="Wingdings" pitchFamily="2" charset="2"/>
              <a:buChar char="Ø"/>
            </a:pPr>
            <a:r>
              <a:rPr lang="en-US" dirty="0"/>
              <a:t>Easy implementation and management</a:t>
            </a:r>
          </a:p>
          <a:p>
            <a:pPr marL="285750" indent="-285750">
              <a:buFont typeface="Wingdings" pitchFamily="2" charset="2"/>
              <a:buChar char="Ø"/>
            </a:pPr>
            <a:r>
              <a:rPr lang="en-US" dirty="0"/>
              <a:t>Cost-effective</a:t>
            </a:r>
          </a:p>
          <a:p>
            <a:pPr marL="285750" indent="-285750">
              <a:buFont typeface="Wingdings" pitchFamily="2" charset="2"/>
              <a:buChar char="Ø"/>
            </a:pPr>
            <a:r>
              <a:rPr lang="en-US" dirty="0"/>
              <a:t>Uses integrated software and applications</a:t>
            </a:r>
          </a:p>
          <a:p>
            <a:pPr marL="285750" indent="-285750">
              <a:buFont typeface="Wingdings" pitchFamily="2" charset="2"/>
              <a:buChar char="Ø"/>
            </a:pPr>
            <a:r>
              <a:rPr lang="en-US" dirty="0"/>
              <a:t>The system provides details of the vacant parking slots in the vicinity and reduces the traffic issues due to illegal parking in the vicinity</a:t>
            </a:r>
          </a:p>
          <a:p>
            <a:pPr marL="285750" indent="-285750">
              <a:buFont typeface="Wingdings" pitchFamily="2" charset="2"/>
              <a:buChar char="Ø"/>
            </a:pPr>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4071100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504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683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873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00891"/>
            <a:ext cx="9144000" cy="646331"/>
          </a:xfrm>
          <a:prstGeom prst="rect">
            <a:avLst/>
          </a:prstGeom>
          <a:noFill/>
        </p:spPr>
        <p:txBody>
          <a:bodyPr wrap="square" rtlCol="0">
            <a:spAutoFit/>
          </a:bodyPr>
          <a:lstStyle/>
          <a:p>
            <a:r>
              <a:rPr lang="en-US" sz="3600" dirty="0">
                <a:solidFill>
                  <a:schemeClr val="accent6"/>
                </a:solidFill>
                <a:latin typeface="Adobe Garamond Pro Bold" pitchFamily="18" charset="0"/>
              </a:rPr>
              <a:t>ABSTRACT</a:t>
            </a:r>
            <a:r>
              <a:rPr lang="en-US" sz="3200" dirty="0">
                <a:solidFill>
                  <a:schemeClr val="accent6"/>
                </a:solidFill>
                <a:latin typeface="Adobe Garamond Pro Bold" pitchFamily="18" charset="0"/>
              </a:rPr>
              <a:t> </a:t>
            </a:r>
          </a:p>
        </p:txBody>
      </p:sp>
      <p:sp>
        <p:nvSpPr>
          <p:cNvPr id="4" name="TextBox 3"/>
          <p:cNvSpPr txBox="1"/>
          <p:nvPr/>
        </p:nvSpPr>
        <p:spPr>
          <a:xfrm>
            <a:off x="207818" y="1142999"/>
            <a:ext cx="8686800" cy="646331"/>
          </a:xfrm>
          <a:prstGeom prst="rect">
            <a:avLst/>
          </a:prstGeom>
          <a:noFill/>
        </p:spPr>
        <p:txBody>
          <a:bodyPr wrap="square" rtlCol="0">
            <a:spAutoFit/>
          </a:bodyPr>
          <a:lstStyle/>
          <a:p>
            <a:pPr marL="285750" indent="-285750">
              <a:buFont typeface="Wingdings" pitchFamily="2" charset="2"/>
              <a:buChar char="Ø"/>
            </a:pPr>
            <a:r>
              <a:rPr lang="en-US" dirty="0"/>
              <a:t>Parking is becoming one of the most common issues, it may be a Mall or a Theater, before entering the parking check if theirs any space!</a:t>
            </a:r>
          </a:p>
        </p:txBody>
      </p:sp>
      <p:sp>
        <p:nvSpPr>
          <p:cNvPr id="5" name="TextBox 4"/>
          <p:cNvSpPr txBox="1"/>
          <p:nvPr/>
        </p:nvSpPr>
        <p:spPr>
          <a:xfrm>
            <a:off x="228600" y="2133600"/>
            <a:ext cx="8915400" cy="2585323"/>
          </a:xfrm>
          <a:prstGeom prst="rect">
            <a:avLst/>
          </a:prstGeom>
          <a:noFill/>
        </p:spPr>
        <p:txBody>
          <a:bodyPr wrap="square" rtlCol="0">
            <a:spAutoFit/>
          </a:bodyPr>
          <a:lstStyle/>
          <a:p>
            <a:pPr marL="285750" indent="-285750">
              <a:buFont typeface="Wingdings" pitchFamily="2" charset="2"/>
              <a:buChar char="Ø"/>
            </a:pPr>
            <a:r>
              <a:rPr lang="en-US" dirty="0"/>
              <a:t>It has Raspberry Pi is used as a core, as a prototype 4 parking slots are present. For detection of vehicle IR Sensor is used and to have special identity RFID is used for every new car. </a:t>
            </a:r>
          </a:p>
          <a:p>
            <a:endParaRPr lang="en-US" dirty="0"/>
          </a:p>
          <a:p>
            <a:pPr marL="285750" indent="-285750">
              <a:buFont typeface="Wingdings" pitchFamily="2" charset="2"/>
              <a:buChar char="Ø"/>
            </a:pPr>
            <a:r>
              <a:rPr lang="en-US" dirty="0"/>
              <a:t>The database is maintained for every visitor.</a:t>
            </a:r>
          </a:p>
          <a:p>
            <a:pPr marL="285750" indent="-285750">
              <a:buFont typeface="Wingdings" pitchFamily="2" charset="2"/>
              <a:buChar char="Ø"/>
            </a:pPr>
            <a:endParaRPr lang="en-US" dirty="0"/>
          </a:p>
          <a:p>
            <a:pPr marL="285750" indent="-285750" fontAlgn="base">
              <a:buFont typeface="Wingdings" pitchFamily="2" charset="2"/>
              <a:buChar char="Ø"/>
            </a:pPr>
            <a:r>
              <a:rPr lang="en-US" dirty="0"/>
              <a:t> For the smart parking system, everything should be turned into autonomous like auto-detection of car entering ,leaving the park , slots availability etc.</a:t>
            </a:r>
          </a:p>
        </p:txBody>
      </p:sp>
    </p:spTree>
    <p:extLst>
      <p:ext uri="{BB962C8B-B14F-4D97-AF65-F5344CB8AC3E}">
        <p14:creationId xmlns:p14="http://schemas.microsoft.com/office/powerpoint/2010/main" val="14635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3968330" cy="646331"/>
          </a:xfrm>
          <a:prstGeom prst="rect">
            <a:avLst/>
          </a:prstGeom>
          <a:noFill/>
        </p:spPr>
        <p:txBody>
          <a:bodyPr wrap="none" rtlCol="0">
            <a:spAutoFit/>
          </a:bodyPr>
          <a:lstStyle/>
          <a:p>
            <a:r>
              <a:rPr lang="en-US" sz="3600" dirty="0">
                <a:solidFill>
                  <a:schemeClr val="accent6"/>
                </a:solidFill>
                <a:latin typeface="Adobe Garamond Pro Bold" pitchFamily="18" charset="0"/>
              </a:rPr>
              <a:t> INTRODUCTION</a:t>
            </a:r>
          </a:p>
        </p:txBody>
      </p:sp>
      <p:sp>
        <p:nvSpPr>
          <p:cNvPr id="4" name="TextBox 3"/>
          <p:cNvSpPr txBox="1"/>
          <p:nvPr/>
        </p:nvSpPr>
        <p:spPr>
          <a:xfrm>
            <a:off x="304800" y="1752600"/>
            <a:ext cx="6400800" cy="2308324"/>
          </a:xfrm>
          <a:prstGeom prst="rect">
            <a:avLst/>
          </a:prstGeom>
          <a:noFill/>
        </p:spPr>
        <p:txBody>
          <a:bodyPr wrap="square" rtlCol="0">
            <a:spAutoFit/>
          </a:bodyPr>
          <a:lstStyle/>
          <a:p>
            <a:pPr marL="285750" indent="-285750">
              <a:buFont typeface="Wingdings" pitchFamily="2" charset="2"/>
              <a:buChar char="Ø"/>
            </a:pPr>
            <a:r>
              <a:rPr lang="en-US" dirty="0"/>
              <a:t> The proposed smart car parking system will overcame all the challenges &amp; difficulties that are there in conventional car parking system.</a:t>
            </a:r>
          </a:p>
          <a:p>
            <a:pPr marL="285750" indent="-285750">
              <a:buFont typeface="Wingdings" pitchFamily="2" charset="2"/>
              <a:buChar char="Ø"/>
            </a:pPr>
            <a:endParaRPr lang="en-US" dirty="0"/>
          </a:p>
          <a:p>
            <a:endParaRPr lang="en-US" dirty="0"/>
          </a:p>
          <a:p>
            <a:pPr marL="285750" indent="-285750">
              <a:buFont typeface="Wingdings" pitchFamily="2" charset="2"/>
              <a:buChar char="Ø"/>
            </a:pPr>
            <a:r>
              <a:rPr lang="en-US" dirty="0"/>
              <a:t>Smart car parking system will be a revolutionary change in the city life, which is so filled with automobiles.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4397862"/>
            <a:ext cx="5715000" cy="2090317"/>
          </a:xfrm>
          <a:prstGeom prst="rect">
            <a:avLst/>
          </a:prstGeom>
        </p:spPr>
      </p:pic>
    </p:spTree>
    <p:extLst>
      <p:ext uri="{BB962C8B-B14F-4D97-AF65-F5344CB8AC3E}">
        <p14:creationId xmlns:p14="http://schemas.microsoft.com/office/powerpoint/2010/main" val="38061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72593"/>
            <a:ext cx="5257800" cy="646331"/>
          </a:xfrm>
          <a:prstGeom prst="rect">
            <a:avLst/>
          </a:prstGeom>
          <a:noFill/>
        </p:spPr>
        <p:txBody>
          <a:bodyPr wrap="square" rtlCol="0">
            <a:spAutoFit/>
          </a:bodyPr>
          <a:lstStyle/>
          <a:p>
            <a:r>
              <a:rPr lang="en-US" sz="3600" dirty="0">
                <a:solidFill>
                  <a:schemeClr val="accent6"/>
                </a:solidFill>
                <a:latin typeface="Adobe Garamond Pro Bold" pitchFamily="18" charset="0"/>
              </a:rPr>
              <a:t> SCOPE</a:t>
            </a:r>
          </a:p>
        </p:txBody>
      </p:sp>
      <p:sp>
        <p:nvSpPr>
          <p:cNvPr id="8" name="TextBox 7"/>
          <p:cNvSpPr txBox="1"/>
          <p:nvPr/>
        </p:nvSpPr>
        <p:spPr>
          <a:xfrm>
            <a:off x="609600" y="1600200"/>
            <a:ext cx="8229600" cy="2585323"/>
          </a:xfrm>
          <a:prstGeom prst="rect">
            <a:avLst/>
          </a:prstGeom>
          <a:noFill/>
        </p:spPr>
        <p:txBody>
          <a:bodyPr wrap="square" rtlCol="0">
            <a:spAutoFit/>
          </a:bodyPr>
          <a:lstStyle/>
          <a:p>
            <a:pPr marL="285750" indent="-285750">
              <a:buFont typeface="Wingdings" pitchFamily="2" charset="2"/>
              <a:buChar char="Ø"/>
            </a:pPr>
            <a:r>
              <a:rPr lang="en-US" dirty="0"/>
              <a:t> Parking management system utilizes IOT and RFID, that the user utilize parking areas proficiently, reducing time to search the free parking spaces.</a:t>
            </a:r>
          </a:p>
          <a:p>
            <a:pPr marL="285750" indent="-285750">
              <a:buFont typeface="Wingdings" pitchFamily="2" charset="2"/>
              <a:buChar char="Ø"/>
            </a:pPr>
            <a:endParaRPr lang="en-US" dirty="0"/>
          </a:p>
          <a:p>
            <a:pPr marL="285750" indent="-285750">
              <a:buFont typeface="Wingdings" pitchFamily="2" charset="2"/>
              <a:buChar char="Ø"/>
            </a:pPr>
            <a:r>
              <a:rPr lang="en-US" dirty="0"/>
              <a:t>Smart parking solutions enable the municipalities to manage and reduce parking search traffic on the streets. This technology also ensures parking safety, but its major contribution to traffic congestion are the factors of making the parking experience faster, more convenient and hassle-free.</a:t>
            </a:r>
          </a:p>
        </p:txBody>
      </p:sp>
    </p:spTree>
    <p:extLst>
      <p:ext uri="{BB962C8B-B14F-4D97-AF65-F5344CB8AC3E}">
        <p14:creationId xmlns:p14="http://schemas.microsoft.com/office/powerpoint/2010/main" val="380917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3124200" cy="646331"/>
          </a:xfrm>
          <a:prstGeom prst="rect">
            <a:avLst/>
          </a:prstGeom>
          <a:noFill/>
        </p:spPr>
        <p:txBody>
          <a:bodyPr wrap="square" rtlCol="0">
            <a:spAutoFit/>
          </a:bodyPr>
          <a:lstStyle/>
          <a:p>
            <a:r>
              <a:rPr lang="en-US" sz="3600" dirty="0">
                <a:solidFill>
                  <a:schemeClr val="accent6"/>
                </a:solidFill>
                <a:latin typeface="Adobe Garamond Pro Bold" pitchFamily="18" charset="0"/>
              </a:rPr>
              <a:t> OBJECTIVES</a:t>
            </a:r>
          </a:p>
        </p:txBody>
      </p:sp>
      <p:sp>
        <p:nvSpPr>
          <p:cNvPr id="4" name="TextBox 3"/>
          <p:cNvSpPr txBox="1"/>
          <p:nvPr/>
        </p:nvSpPr>
        <p:spPr>
          <a:xfrm>
            <a:off x="533400" y="1447800"/>
            <a:ext cx="8305800" cy="1754326"/>
          </a:xfrm>
          <a:prstGeom prst="rect">
            <a:avLst/>
          </a:prstGeom>
          <a:noFill/>
        </p:spPr>
        <p:txBody>
          <a:bodyPr wrap="square" rtlCol="0">
            <a:spAutoFit/>
          </a:bodyPr>
          <a:lstStyle/>
          <a:p>
            <a:pPr marL="285750" indent="-285750">
              <a:buFont typeface="Wingdings" pitchFamily="2" charset="2"/>
              <a:buChar char="Ø"/>
            </a:pPr>
            <a:r>
              <a:rPr lang="en-US" dirty="0"/>
              <a:t> To develop an user friendly parking system which reduces the man power and time saving .</a:t>
            </a:r>
          </a:p>
          <a:p>
            <a:pPr marL="285750" indent="-285750">
              <a:buFont typeface="Wingdings" pitchFamily="2" charset="2"/>
              <a:buChar char="Ø"/>
            </a:pPr>
            <a:endParaRPr lang="en-US" dirty="0"/>
          </a:p>
          <a:p>
            <a:pPr marL="285750" indent="-285750">
              <a:buFont typeface="Wingdings" pitchFamily="2" charset="2"/>
              <a:buChar char="Ø"/>
            </a:pPr>
            <a:r>
              <a:rPr lang="en-US" dirty="0"/>
              <a:t> To offer safe and secure parking slots with in the limited areas.</a:t>
            </a:r>
          </a:p>
          <a:p>
            <a:pPr marL="285750" indent="-285750">
              <a:buFont typeface="Wingdings" pitchFamily="2" charset="2"/>
              <a:buChar char="Ø"/>
            </a:pPr>
            <a:endParaRPr lang="en-US" dirty="0"/>
          </a:p>
          <a:p>
            <a:pPr marL="285750" indent="-285750">
              <a:buFont typeface="Wingdings" pitchFamily="2" charset="2"/>
              <a:buChar char="Ø"/>
            </a:pPr>
            <a:r>
              <a:rPr lang="en-US" dirty="0"/>
              <a:t> To reduce traffic mess caused by an unplanned parking system</a:t>
            </a:r>
          </a:p>
        </p:txBody>
      </p:sp>
    </p:spTree>
    <p:extLst>
      <p:ext uri="{BB962C8B-B14F-4D97-AF65-F5344CB8AC3E}">
        <p14:creationId xmlns:p14="http://schemas.microsoft.com/office/powerpoint/2010/main" val="112949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76071"/>
            <a:ext cx="8153400" cy="646331"/>
          </a:xfrm>
          <a:prstGeom prst="rect">
            <a:avLst/>
          </a:prstGeom>
          <a:noFill/>
        </p:spPr>
        <p:txBody>
          <a:bodyPr wrap="square" rtlCol="0">
            <a:spAutoFit/>
          </a:bodyPr>
          <a:lstStyle/>
          <a:p>
            <a:r>
              <a:rPr lang="en-US" sz="3600" dirty="0">
                <a:solidFill>
                  <a:schemeClr val="accent6"/>
                </a:solidFill>
                <a:latin typeface="Arrus Blk BT" pitchFamily="18" charset="0"/>
              </a:rPr>
              <a:t>Hardware Requirements:</a:t>
            </a:r>
          </a:p>
        </p:txBody>
      </p:sp>
      <p:sp>
        <p:nvSpPr>
          <p:cNvPr id="6" name="TextBox 5"/>
          <p:cNvSpPr txBox="1"/>
          <p:nvPr/>
        </p:nvSpPr>
        <p:spPr>
          <a:xfrm>
            <a:off x="685800" y="1657530"/>
            <a:ext cx="8077200" cy="4247317"/>
          </a:xfrm>
          <a:prstGeom prst="rect">
            <a:avLst/>
          </a:prstGeom>
          <a:noFill/>
        </p:spPr>
        <p:txBody>
          <a:bodyPr wrap="square" rtlCol="0">
            <a:spAutoFit/>
          </a:bodyPr>
          <a:lstStyle/>
          <a:p>
            <a:pPr marL="285750" indent="-285750">
              <a:buFont typeface="Wingdings" pitchFamily="2" charset="2"/>
              <a:buChar char="v"/>
            </a:pPr>
            <a:r>
              <a:rPr lang="en-US" sz="3600" dirty="0">
                <a:latin typeface="Adobe Garamond Pro Bold" pitchFamily="18" charset="0"/>
              </a:rPr>
              <a:t> Raspberry Pi</a:t>
            </a:r>
          </a:p>
          <a:p>
            <a:pPr marL="285750" indent="-285750">
              <a:buFont typeface="Wingdings" pitchFamily="2" charset="2"/>
              <a:buChar char="v"/>
            </a:pPr>
            <a:r>
              <a:rPr lang="en-US" sz="3600" dirty="0">
                <a:latin typeface="Adobe Garamond Pro Bold" pitchFamily="18" charset="0"/>
              </a:rPr>
              <a:t> RFID Tag Reader</a:t>
            </a:r>
          </a:p>
          <a:p>
            <a:pPr marL="285750" indent="-285750">
              <a:buFont typeface="Wingdings" pitchFamily="2" charset="2"/>
              <a:buChar char="v"/>
            </a:pPr>
            <a:r>
              <a:rPr lang="en-US" sz="3600" dirty="0">
                <a:latin typeface="Adobe Garamond Pro Bold" pitchFamily="18" charset="0"/>
              </a:rPr>
              <a:t> RFID Tags</a:t>
            </a:r>
          </a:p>
          <a:p>
            <a:pPr marL="285750" indent="-285750">
              <a:buFont typeface="Wingdings" pitchFamily="2" charset="2"/>
              <a:buChar char="v"/>
            </a:pPr>
            <a:r>
              <a:rPr lang="en-US" sz="3600" dirty="0">
                <a:latin typeface="Adobe Garamond Pro Bold" pitchFamily="18" charset="0"/>
              </a:rPr>
              <a:t> IR Sensors</a:t>
            </a:r>
          </a:p>
          <a:p>
            <a:pPr marL="285750" indent="-285750">
              <a:buFont typeface="Wingdings" pitchFamily="2" charset="2"/>
              <a:buChar char="v"/>
            </a:pPr>
            <a:r>
              <a:rPr lang="en-US" sz="3600" dirty="0">
                <a:latin typeface="Adobe Garamond Pro Bold" pitchFamily="18" charset="0"/>
              </a:rPr>
              <a:t> Servo Motor</a:t>
            </a:r>
          </a:p>
          <a:p>
            <a:pPr marL="285750" indent="-285750">
              <a:buFont typeface="Wingdings" pitchFamily="2" charset="2"/>
              <a:buChar char="v"/>
            </a:pPr>
            <a:r>
              <a:rPr lang="en-US" sz="3600" dirty="0">
                <a:latin typeface="Adobe Garamond Pro Bold" pitchFamily="18" charset="0"/>
              </a:rPr>
              <a:t> LED Lights</a:t>
            </a:r>
          </a:p>
          <a:p>
            <a:endParaRPr lang="en-US" dirty="0"/>
          </a:p>
          <a:p>
            <a:pPr marL="285750" indent="-285750">
              <a:buFont typeface="Wingdings" pitchFamily="2" charset="2"/>
              <a:buChar char="v"/>
            </a:pPr>
            <a:endParaRPr lang="en-US" dirty="0"/>
          </a:p>
          <a:p>
            <a:pPr marL="285750" indent="-285750">
              <a:buFont typeface="Wingdings" pitchFamily="2" charset="2"/>
              <a:buChar char="v"/>
            </a:pPr>
            <a:endParaRPr lang="en-US" dirty="0"/>
          </a:p>
        </p:txBody>
      </p:sp>
    </p:spTree>
    <p:extLst>
      <p:ext uri="{BB962C8B-B14F-4D97-AF65-F5344CB8AC3E}">
        <p14:creationId xmlns:p14="http://schemas.microsoft.com/office/powerpoint/2010/main" val="16078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04800"/>
            <a:ext cx="8534400" cy="646331"/>
          </a:xfrm>
          <a:prstGeom prst="rect">
            <a:avLst/>
          </a:prstGeom>
          <a:noFill/>
        </p:spPr>
        <p:txBody>
          <a:bodyPr wrap="square" rtlCol="0">
            <a:spAutoFit/>
          </a:bodyPr>
          <a:lstStyle/>
          <a:p>
            <a:r>
              <a:rPr lang="en-US" sz="3600" dirty="0">
                <a:latin typeface="Arrus Blk BT" pitchFamily="18" charset="0"/>
              </a:rPr>
              <a:t>Raspberry Pi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136072"/>
            <a:ext cx="6378419" cy="4736509"/>
          </a:xfrm>
          <a:prstGeom prst="rect">
            <a:avLst/>
          </a:prstGeom>
        </p:spPr>
      </p:pic>
    </p:spTree>
    <p:extLst>
      <p:ext uri="{BB962C8B-B14F-4D97-AF65-F5344CB8AC3E}">
        <p14:creationId xmlns:p14="http://schemas.microsoft.com/office/powerpoint/2010/main" val="411750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09" y="914400"/>
            <a:ext cx="9144000" cy="5078313"/>
          </a:xfrm>
          <a:prstGeom prst="rect">
            <a:avLst/>
          </a:prstGeom>
        </p:spPr>
        <p:txBody>
          <a:bodyPr wrap="square">
            <a:spAutoFit/>
          </a:bodyPr>
          <a:lstStyle/>
          <a:p>
            <a:pPr marL="285750" indent="-285750">
              <a:buFont typeface="Wingdings" pitchFamily="2" charset="2"/>
              <a:buChar char="Ø"/>
            </a:pPr>
            <a:r>
              <a:rPr lang="en-US" dirty="0"/>
              <a:t>Raspberry Pi is the name of a series of single-board computers made by the </a:t>
            </a:r>
            <a:r>
              <a:rPr lang="en-US" dirty="0">
                <a:hlinkClick r:id="rId2"/>
              </a:rPr>
              <a:t>Raspberry Pi Foundation</a:t>
            </a:r>
            <a:r>
              <a:rPr lang="en-US" dirty="0"/>
              <a:t>, a UK charity that aims to educate people in computing and create easier access to computing education.</a:t>
            </a:r>
          </a:p>
          <a:p>
            <a:pPr marL="285750" indent="-285750">
              <a:buFont typeface="Wingdings" pitchFamily="2" charset="2"/>
              <a:buChar char="Ø"/>
            </a:pPr>
            <a:endParaRPr lang="en-US" dirty="0"/>
          </a:p>
          <a:p>
            <a:pPr marL="285750" indent="-285750">
              <a:buFont typeface="Wingdings" pitchFamily="2" charset="2"/>
              <a:buChar char="Ø"/>
            </a:pPr>
            <a:r>
              <a:rPr lang="en-US" dirty="0"/>
              <a:t>By connecting peripherals like Keyboard, mouse, display to the Raspberry Pi, it will act as a mini personal computer</a:t>
            </a:r>
          </a:p>
          <a:p>
            <a:pPr marL="285750" indent="-285750">
              <a:buFont typeface="Wingdings" pitchFamily="2" charset="2"/>
              <a:buChar char="Ø"/>
            </a:pPr>
            <a:endParaRPr lang="en-US" dirty="0"/>
          </a:p>
          <a:p>
            <a:pPr marL="285750" indent="-285750">
              <a:buFont typeface="Wingdings" pitchFamily="2" charset="2"/>
              <a:buChar char="Ø"/>
            </a:pPr>
            <a:r>
              <a:rPr lang="en-US" dirty="0"/>
              <a:t>Raspberry Pi is popularly used for real time Image/Video Processing, </a:t>
            </a:r>
            <a:r>
              <a:rPr lang="en-US" dirty="0" err="1"/>
              <a:t>IoT</a:t>
            </a:r>
            <a:r>
              <a:rPr lang="en-US" dirty="0"/>
              <a:t> based applications and Robotics applications</a:t>
            </a:r>
          </a:p>
          <a:p>
            <a:pPr marL="285750" indent="-285750">
              <a:buFont typeface="Wingdings" pitchFamily="2" charset="2"/>
              <a:buChar char="Ø"/>
            </a:pPr>
            <a:endParaRPr lang="en-US" dirty="0"/>
          </a:p>
          <a:p>
            <a:pPr marL="285750" indent="-285750">
              <a:buFont typeface="Wingdings" pitchFamily="2" charset="2"/>
              <a:buChar char="Ø"/>
            </a:pPr>
            <a:r>
              <a:rPr lang="en-US" dirty="0"/>
              <a:t>Raspberry Pi is slower than laptop or desktop but is still a computer which can provide all the expected features or abilities, at a low power consumption</a:t>
            </a:r>
          </a:p>
          <a:p>
            <a:pPr marL="285750" indent="-285750">
              <a:buFont typeface="Wingdings" pitchFamily="2" charset="2"/>
              <a:buChar char="Ø"/>
            </a:pPr>
            <a:endParaRPr lang="en-US" dirty="0"/>
          </a:p>
          <a:p>
            <a:pPr marL="285750" indent="-285750">
              <a:buFont typeface="Wingdings" pitchFamily="2" charset="2"/>
              <a:buChar char="Ø"/>
            </a:pPr>
            <a:r>
              <a:rPr lang="en-US" dirty="0"/>
              <a:t>You can develop many projects with raspberry pi. Many parameters such as portability, ability to produce integrated solutions, ram memory, internet connection, processor speed are the strengths of raspberry pi</a:t>
            </a:r>
          </a:p>
          <a:p>
            <a:pPr marL="285750" indent="-285750">
              <a:buFont typeface="Wingdings" pitchFamily="2" charset="2"/>
              <a:buChar char="Ø"/>
            </a:pPr>
            <a:endParaRPr lang="en-US" dirty="0"/>
          </a:p>
          <a:p>
            <a:pPr marL="285750" indent="-285750">
              <a:buFont typeface="Wingdings" pitchFamily="2" charset="2"/>
              <a:buChar char="Ø"/>
            </a:pPr>
            <a:endParaRPr lang="en-US" dirty="0"/>
          </a:p>
        </p:txBody>
      </p:sp>
      <p:sp>
        <p:nvSpPr>
          <p:cNvPr id="4" name="TextBox 3"/>
          <p:cNvSpPr txBox="1"/>
          <p:nvPr/>
        </p:nvSpPr>
        <p:spPr>
          <a:xfrm>
            <a:off x="-27709" y="228600"/>
            <a:ext cx="5257800" cy="800219"/>
          </a:xfrm>
          <a:prstGeom prst="rect">
            <a:avLst/>
          </a:prstGeom>
          <a:noFill/>
        </p:spPr>
        <p:txBody>
          <a:bodyPr wrap="square" rtlCol="0">
            <a:spAutoFit/>
          </a:bodyPr>
          <a:lstStyle/>
          <a:p>
            <a:r>
              <a:rPr lang="en-US" sz="2800" b="1" u="sng" dirty="0">
                <a:solidFill>
                  <a:schemeClr val="bg2">
                    <a:lumMod val="50000"/>
                  </a:schemeClr>
                </a:solidFill>
              </a:rPr>
              <a:t>Description</a:t>
            </a:r>
          </a:p>
          <a:p>
            <a:endParaRPr lang="en-US" dirty="0"/>
          </a:p>
        </p:txBody>
      </p:sp>
    </p:spTree>
    <p:extLst>
      <p:ext uri="{BB962C8B-B14F-4D97-AF65-F5344CB8AC3E}">
        <p14:creationId xmlns:p14="http://schemas.microsoft.com/office/powerpoint/2010/main" val="4110974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500</TotalTime>
  <Words>1565</Words>
  <Application>Microsoft Office PowerPoint</Application>
  <PresentationFormat>On-screen Show (4:3)</PresentationFormat>
  <Paragraphs>178</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Aardvark</vt:lpstr>
      <vt:lpstr>Aarvark Cafe</vt:lpstr>
      <vt:lpstr>Acmo Display SSi</vt:lpstr>
      <vt:lpstr>Adobe Garamond Pro Bold</vt:lpstr>
      <vt:lpstr>Americana-ExtraBold</vt:lpstr>
      <vt:lpstr>Arial Rounded MT Bold</vt:lpstr>
      <vt:lpstr>Arrus Blk BT</vt:lpstr>
      <vt:lpstr>Lucida Sans Unicode</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918618291364</dc:creator>
  <cp:lastModifiedBy>Mithun J B</cp:lastModifiedBy>
  <cp:revision>50</cp:revision>
  <dcterms:created xsi:type="dcterms:W3CDTF">2022-10-20T04:01:38Z</dcterms:created>
  <dcterms:modified xsi:type="dcterms:W3CDTF">2023-10-15T14:16:36Z</dcterms:modified>
</cp:coreProperties>
</file>