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93833661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93833661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we need better/discriminative feature to be </a:t>
            </a:r>
            <a:r>
              <a:rPr lang="en"/>
              <a:t>provided</a:t>
            </a:r>
            <a:r>
              <a:rPr lang="en"/>
              <a:t> to </a:t>
            </a:r>
            <a:r>
              <a:rPr lang="en"/>
              <a:t>successive</a:t>
            </a:r>
            <a:r>
              <a:rPr lang="en"/>
              <a:t> layers for search phase. The idea used in this block is similar to how humans view images at various population to focus on small spatial shifts.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Explain model thoda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93833661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93833661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93833661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293833661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Motivation: once we have better </a:t>
            </a:r>
            <a:r>
              <a:rPr lang="en"/>
              <a:t>discriminative</a:t>
            </a:r>
            <a:r>
              <a:rPr lang="en"/>
              <a:t> feature , we need to locate the concealed object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feeding to the NCD function we need to </a:t>
            </a:r>
            <a:r>
              <a:rPr lang="en"/>
              <a:t>operate on the enhanced feature to obtain refined feature with semantic consistency and briged context across layers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 =3 X 3  convolution followed by batch normalization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Upsampling is to match the shAPE BEFORE ELEMENT WISE MULTIPLICATION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refined features are then passed through the NCD to generate course maps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293833661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293833661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93833661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93833661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reverse attention is used for mining complementary regions and details by erasing the existing estimated target regions from side-output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down </a:t>
            </a:r>
            <a:r>
              <a:rPr lang="en"/>
              <a:t>sample</a:t>
            </a:r>
            <a:r>
              <a:rPr lang="en"/>
              <a:t> or up sample the </a:t>
            </a:r>
            <a:r>
              <a:rPr lang="en"/>
              <a:t>coarse</a:t>
            </a:r>
            <a:r>
              <a:rPr lang="en"/>
              <a:t> map to match the size which is then operated with sigmoid.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then subtracted element wise </a:t>
            </a:r>
            <a:r>
              <a:rPr lang="en"/>
              <a:t>with</a:t>
            </a:r>
            <a:r>
              <a:rPr lang="en"/>
              <a:t> matrix with each element as 1 to </a:t>
            </a:r>
            <a:r>
              <a:rPr lang="en"/>
              <a:t>obtain</a:t>
            </a:r>
            <a:r>
              <a:rPr lang="en"/>
              <a:t> </a:t>
            </a:r>
            <a:r>
              <a:rPr lang="en"/>
              <a:t>complementary</a:t>
            </a:r>
            <a:r>
              <a:rPr lang="en"/>
              <a:t> region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reverse guidance is used into GRA as feedback when it operates on the enhanced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EXPLAINING THIS, SHOW THE OVERALL STRUCTURE TO SHOW WHERE THIS FITS IN THE OVERALL STRUCTURE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93833661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93833661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</a:t>
            </a:r>
            <a:r>
              <a:rPr lang="en"/>
              <a:t>incorporate</a:t>
            </a:r>
            <a:r>
              <a:rPr lang="en"/>
              <a:t> reverse </a:t>
            </a:r>
            <a:r>
              <a:rPr lang="en"/>
              <a:t>guidance</a:t>
            </a:r>
            <a:r>
              <a:rPr lang="en"/>
              <a:t> prior </a:t>
            </a:r>
            <a:r>
              <a:rPr lang="en"/>
              <a:t>effectively</a:t>
            </a:r>
            <a:r>
              <a:rPr lang="en"/>
              <a:t> we use group wise operation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</a:t>
            </a:r>
            <a:r>
              <a:rPr lang="en"/>
              <a:t>primarily</a:t>
            </a:r>
            <a:r>
              <a:rPr lang="en"/>
              <a:t> involves two steps: 1) group split 2) concatenation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feature map P</a:t>
            </a:r>
            <a:r>
              <a:rPr baseline="-25000" lang="en"/>
              <a:t>i</a:t>
            </a:r>
            <a:r>
              <a:rPr lang="en"/>
              <a:t>K is split into gi groups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</a:t>
            </a:r>
            <a:r>
              <a:rPr baseline="-25000" lang="en"/>
              <a:t>i</a:t>
            </a:r>
            <a:r>
              <a:rPr lang="en"/>
              <a:t>K is concatenated with each split group and then </a:t>
            </a:r>
            <a:r>
              <a:rPr lang="en"/>
              <a:t>further</a:t>
            </a:r>
            <a:r>
              <a:rPr lang="en"/>
              <a:t> all the group to concated to give a final feature with </a:t>
            </a:r>
            <a:r>
              <a:rPr lang="en"/>
              <a:t>increase</a:t>
            </a:r>
            <a:r>
              <a:rPr lang="en"/>
              <a:t> dimension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293833661_8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293833661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the main block which uses residual guidance and GGO to improve the </a:t>
            </a:r>
            <a:r>
              <a:rPr lang="en"/>
              <a:t>coarse</a:t>
            </a:r>
            <a:r>
              <a:rPr lang="en"/>
              <a:t> map generated by NCD for better localisation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use different feature </a:t>
            </a:r>
            <a:r>
              <a:rPr lang="en"/>
              <a:t>pyramids</a:t>
            </a:r>
            <a:r>
              <a:rPr lang="en"/>
              <a:t> with </a:t>
            </a:r>
            <a:r>
              <a:rPr lang="en"/>
              <a:t>multiple</a:t>
            </a:r>
            <a:r>
              <a:rPr lang="en"/>
              <a:t> blocks for progressively refine the coarse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</a:t>
            </a:r>
            <a:r>
              <a:rPr baseline="-25000" lang="en"/>
              <a:t>I+1 </a:t>
            </a:r>
            <a:r>
              <a:rPr lang="en"/>
              <a:t>is obtained by 3x3 convolution of GGO for channel size reduction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</a:t>
            </a:r>
            <a:r>
              <a:rPr baseline="-25000" lang="en"/>
              <a:t>i+1</a:t>
            </a:r>
            <a:r>
              <a:rPr lang="en"/>
              <a:t> is obtained by element wise addition of R</a:t>
            </a:r>
            <a:r>
              <a:rPr baseline="-25000" lang="en"/>
              <a:t>i </a:t>
            </a:r>
            <a:r>
              <a:rPr lang="en"/>
              <a:t> with P</a:t>
            </a:r>
            <a:r>
              <a:rPr baseline="-25000" lang="en"/>
              <a:t>i+1</a:t>
            </a:r>
            <a:r>
              <a:rPr lang="en"/>
              <a:t> operated with 3x3 </a:t>
            </a:r>
            <a:r>
              <a:rPr lang="en"/>
              <a:t>convolution</a:t>
            </a:r>
            <a:r>
              <a:rPr lang="en"/>
              <a:t> for reduction to dingle channel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Finally the refined coarse map prediction is done by combining the reverse guidance with </a:t>
            </a:r>
            <a:r>
              <a:rPr lang="en"/>
              <a:t>previous</a:t>
            </a:r>
            <a:r>
              <a:rPr lang="en"/>
              <a:t> </a:t>
            </a:r>
            <a:r>
              <a:rPr lang="en"/>
              <a:t>coarse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93833661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293833661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bfa00140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bfa0014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bfa0014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bfa0014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93833661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93833661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93833661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93833661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93833661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93833661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93833661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93833661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9383366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9383366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93833661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93833661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93833661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93833661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To feed features into SINET architecture we use extarct the same from resent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Features have been </a:t>
            </a:r>
            <a:r>
              <a:rPr lang="en"/>
              <a:t>extracted</a:t>
            </a:r>
            <a:r>
              <a:rPr lang="en"/>
              <a:t> at </a:t>
            </a:r>
            <a:r>
              <a:rPr lang="en"/>
              <a:t>multiple</a:t>
            </a:r>
            <a:r>
              <a:rPr lang="en"/>
              <a:t> </a:t>
            </a:r>
            <a:r>
              <a:rPr lang="en"/>
              <a:t>resolution</a:t>
            </a:r>
            <a:r>
              <a:rPr lang="en"/>
              <a:t> to </a:t>
            </a:r>
            <a:r>
              <a:rPr lang="en"/>
              <a:t>improve</a:t>
            </a:r>
            <a:r>
              <a:rPr lang="en"/>
              <a:t> performance as SINET performs similar </a:t>
            </a:r>
            <a:r>
              <a:rPr lang="en"/>
              <a:t>operation</a:t>
            </a:r>
            <a:r>
              <a:rPr lang="en"/>
              <a:t> on feature pyramid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HIgh-level feature as low-level more time and less </a:t>
            </a:r>
            <a:r>
              <a:rPr lang="en"/>
              <a:t>performance</a:t>
            </a:r>
            <a:r>
              <a:rPr lang="en"/>
              <a:t> contri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93833661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93833661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document/9444794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93300" y="1716800"/>
            <a:ext cx="5957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</a:rPr>
              <a:t>Concealed Object Detection</a:t>
            </a:r>
            <a:endParaRPr sz="3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1"/>
                </a:solidFill>
              </a:rPr>
              <a:t>Deng-Ping Fan, Ge-Peng Ji, Ming-Ming Cheng, and Ling Shao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891650" y="3565100"/>
            <a:ext cx="2848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-Mitalee Oza | 180100067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-Shubham Agrawal | 180040100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-Mithun Polamreddy  | 180100081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-Tanisha jain | 200100156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3021000" y="3133125"/>
            <a:ext cx="31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GNR 638:  Course Project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57070" l="33230" r="24886" t="18240"/>
          <a:stretch/>
        </p:blipFill>
        <p:spPr>
          <a:xfrm>
            <a:off x="5939275" y="1157300"/>
            <a:ext cx="2847275" cy="94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25220" l="-898" r="66477" t="22863"/>
          <a:stretch/>
        </p:blipFill>
        <p:spPr>
          <a:xfrm>
            <a:off x="5939275" y="2226250"/>
            <a:ext cx="2925125" cy="25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5939275" y="1157301"/>
            <a:ext cx="2847300" cy="94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4294967295" type="title"/>
          </p:nvPr>
        </p:nvSpPr>
        <p:spPr>
          <a:xfrm>
            <a:off x="466450" y="495350"/>
            <a:ext cx="51693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Texture </a:t>
            </a:r>
            <a:r>
              <a:rPr lang="en" sz="2100"/>
              <a:t>Enhancement</a:t>
            </a:r>
            <a:r>
              <a:rPr lang="en" sz="2100"/>
              <a:t> Module (TEM)</a:t>
            </a:r>
            <a:endParaRPr sz="2100"/>
          </a:p>
        </p:txBody>
      </p:sp>
      <p:sp>
        <p:nvSpPr>
          <p:cNvPr id="194" name="Google Shape;194;p22"/>
          <p:cNvSpPr txBox="1"/>
          <p:nvPr/>
        </p:nvSpPr>
        <p:spPr>
          <a:xfrm>
            <a:off x="491200" y="1332625"/>
            <a:ext cx="511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incorporate more discriminative feature representations during the searching stage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Includes four parallel residual branches with different dilation rate and convolution size and a shortcut branch.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 the start of each branch we use 1x1 convolution for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reducing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size of channel to 32.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four branches are concatenated followed by 1x1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channel size reduction.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concatenated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feature is added to the shortcut branch and operated with Relu to obtain f_k’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speeding up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efficiency, the standard convolution operation of size (2i-1) X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(2i-1) has been factored into sequence of 2 steps (2i-1) X 1 and 1 X (2i-1)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317788"/>
            <a:ext cx="7679000" cy="45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6487050" y="1126425"/>
            <a:ext cx="1859400" cy="144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56" y="3485925"/>
            <a:ext cx="5514175" cy="12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 rotWithShape="1">
          <a:blip r:embed="rId4">
            <a:alphaModFix/>
          </a:blip>
          <a:srcRect b="49996" l="74938" r="847" t="17939"/>
          <a:stretch/>
        </p:blipFill>
        <p:spPr>
          <a:xfrm>
            <a:off x="6341475" y="1736025"/>
            <a:ext cx="2385976" cy="198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6341475" y="1736027"/>
            <a:ext cx="2385900" cy="198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4294967295" type="title"/>
          </p:nvPr>
        </p:nvSpPr>
        <p:spPr>
          <a:xfrm>
            <a:off x="479450" y="436000"/>
            <a:ext cx="51693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Neighbouring</a:t>
            </a:r>
            <a:r>
              <a:rPr lang="en" sz="2100"/>
              <a:t> Connection Decoder (NCD)</a:t>
            </a:r>
            <a:endParaRPr sz="2100"/>
          </a:p>
        </p:txBody>
      </p:sp>
      <p:sp>
        <p:nvSpPr>
          <p:cNvPr id="209" name="Google Shape;209;p24"/>
          <p:cNvSpPr txBox="1"/>
          <p:nvPr/>
        </p:nvSpPr>
        <p:spPr>
          <a:xfrm>
            <a:off x="665575" y="915825"/>
            <a:ext cx="4908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Motivation: to derive a coarse global location map to obtain the relatively rough location of the concealed object using the enhanced texture feature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maintain semantic consistency within a layer and bridge the context across layers. We modify the partial decoder component (PDC) with a neighbor connection function and get three refined features f_k nc.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feed f_k nc into the neighbor connection decoder (NCD) and generate the coarse location map C_6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𝛿²↑ denote x2 upsampling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317788"/>
            <a:ext cx="7679000" cy="45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3284250" y="1901975"/>
            <a:ext cx="3284100" cy="292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4294967295" type="title"/>
          </p:nvPr>
        </p:nvSpPr>
        <p:spPr>
          <a:xfrm>
            <a:off x="245650" y="308325"/>
            <a:ext cx="51693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Reversal Attention</a:t>
            </a:r>
            <a:endParaRPr sz="2100"/>
          </a:p>
        </p:txBody>
      </p:sp>
      <p:sp>
        <p:nvSpPr>
          <p:cNvPr id="221" name="Google Shape;221;p26"/>
          <p:cNvSpPr txBox="1"/>
          <p:nvPr/>
        </p:nvSpPr>
        <p:spPr>
          <a:xfrm>
            <a:off x="327325" y="981925"/>
            <a:ext cx="696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Reverse Guidance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Motivation: to mine discriminative concealed regions by erasing objects from the output of NCD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Output reverse guidance is obtained via sigmoid and reverse operations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𝛿⁴↓ and 𝛿²↑ denote X 4 downsampling and X2 upsampling respectively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Sigmoid operation is used to convert the mask in the interval [0,1]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Reverse operation subtracts the input from matrix E, with all elements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68450" r="0" t="0"/>
          <a:stretch/>
        </p:blipFill>
        <p:spPr>
          <a:xfrm>
            <a:off x="7461725" y="343750"/>
            <a:ext cx="1246125" cy="445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025" y="3210048"/>
            <a:ext cx="3454200" cy="68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18561" r="26475" t="77847"/>
          <a:stretch/>
        </p:blipFill>
        <p:spPr>
          <a:xfrm>
            <a:off x="6025672" y="4182011"/>
            <a:ext cx="2598235" cy="54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33233" r="23290" t="35140"/>
          <a:stretch/>
        </p:blipFill>
        <p:spPr>
          <a:xfrm>
            <a:off x="6719100" y="3126939"/>
            <a:ext cx="2055198" cy="1602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6735864" y="3126927"/>
            <a:ext cx="2021700" cy="160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4294967295" type="title"/>
          </p:nvPr>
        </p:nvSpPr>
        <p:spPr>
          <a:xfrm>
            <a:off x="245650" y="308325"/>
            <a:ext cx="51693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Reversal Attention</a:t>
            </a:r>
            <a:endParaRPr sz="2100"/>
          </a:p>
        </p:txBody>
      </p:sp>
      <p:sp>
        <p:nvSpPr>
          <p:cNvPr id="232" name="Google Shape;232;p27"/>
          <p:cNvSpPr txBox="1"/>
          <p:nvPr/>
        </p:nvSpPr>
        <p:spPr>
          <a:xfrm>
            <a:off x="362400" y="1150325"/>
            <a:ext cx="775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Group Guidance Operation (GGO)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Motivation: Novel group wise operation to utilise reverse guidance prior effectively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Consists of 2 main steps: Channel wise split(Step I) and Concatenation(Step II)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Candidate features are split into multiple groups along along channel dimension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Guidance prior is periodically interpolated among split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200" y="204175"/>
            <a:ext cx="1640100" cy="2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5">
            <a:alphaModFix/>
          </a:blip>
          <a:srcRect b="13264" l="0" r="0" t="4855"/>
          <a:stretch/>
        </p:blipFill>
        <p:spPr>
          <a:xfrm>
            <a:off x="474100" y="2960700"/>
            <a:ext cx="5727550" cy="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18561" r="26475" t="77847"/>
          <a:stretch/>
        </p:blipFill>
        <p:spPr>
          <a:xfrm>
            <a:off x="2197674" y="4197583"/>
            <a:ext cx="3289758" cy="63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 b="0" l="33233" r="23290" t="35140"/>
          <a:stretch/>
        </p:blipFill>
        <p:spPr>
          <a:xfrm>
            <a:off x="3075659" y="2977639"/>
            <a:ext cx="2602192" cy="185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3096885" y="2977626"/>
            <a:ext cx="2559900" cy="185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idx="4294967295" type="title"/>
          </p:nvPr>
        </p:nvSpPr>
        <p:spPr>
          <a:xfrm>
            <a:off x="245650" y="261550"/>
            <a:ext cx="51693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Reversal Attention</a:t>
            </a:r>
            <a:endParaRPr sz="2100"/>
          </a:p>
        </p:txBody>
      </p:sp>
      <p:sp>
        <p:nvSpPr>
          <p:cNvPr id="243" name="Google Shape;243;p28"/>
          <p:cNvSpPr txBox="1"/>
          <p:nvPr/>
        </p:nvSpPr>
        <p:spPr>
          <a:xfrm>
            <a:off x="321850" y="714125"/>
            <a:ext cx="680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Group-Reversal Attention (GRA)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Motivation: 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rogressively refine the coarse prediction via different feature pyramids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Combination of multiple GRA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blocks is used since multistage refinement improves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Refined feature map(P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k) is obtained after a 3x3 convolution operation on the GGO of (P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 and 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k) for reducing the channel size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Single channel refined residual guidance 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 is obtained as 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 +(P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 operated with 3x3 convolution for size reduction to single channel)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Finally refined guidance, serves as residual guidance, is obtained as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=R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k+𝛿⁴↓ (C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950" y="1200800"/>
            <a:ext cx="1640100" cy="2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1255250" y="4694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88750" y="514150"/>
            <a:ext cx="587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Training </a:t>
            </a: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Process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857250" y="18199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718200" y="1406850"/>
            <a:ext cx="440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Model Architecture was  implemented in PyTorch and trained with 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Adam optimizer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learning rate was set to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10^ -5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Xavier initialization was used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initialize the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learbale params (about 20 million)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Batch Normalization as the normalization method with a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mini-batch size 10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Pixel-wise cross entropy loss was used for training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575" y="799525"/>
            <a:ext cx="3542850" cy="25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718200" y="3317575"/>
            <a:ext cx="761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train time observed per epoch was approximately 73 seconds and total number of epoch steps were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was done for approximately 2 hours.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1255250" y="4694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88750" y="514150"/>
            <a:ext cx="587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857250" y="18199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2513300" y="4044650"/>
            <a:ext cx="41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COD10K result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181100"/>
            <a:ext cx="57721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1255250" y="4694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588750" y="514150"/>
            <a:ext cx="587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57250" y="18199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2513300" y="4044650"/>
            <a:ext cx="41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COD10K result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400" y="811075"/>
            <a:ext cx="5069426" cy="3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4294967295"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Flow/Content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23225" y="1451325"/>
            <a:ext cx="7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54375" y="1401500"/>
            <a:ext cx="698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Motivation for choosing SINETV2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COD10K Dataset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SinetV2 Architecture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4294967295" type="title"/>
          </p:nvPr>
        </p:nvSpPr>
        <p:spPr>
          <a:xfrm>
            <a:off x="503525" y="42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47250" y="1303150"/>
            <a:ext cx="784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SINETV2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presented the first systematic study on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Concealed Object Detection (COD)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which aims to identify objects that are visually embedded in their background. Primary contributions include assembly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COD10K dataset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proposal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SINet (Search Identification Net)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framework.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work: Thoroughly understand 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COD10K dataset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SINet framework.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Train SINETV2 framework using COD10K dataset.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Applications: Camouflage military targets detection, Wildlife protection, Security, Search and Rescue 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7825" l="8989" r="4654" t="0"/>
          <a:stretch/>
        </p:blipFill>
        <p:spPr>
          <a:xfrm>
            <a:off x="1277748" y="3380950"/>
            <a:ext cx="6588499" cy="15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4294967295" type="title"/>
          </p:nvPr>
        </p:nvSpPr>
        <p:spPr>
          <a:xfrm>
            <a:off x="503525" y="42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choosing SINETV2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09850" y="3764125"/>
            <a:ext cx="8124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12 baseline-models were selected to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architecture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All the models were trained on three different dataset namely,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CHAMELEON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CAMO and COD10K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architecture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achieved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higher new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 SOTA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level performance over all metrics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4" y="1274575"/>
            <a:ext cx="7952175" cy="2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4294967295" type="title"/>
          </p:nvPr>
        </p:nvSpPr>
        <p:spPr>
          <a:xfrm>
            <a:off x="585375" y="488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COD10K Dataset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724775" y="1215725"/>
            <a:ext cx="4781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provide a new challenging object detection task from the concealed perspective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promote research in several new topics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 collection: Flickr, Visual Hunt, Pixabay, Unsplash, Free-images etc. websites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COD10K contains 10,000 images (5,066 concealed, 3,000 background and 1,934 non-concealed)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images are divided into 10 super classes and 78 sub-classes(69-concealed and 9 non-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concealed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image is annotated with class, subclass, bounding box, attributes, object level annotations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175" y="1153150"/>
            <a:ext cx="3333025" cy="332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4294967295" type="title"/>
          </p:nvPr>
        </p:nvSpPr>
        <p:spPr>
          <a:xfrm>
            <a:off x="503525" y="413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SinetV2 </a:t>
            </a:r>
            <a:r>
              <a:rPr lang="en"/>
              <a:t>Architecture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03525" y="1194275"/>
            <a:ext cx="8019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Intuition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Architecture: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 biological systems, when hunting, a predator first judges if a potential prey exists, that is, it searches for a prey.  Then it identifies the target animal. Similarly, the SINet model consists of 2 stages of detection: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Search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(outputs a coarse map indicating the rough location of concealed object) and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Identification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(improving the coarse map to indicate the actual location of concealed object)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framework has four modules: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 Extractor: Extracts features at different resolution from images using Resnet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Texture Enhancement Module: to capture fine-grained textures with the enlarged context cues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Neighbouring Connection Decoder: Provides the rough location of concealed 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Identification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Group Reversal Attention: to work collaboratively as cascaded blocks to refine prediction of location from Search stage.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317788"/>
            <a:ext cx="7679000" cy="45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502125" y="298575"/>
            <a:ext cx="6242700" cy="119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75439" l="0" r="24000" t="0"/>
          <a:stretch/>
        </p:blipFill>
        <p:spPr>
          <a:xfrm>
            <a:off x="732500" y="927391"/>
            <a:ext cx="5835975" cy="11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502125" y="908175"/>
            <a:ext cx="6242700" cy="119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4294967295" type="title"/>
          </p:nvPr>
        </p:nvSpPr>
        <p:spPr>
          <a:xfrm>
            <a:off x="245650" y="308325"/>
            <a:ext cx="51693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Feature Extraction</a:t>
            </a:r>
            <a:endParaRPr sz="2100"/>
          </a:p>
        </p:txBody>
      </p:sp>
      <p:sp>
        <p:nvSpPr>
          <p:cNvPr id="178" name="Google Shape;178;p20"/>
          <p:cNvSpPr txBox="1"/>
          <p:nvPr/>
        </p:nvSpPr>
        <p:spPr>
          <a:xfrm>
            <a:off x="549425" y="2314575"/>
            <a:ext cx="71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02125" y="2628975"/>
            <a:ext cx="7849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For an input image I(WxH) , a set of features f_k , k ∈ {1, 2, 3, 4, 5} is extracted from Res2Net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Resolution of each feature f_k is H/2^k ×W /2^k , k ∈ {1, 2, 3, 4, 5}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purpose of this module is to cover diversified feature pyramids from high-resolution, weakly semantic to low-resolution,  strongly semantic.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We consider the top-three highest-level features, as low-level feature take more compuaton due to higher spatial resolution and contribute less to performance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317788"/>
            <a:ext cx="7679000" cy="45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3284250" y="1139975"/>
            <a:ext cx="3216300" cy="111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