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2.jpeg" ContentType="image/jpeg"/>
  <Override PartName="/ppt/media/image31.jpeg" ContentType="image/jpeg"/>
  <Override PartName="/ppt/media/image30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4.jpeg" ContentType="image/jpeg"/>
  <Override PartName="/ppt/media/image23.jpeg" ContentType="image/jpeg"/>
  <Override PartName="/ppt/media/image10.png" ContentType="image/png"/>
  <Override PartName="/ppt/media/image25.jpeg" ContentType="image/jpeg"/>
  <Override PartName="/ppt/media/image9.jpeg" ContentType="image/jpeg"/>
  <Override PartName="/ppt/media/image29.jpeg" ContentType="image/jpeg"/>
  <Override PartName="/ppt/media/image7.png" ContentType="image/png"/>
  <Override PartName="/ppt/media/image8.png" ContentType="image/png"/>
  <Override PartName="/ppt/media/image22.jpeg" ContentType="image/jpeg"/>
  <Override PartName="/ppt/media/image13.jpeg" ContentType="image/jpeg"/>
  <Override PartName="/ppt/media/image11.png" ContentType="image/png"/>
  <Override PartName="/ppt/media/image18.jpeg" ContentType="image/jpeg"/>
  <Override PartName="/ppt/media/image3.png" ContentType="image/png"/>
  <Override PartName="/ppt/media/image19.jpeg" ContentType="image/jpeg"/>
  <Override PartName="/ppt/media/image20.jpeg" ContentType="image/jpeg"/>
  <Override PartName="/ppt/media/image4.png" ContentType="image/png"/>
  <Override PartName="/ppt/media/image12.jpeg" ContentType="image/jpeg"/>
  <Override PartName="/ppt/media/image6.png" ContentType="image/png"/>
  <Override PartName="/ppt/media/image14.jpeg" ContentType="image/jpeg"/>
  <Override PartName="/ppt/media/image15.jpeg" ContentType="image/jpeg"/>
  <Override PartName="/ppt/media/image1.jpeg" ContentType="image/jpeg"/>
  <Override PartName="/ppt/media/image16.jpeg" ContentType="image/jpeg"/>
  <Override PartName="/ppt/media/image2.jpeg" ContentType="image/jpeg"/>
  <Override PartName="/ppt/media/image17.jpeg" ContentType="image/jpeg"/>
  <Override PartName="/ppt/media/image5.jpeg" ContentType="image/jpeg"/>
  <Override PartName="/ppt/media/image2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custGeom>
            <a:avLst/>
            <a:gdLst/>
            <a:ah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custGeom>
            <a:avLst/>
            <a:gdLst/>
            <a:ah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24/07/20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286828-D603-4CA0-9CA9-34F794AC4C18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24/07/20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7EE665-532D-40EE-91B0-36BDB4A4D14F}" type="slidenum"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57200" y="5410080"/>
            <a:ext cx="4039920" cy="761760"/>
          </a:xfrm>
          <a:prstGeom prst="rect">
            <a:avLst/>
          </a:prstGeom>
        </p:spPr>
        <p:txBody>
          <a:bodyPr lIns="18288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4645080" y="5410080"/>
            <a:ext cx="4041360" cy="761760"/>
          </a:xfrm>
          <a:prstGeom prst="rect">
            <a:avLst/>
          </a:prstGeom>
        </p:spPr>
        <p:txBody>
          <a:bodyPr lIns="18288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457200" y="1444320"/>
            <a:ext cx="4039920" cy="39412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4645080" y="1444320"/>
            <a:ext cx="4041360" cy="39412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24/07/20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12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18BD786-AF16-4B1F-BEC1-11F66F461E61}" type="slidenum"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Study the shear stresses distribution, axial deformations along the cross-section when a cantilevered beam is subject to torsion.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Analyse different C/S like circular , rectangular and triangular and identify regions of high stress concentration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These regions will initiate crack formation and thus , this analysis is important to figure out the weak-links and thus , improve the torsion bearing capacity of beams.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2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Analysis for square C/S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5410080"/>
            <a:ext cx="4039920" cy="761760"/>
          </a:xfrm>
          <a:prstGeom prst="rect">
            <a:avLst/>
          </a:prstGeom>
          <a:solidFill>
            <a:srgbClr val="2da2bf"/>
          </a:solidFill>
          <a:ln w="9720">
            <a:solidFill>
              <a:srgbClr val="2da2bf"/>
            </a:solidFill>
            <a:miter/>
          </a:ln>
        </p:spPr>
        <p:txBody>
          <a:bodyPr lIns="18288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 1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645080" y="5410080"/>
            <a:ext cx="4041360" cy="761760"/>
          </a:xfrm>
          <a:prstGeom prst="rect">
            <a:avLst/>
          </a:prstGeom>
          <a:solidFill>
            <a:srgbClr val="2da2bf"/>
          </a:solidFill>
          <a:ln w="9720">
            <a:solidFill>
              <a:srgbClr val="2da2bf"/>
            </a:solidFill>
            <a:miter/>
          </a:ln>
        </p:spPr>
        <p:txBody>
          <a:bodyPr lIns="18288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 2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73" name="Content Placeholder 6" descr=""/>
          <p:cNvPicPr/>
          <p:nvPr/>
        </p:nvPicPr>
        <p:blipFill>
          <a:blip r:embed="rId1"/>
          <a:stretch/>
        </p:blipFill>
        <p:spPr>
          <a:xfrm>
            <a:off x="467640" y="1052640"/>
            <a:ext cx="4039920" cy="3029760"/>
          </a:xfrm>
          <a:prstGeom prst="rect">
            <a:avLst/>
          </a:prstGeom>
          <a:ln>
            <a:noFill/>
          </a:ln>
        </p:spPr>
      </p:pic>
      <p:pic>
        <p:nvPicPr>
          <p:cNvPr id="174" name="Content Placeholder 7" descr=""/>
          <p:cNvPicPr/>
          <p:nvPr/>
        </p:nvPicPr>
        <p:blipFill>
          <a:blip r:embed="rId2"/>
          <a:stretch/>
        </p:blipFill>
        <p:spPr>
          <a:xfrm>
            <a:off x="4572000" y="1052640"/>
            <a:ext cx="4041360" cy="303084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467640" y="4293000"/>
            <a:ext cx="403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Torque:63090766.041 N/m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Torsional Stiffness:63090766041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4716000" y="4365000"/>
            <a:ext cx="3960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Trque:74234877.972 N/m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Torsional Stiffness:74234877972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99680" y="6354360"/>
            <a:ext cx="828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There is a quite a bit of error in the second method about 15%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Content Placeholder 3" descr=""/>
          <p:cNvPicPr/>
          <p:nvPr/>
        </p:nvPicPr>
        <p:blipFill>
          <a:blip r:embed="rId1"/>
          <a:stretch/>
        </p:blipFill>
        <p:spPr>
          <a:xfrm>
            <a:off x="4583880" y="1126800"/>
            <a:ext cx="3806640" cy="2865600"/>
          </a:xfrm>
          <a:prstGeom prst="rect">
            <a:avLst/>
          </a:prstGeom>
          <a:ln>
            <a:noFill/>
          </a:ln>
        </p:spPr>
      </p:pic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Simulations for triangular C/S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2"/>
          <a:stretch/>
        </p:blipFill>
        <p:spPr>
          <a:xfrm>
            <a:off x="695520" y="3789000"/>
            <a:ext cx="3888000" cy="2880000"/>
          </a:xfrm>
          <a:prstGeom prst="rect">
            <a:avLst/>
          </a:prstGeom>
          <a:ln>
            <a:noFill/>
          </a:ln>
        </p:spPr>
      </p:pic>
      <p:pic>
        <p:nvPicPr>
          <p:cNvPr id="181" name="Picture 5" descr=""/>
          <p:cNvPicPr/>
          <p:nvPr/>
        </p:nvPicPr>
        <p:blipFill>
          <a:blip r:embed="rId3"/>
          <a:stretch/>
        </p:blipFill>
        <p:spPr>
          <a:xfrm>
            <a:off x="827640" y="1124640"/>
            <a:ext cx="3191760" cy="2808000"/>
          </a:xfrm>
          <a:prstGeom prst="rect">
            <a:avLst/>
          </a:prstGeom>
          <a:ln>
            <a:noFill/>
          </a:ln>
        </p:spPr>
      </p:pic>
      <p:pic>
        <p:nvPicPr>
          <p:cNvPr id="182" name="Picture 6" descr=""/>
          <p:cNvPicPr/>
          <p:nvPr/>
        </p:nvPicPr>
        <p:blipFill>
          <a:blip r:embed="rId4"/>
          <a:stretch/>
        </p:blipFill>
        <p:spPr>
          <a:xfrm>
            <a:off x="5004000" y="3933000"/>
            <a:ext cx="3623760" cy="27360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2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Analysis of triangular C/S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5410080"/>
            <a:ext cx="4039920" cy="761760"/>
          </a:xfrm>
          <a:prstGeom prst="rect">
            <a:avLst/>
          </a:prstGeom>
          <a:solidFill>
            <a:srgbClr val="2da2bf"/>
          </a:solidFill>
          <a:ln w="9720">
            <a:solidFill>
              <a:srgbClr val="2da2bf"/>
            </a:solidFill>
            <a:miter/>
          </a:ln>
        </p:spPr>
        <p:txBody>
          <a:bodyPr lIns="18288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 1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645080" y="5410080"/>
            <a:ext cx="4041360" cy="761760"/>
          </a:xfrm>
          <a:prstGeom prst="rect">
            <a:avLst/>
          </a:prstGeom>
          <a:solidFill>
            <a:srgbClr val="2da2bf"/>
          </a:solidFill>
          <a:ln w="9720">
            <a:solidFill>
              <a:srgbClr val="2da2bf"/>
            </a:solidFill>
            <a:miter/>
          </a:ln>
        </p:spPr>
        <p:txBody>
          <a:bodyPr lIns="18288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 2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86" name="Content Placeholder 6" descr=""/>
          <p:cNvPicPr/>
          <p:nvPr/>
        </p:nvPicPr>
        <p:blipFill>
          <a:blip r:embed="rId1"/>
          <a:stretch/>
        </p:blipFill>
        <p:spPr>
          <a:xfrm>
            <a:off x="467640" y="1196640"/>
            <a:ext cx="4039920" cy="3029760"/>
          </a:xfrm>
          <a:prstGeom prst="rect">
            <a:avLst/>
          </a:prstGeom>
          <a:ln>
            <a:noFill/>
          </a:ln>
        </p:spPr>
      </p:pic>
      <p:pic>
        <p:nvPicPr>
          <p:cNvPr id="187" name="Content Placeholder 7" descr=""/>
          <p:cNvPicPr/>
          <p:nvPr/>
        </p:nvPicPr>
        <p:blipFill>
          <a:blip r:embed="rId2"/>
          <a:stretch/>
        </p:blipFill>
        <p:spPr>
          <a:xfrm>
            <a:off x="4500000" y="1124640"/>
            <a:ext cx="4041360" cy="303084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539640" y="4365000"/>
            <a:ext cx="3888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Torsion:1065740.203N/m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Torsional Stiffness:1065740203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4632840" y="4318920"/>
            <a:ext cx="403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Torsion:824501.500N/m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Torsional Stiffness:824501500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539640" y="6453360"/>
            <a:ext cx="8125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There is a quite a bit of error in the second method about 20%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481400"/>
            <a:ext cx="8229240" cy="48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FDM method is very accurate but the minimizing PE has some error.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accuracy of FDM method increases by decreasing step size and increasing the number of basis functions improves the accuracy of the other method.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Torque is proportional to the angle of twist and stress builds up away from the centre but  doesn’t accumulate at the corners.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cross-section warps i.e. particles displace above and below their plane and form a non-planar surface but the average axial displacement is zero.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67640" y="1340640"/>
            <a:ext cx="8229240" cy="49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Inputs: G , alpha, x_start , x_end and fun_1,fun_2 are equations of C/S above and below the x-axis respectively.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eg. x_start=1,x_end=1,fun_1,fun_2=+-math.sqrt(1-x*x) for unit circle.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poisson_pde_solver.py use FDM and pmpe.py uses numerically approximate solutions.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Outputs:Torque,Torsional stiffness and contour plots for stress function,stresses,axial displacement.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ReadMe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481400"/>
            <a:ext cx="8229240" cy="453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Analyse Aluminium beams with Shear Modulus about 27 GPa and find out the shear stress distribution , torsional stiffness and axial displacement across the C/S.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 Finite-difference method to figure out the Prandlt-stress function and thus, obtain above mentioned distributions and validate the results using optimal super-position of numerical approximations that satisfy the boundary conditions but not the PDE.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196640"/>
            <a:ext cx="8229240" cy="481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 FDM to solve Poisson PDE with appropriate boundary conditions for the Stress function.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All the analysis has been done with alpha=0.01 and shear modulus=27GPa but they can be changed to other values in the code.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827640" y="1989000"/>
            <a:ext cx="763236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following are the relations to obtain shear stress , axial displacements from the stress functions: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25200" y="3141000"/>
            <a:ext cx="9143640" cy="258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Generate functions that vanish at the boundary like the equation of the boundary itself and find their optimal superposition which minimizes potential energy.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Used Momentum based steepest-descent to optimize the weights of those functions and thus , minimize the potential energy and obtain an approximate stress function.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611640" y="2349000"/>
            <a:ext cx="8136720" cy="231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1481400"/>
            <a:ext cx="8229240" cy="482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Initialized stress function at all points outside the C/S to zero.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Solved the system of difference equations to obtain stress function values inside the C/S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Integrated the function to obtain torque and thus , torsional stiffness.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Finally , numerically estimated the partial derivatives to obtain the stress distribution and thus ,axial displacements.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 the second method evaluated PE for various weights and optimized them using steepest descent method.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Content Placeholder 3" descr=""/>
          <p:cNvPicPr/>
          <p:nvPr/>
        </p:nvPicPr>
        <p:blipFill>
          <a:blip r:embed="rId1"/>
          <a:stretch/>
        </p:blipFill>
        <p:spPr>
          <a:xfrm>
            <a:off x="0" y="1045080"/>
            <a:ext cx="4859640" cy="2959560"/>
          </a:xfrm>
          <a:prstGeom prst="rect">
            <a:avLst/>
          </a:prstGeom>
          <a:ln>
            <a:noFill/>
          </a:ln>
        </p:spPr>
      </p:pic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Simulations for circular C/S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2"/>
          <a:stretch/>
        </p:blipFill>
        <p:spPr>
          <a:xfrm>
            <a:off x="4247280" y="1099080"/>
            <a:ext cx="4537080" cy="2761560"/>
          </a:xfrm>
          <a:prstGeom prst="rect">
            <a:avLst/>
          </a:prstGeom>
          <a:ln>
            <a:noFill/>
          </a:ln>
        </p:spPr>
      </p:pic>
      <p:pic>
        <p:nvPicPr>
          <p:cNvPr id="155" name="Picture 5" descr=""/>
          <p:cNvPicPr/>
          <p:nvPr/>
        </p:nvPicPr>
        <p:blipFill>
          <a:blip r:embed="rId3"/>
          <a:stretch/>
        </p:blipFill>
        <p:spPr>
          <a:xfrm>
            <a:off x="235800" y="3825720"/>
            <a:ext cx="4536000" cy="2996640"/>
          </a:xfrm>
          <a:prstGeom prst="rect">
            <a:avLst/>
          </a:prstGeom>
          <a:ln>
            <a:noFill/>
          </a:ln>
        </p:spPr>
      </p:pic>
      <p:pic>
        <p:nvPicPr>
          <p:cNvPr id="156" name="Picture 6" descr=""/>
          <p:cNvPicPr/>
          <p:nvPr/>
        </p:nvPicPr>
        <p:blipFill>
          <a:blip r:embed="rId4"/>
          <a:stretch/>
        </p:blipFill>
        <p:spPr>
          <a:xfrm>
            <a:off x="4367520" y="3992760"/>
            <a:ext cx="4427640" cy="266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2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Analysis for circular C/S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5410080"/>
            <a:ext cx="4039920" cy="761760"/>
          </a:xfrm>
          <a:prstGeom prst="rect">
            <a:avLst/>
          </a:prstGeom>
          <a:solidFill>
            <a:srgbClr val="2da2bf"/>
          </a:solidFill>
          <a:ln w="9720">
            <a:solidFill>
              <a:srgbClr val="2da2bf"/>
            </a:solidFill>
            <a:miter/>
          </a:ln>
        </p:spPr>
        <p:txBody>
          <a:bodyPr lIns="18288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 1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645080" y="5410080"/>
            <a:ext cx="4041360" cy="761760"/>
          </a:xfrm>
          <a:prstGeom prst="rect">
            <a:avLst/>
          </a:prstGeom>
          <a:solidFill>
            <a:srgbClr val="2da2bf"/>
          </a:solidFill>
          <a:ln w="9720">
            <a:solidFill>
              <a:srgbClr val="2da2bf"/>
            </a:solidFill>
            <a:miter/>
          </a:ln>
        </p:spPr>
        <p:txBody>
          <a:bodyPr lIns="18288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 2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60" name="Content Placeholder 6" descr=""/>
          <p:cNvPicPr/>
          <p:nvPr/>
        </p:nvPicPr>
        <p:blipFill>
          <a:blip r:embed="rId1"/>
          <a:stretch/>
        </p:blipFill>
        <p:spPr>
          <a:xfrm>
            <a:off x="457200" y="1124640"/>
            <a:ext cx="4258440" cy="3384000"/>
          </a:xfrm>
          <a:prstGeom prst="rect">
            <a:avLst/>
          </a:prstGeom>
          <a:ln>
            <a:noFill/>
          </a:ln>
        </p:spPr>
      </p:pic>
      <p:pic>
        <p:nvPicPr>
          <p:cNvPr id="161" name="Content Placeholder 7" descr=""/>
          <p:cNvPicPr/>
          <p:nvPr/>
        </p:nvPicPr>
        <p:blipFill>
          <a:blip r:embed="rId2"/>
          <a:stretch/>
        </p:blipFill>
        <p:spPr>
          <a:xfrm>
            <a:off x="4500000" y="1052640"/>
            <a:ext cx="4320000" cy="3240000"/>
          </a:xfrm>
          <a:prstGeom prst="rect">
            <a:avLst/>
          </a:prstGeom>
          <a:ln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467640" y="4509000"/>
            <a:ext cx="403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Torque:44001736.442 N/m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Torsional Stiffness:44001736442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4644000" y="4509000"/>
            <a:ext cx="403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Torque:44353100.113 N/m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Torsional Stiffness:44353100113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67640" y="6416640"/>
            <a:ext cx="820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Both agree well with theoritical Torque i.e.GJ*alpha=42390000 N/m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Content Placeholder 3" descr=""/>
          <p:cNvPicPr/>
          <p:nvPr/>
        </p:nvPicPr>
        <p:blipFill>
          <a:blip r:embed="rId1"/>
          <a:stretch/>
        </p:blipFill>
        <p:spPr>
          <a:xfrm>
            <a:off x="288360" y="923040"/>
            <a:ext cx="3960000" cy="3081960"/>
          </a:xfrm>
          <a:prstGeom prst="rect">
            <a:avLst/>
          </a:prstGeom>
          <a:ln>
            <a:noFill/>
          </a:ln>
        </p:spPr>
      </p:pic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Simulations for square C/S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67" name="Picture 4" descr=""/>
          <p:cNvPicPr/>
          <p:nvPr/>
        </p:nvPicPr>
        <p:blipFill>
          <a:blip r:embed="rId2"/>
          <a:stretch/>
        </p:blipFill>
        <p:spPr>
          <a:xfrm>
            <a:off x="4063320" y="1052640"/>
            <a:ext cx="3964680" cy="2861640"/>
          </a:xfrm>
          <a:prstGeom prst="rect">
            <a:avLst/>
          </a:prstGeom>
          <a:ln>
            <a:noFill/>
          </a:ln>
        </p:spPr>
      </p:pic>
      <p:pic>
        <p:nvPicPr>
          <p:cNvPr id="168" name="Picture 5" descr=""/>
          <p:cNvPicPr/>
          <p:nvPr/>
        </p:nvPicPr>
        <p:blipFill>
          <a:blip r:embed="rId3"/>
          <a:stretch/>
        </p:blipFill>
        <p:spPr>
          <a:xfrm>
            <a:off x="467640" y="3996000"/>
            <a:ext cx="3888000" cy="2861640"/>
          </a:xfrm>
          <a:prstGeom prst="rect">
            <a:avLst/>
          </a:prstGeom>
          <a:ln>
            <a:noFill/>
          </a:ln>
        </p:spPr>
      </p:pic>
      <p:pic>
        <p:nvPicPr>
          <p:cNvPr id="169" name="Picture 6" descr=""/>
          <p:cNvPicPr/>
          <p:nvPr/>
        </p:nvPicPr>
        <p:blipFill>
          <a:blip r:embed="rId4"/>
          <a:stretch/>
        </p:blipFill>
        <p:spPr>
          <a:xfrm>
            <a:off x="4356000" y="3996000"/>
            <a:ext cx="3672000" cy="28879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705</TotalTime>
  <Application>LibreOffice/5.1.6.2$Linux_X86_64 LibreOffice_project/10m0$Build-2</Application>
  <Words>579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2020-06-20T08:49:00Z</dcterms:created>
  <dc:creator>Owner</dc:creator>
  <dc:description/>
  <dc:language>en-IN</dc:language>
  <cp:lastModifiedBy/>
  <dcterms:modified xsi:type="dcterms:W3CDTF">2020-07-24T10:12:26Z</dcterms:modified>
  <cp:revision>24</cp:revision>
  <dc:subject/>
  <dc:title>Warping of C/S under Torsion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