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sldIdLst>
    <p:sldId id="256" r:id="rId2"/>
    <p:sldId id="257" r:id="rId3"/>
    <p:sldId id="258" r:id="rId4"/>
    <p:sldId id="259" r:id="rId5"/>
    <p:sldId id="260" r:id="rId6"/>
    <p:sldId id="261" r:id="rId7"/>
    <p:sldId id="262" r:id="rId8"/>
    <p:sldId id="279" r:id="rId9"/>
    <p:sldId id="263" r:id="rId10"/>
    <p:sldId id="267" r:id="rId11"/>
    <p:sldId id="268" r:id="rId12"/>
    <p:sldId id="270" r:id="rId13"/>
    <p:sldId id="274" r:id="rId14"/>
    <p:sldId id="275" r:id="rId15"/>
    <p:sldId id="278" r:id="rId16"/>
    <p:sldId id="277" r:id="rId17"/>
    <p:sldId id="276" r:id="rId18"/>
    <p:sldId id="266"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5B214AC-47CF-42F7-9CED-AA71AD2ACEE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58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199705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02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911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73077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2612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355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6505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32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33347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0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262EC-A2D9-481C-BB48-C2501A90B5CF}"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12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262EC-A2D9-481C-BB48-C2501A90B5CF}"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B214AC-47CF-42F7-9CED-AA71AD2ACEE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9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262EC-A2D9-481C-BB48-C2501A90B5CF}"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B214AC-47CF-42F7-9CED-AA71AD2ACEE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21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262EC-A2D9-481C-BB48-C2501A90B5CF}"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145383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7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65000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A262EC-A2D9-481C-BB48-C2501A90B5CF}" type="datetimeFigureOut">
              <a:rPr lang="en-IN" smtClean="0"/>
              <a:t>25-11-2024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B214AC-47CF-42F7-9CED-AA71AD2ACEE9}" type="slidenum">
              <a:rPr lang="en-IN" smtClean="0"/>
              <a:t>‹#›</a:t>
            </a:fld>
            <a:endParaRPr lang="en-IN"/>
          </a:p>
        </p:txBody>
      </p:sp>
    </p:spTree>
    <p:extLst>
      <p:ext uri="{BB962C8B-B14F-4D97-AF65-F5344CB8AC3E}">
        <p14:creationId xmlns:p14="http://schemas.microsoft.com/office/powerpoint/2010/main" val="3196957059"/>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D6F9-AD75-4452-AC91-BDF4C7D84830}"/>
              </a:ext>
            </a:extLst>
          </p:cNvPr>
          <p:cNvSpPr>
            <a:spLocks noGrp="1"/>
          </p:cNvSpPr>
          <p:nvPr>
            <p:ph type="ctrTitle"/>
          </p:nvPr>
        </p:nvSpPr>
        <p:spPr>
          <a:xfrm>
            <a:off x="2310064" y="1871131"/>
            <a:ext cx="7567862" cy="1515533"/>
          </a:xfrm>
        </p:spPr>
        <p:txBody>
          <a:bodyPr/>
          <a:lstStyle/>
          <a:p>
            <a:r>
              <a:rPr lang="en-US" sz="4400" b="1" dirty="0"/>
              <a:t>Weather Prediction Analysis</a:t>
            </a:r>
            <a:endParaRPr lang="en-IN" sz="4400" b="1" dirty="0"/>
          </a:p>
        </p:txBody>
      </p:sp>
      <p:sp>
        <p:nvSpPr>
          <p:cNvPr id="3" name="Subtitle 2">
            <a:extLst>
              <a:ext uri="{FF2B5EF4-FFF2-40B4-BE49-F238E27FC236}">
                <a16:creationId xmlns:a16="http://schemas.microsoft.com/office/drawing/2014/main" id="{2444C9AF-AD1B-4D42-BD92-7D21E0E696B7}"/>
              </a:ext>
            </a:extLst>
          </p:cNvPr>
          <p:cNvSpPr>
            <a:spLocks noGrp="1"/>
          </p:cNvSpPr>
          <p:nvPr>
            <p:ph type="subTitle" idx="1"/>
          </p:nvPr>
        </p:nvSpPr>
        <p:spPr/>
        <p:txBody>
          <a:bodyPr>
            <a:normAutofit fontScale="92500" lnSpcReduction="10000"/>
          </a:bodyPr>
          <a:lstStyle/>
          <a:p>
            <a:r>
              <a:rPr lang="en-US" sz="2600" b="1" dirty="0"/>
              <a:t>Presented by:</a:t>
            </a:r>
          </a:p>
          <a:p>
            <a:r>
              <a:rPr lang="en-US" sz="2400" dirty="0"/>
              <a:t>K Guruprasad</a:t>
            </a:r>
          </a:p>
          <a:p>
            <a:r>
              <a:rPr lang="en-US" sz="2400" dirty="0"/>
              <a:t>Mithun Kumar</a:t>
            </a:r>
            <a:endParaRPr lang="en-IN" sz="2400" dirty="0"/>
          </a:p>
        </p:txBody>
      </p:sp>
      <p:pic>
        <p:nvPicPr>
          <p:cNvPr id="5" name="Picture 4">
            <a:extLst>
              <a:ext uri="{FF2B5EF4-FFF2-40B4-BE49-F238E27FC236}">
                <a16:creationId xmlns:a16="http://schemas.microsoft.com/office/drawing/2014/main" id="{7F9EB1F0-585A-4DC5-B42C-FB0FE35FF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709" y="0"/>
            <a:ext cx="2743200" cy="2743200"/>
          </a:xfrm>
          <a:prstGeom prst="rect">
            <a:avLst/>
          </a:prstGeom>
        </p:spPr>
      </p:pic>
    </p:spTree>
    <p:extLst>
      <p:ext uri="{BB962C8B-B14F-4D97-AF65-F5344CB8AC3E}">
        <p14:creationId xmlns:p14="http://schemas.microsoft.com/office/powerpoint/2010/main" val="283887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88421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Line plot: </a:t>
            </a:r>
            <a:r>
              <a:rPr lang="en-US" dirty="0"/>
              <a:t>The line plots display how parameters such as max-temperature, min-temperature, and wind speed vary over time, showing trends and fluctuations for each weather attribute across the given dates.</a:t>
            </a:r>
          </a:p>
        </p:txBody>
      </p:sp>
      <p:pic>
        <p:nvPicPr>
          <p:cNvPr id="5" name="Picture 4">
            <a:extLst>
              <a:ext uri="{FF2B5EF4-FFF2-40B4-BE49-F238E27FC236}">
                <a16:creationId xmlns:a16="http://schemas.microsoft.com/office/drawing/2014/main" id="{0BB5807D-9C85-4F02-B2B9-A949A7670C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1401" y="2707907"/>
            <a:ext cx="3545639" cy="2819134"/>
          </a:xfrm>
          <a:prstGeom prst="rect">
            <a:avLst/>
          </a:prstGeom>
        </p:spPr>
      </p:pic>
      <p:pic>
        <p:nvPicPr>
          <p:cNvPr id="6" name="Picture 5">
            <a:extLst>
              <a:ext uri="{FF2B5EF4-FFF2-40B4-BE49-F238E27FC236}">
                <a16:creationId xmlns:a16="http://schemas.microsoft.com/office/drawing/2014/main" id="{7BAC00E7-24CC-4D8F-B393-87786CC0F1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28782" y="2707907"/>
            <a:ext cx="3534435" cy="2819133"/>
          </a:xfrm>
          <a:prstGeom prst="rect">
            <a:avLst/>
          </a:prstGeom>
        </p:spPr>
      </p:pic>
      <p:pic>
        <p:nvPicPr>
          <p:cNvPr id="7" name="Picture 6">
            <a:extLst>
              <a:ext uri="{FF2B5EF4-FFF2-40B4-BE49-F238E27FC236}">
                <a16:creationId xmlns:a16="http://schemas.microsoft.com/office/drawing/2014/main" id="{D0CC3C01-019E-4674-8EB3-0C6408223CA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34959" y="2707907"/>
            <a:ext cx="3534435" cy="2819133"/>
          </a:xfrm>
          <a:prstGeom prst="rect">
            <a:avLst/>
          </a:prstGeom>
        </p:spPr>
      </p:pic>
    </p:spTree>
    <p:extLst>
      <p:ext uri="{BB962C8B-B14F-4D97-AF65-F5344CB8AC3E}">
        <p14:creationId xmlns:p14="http://schemas.microsoft.com/office/powerpoint/2010/main" val="343691372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390891"/>
            <a:ext cx="9781674" cy="12997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Pair Plot: </a:t>
            </a:r>
            <a:r>
              <a:rPr lang="en-US" dirty="0"/>
              <a:t>The pair plot visualizes the relationships between multiple variables in the dataset (excluding date), with different weather conditions (weather) represented by different colors, allowing you to observe how features like temperature and wind vary with respect to weather types. </a:t>
            </a:r>
          </a:p>
        </p:txBody>
      </p:sp>
      <p:pic>
        <p:nvPicPr>
          <p:cNvPr id="5" name="Picture 4">
            <a:extLst>
              <a:ext uri="{FF2B5EF4-FFF2-40B4-BE49-F238E27FC236}">
                <a16:creationId xmlns:a16="http://schemas.microsoft.com/office/drawing/2014/main" id="{1C5C5928-3D96-414F-839D-F4B8E45C37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84762" y="2690606"/>
            <a:ext cx="6211638" cy="3325555"/>
          </a:xfrm>
          <a:prstGeom prst="rect">
            <a:avLst/>
          </a:prstGeom>
        </p:spPr>
      </p:pic>
    </p:spTree>
    <p:extLst>
      <p:ext uri="{BB962C8B-B14F-4D97-AF65-F5344CB8AC3E}">
        <p14:creationId xmlns:p14="http://schemas.microsoft.com/office/powerpoint/2010/main" val="130491926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12997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Cat Plot: </a:t>
            </a:r>
            <a:r>
              <a:rPr lang="en-US" dirty="0"/>
              <a:t>The cat plot is used here to visualize the relationship between categorical (weather) and continuous variables (such as </a:t>
            </a:r>
            <a:r>
              <a:rPr lang="en-US" dirty="0" err="1"/>
              <a:t>temp_max</a:t>
            </a:r>
            <a:r>
              <a:rPr lang="en-US" dirty="0"/>
              <a:t>, </a:t>
            </a:r>
            <a:r>
              <a:rPr lang="en-US" dirty="0" err="1"/>
              <a:t>temp_min</a:t>
            </a:r>
            <a:r>
              <a:rPr lang="en-US" dirty="0"/>
              <a:t>, wind, and precipitation). It helps to compare the distribution and trends of these continuous variables across different weather conditions.</a:t>
            </a:r>
          </a:p>
        </p:txBody>
      </p:sp>
      <p:pic>
        <p:nvPicPr>
          <p:cNvPr id="5" name="Picture 4">
            <a:extLst>
              <a:ext uri="{FF2B5EF4-FFF2-40B4-BE49-F238E27FC236}">
                <a16:creationId xmlns:a16="http://schemas.microsoft.com/office/drawing/2014/main" id="{00C69948-1456-4C06-9CF2-DCB889AF8C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7067" y="3123406"/>
            <a:ext cx="3299973" cy="2928478"/>
          </a:xfrm>
          <a:prstGeom prst="rect">
            <a:avLst/>
          </a:prstGeom>
        </p:spPr>
      </p:pic>
      <p:pic>
        <p:nvPicPr>
          <p:cNvPr id="6" name="Picture 5">
            <a:extLst>
              <a:ext uri="{FF2B5EF4-FFF2-40B4-BE49-F238E27FC236}">
                <a16:creationId xmlns:a16="http://schemas.microsoft.com/office/drawing/2014/main" id="{688E2286-4338-4C39-93B7-9F598CB714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6013" y="3123406"/>
            <a:ext cx="3299973" cy="2928478"/>
          </a:xfrm>
          <a:prstGeom prst="rect">
            <a:avLst/>
          </a:prstGeom>
        </p:spPr>
      </p:pic>
      <p:pic>
        <p:nvPicPr>
          <p:cNvPr id="7" name="Picture 6">
            <a:extLst>
              <a:ext uri="{FF2B5EF4-FFF2-40B4-BE49-F238E27FC236}">
                <a16:creationId xmlns:a16="http://schemas.microsoft.com/office/drawing/2014/main" id="{55AA74A5-16B6-440B-8C81-AE6D3BDFDE9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34961" y="3037451"/>
            <a:ext cx="3299972" cy="2928478"/>
          </a:xfrm>
          <a:prstGeom prst="rect">
            <a:avLst/>
          </a:prstGeom>
        </p:spPr>
      </p:pic>
    </p:spTree>
    <p:extLst>
      <p:ext uri="{BB962C8B-B14F-4D97-AF65-F5344CB8AC3E}">
        <p14:creationId xmlns:p14="http://schemas.microsoft.com/office/powerpoint/2010/main" val="390147393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390891"/>
            <a:ext cx="9781674" cy="12997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Scatterplot: </a:t>
            </a:r>
            <a:r>
              <a:rPr lang="en-US" dirty="0"/>
              <a:t>The scatter plots display the relationships between weather (categorical) and various numerical variables (precipitation, </a:t>
            </a:r>
            <a:r>
              <a:rPr lang="en-US" dirty="0" err="1"/>
              <a:t>temp_max</a:t>
            </a:r>
            <a:r>
              <a:rPr lang="en-US" dirty="0"/>
              <a:t>, </a:t>
            </a:r>
            <a:r>
              <a:rPr lang="en-US" dirty="0" err="1"/>
              <a:t>temp_min</a:t>
            </a:r>
            <a:r>
              <a:rPr lang="en-US" dirty="0"/>
              <a:t>, and wind), allowing you to observe how each weather condition correlates with these factors.</a:t>
            </a:r>
          </a:p>
        </p:txBody>
      </p:sp>
      <p:pic>
        <p:nvPicPr>
          <p:cNvPr id="5" name="Picture 4">
            <a:extLst>
              <a:ext uri="{FF2B5EF4-FFF2-40B4-BE49-F238E27FC236}">
                <a16:creationId xmlns:a16="http://schemas.microsoft.com/office/drawing/2014/main" id="{00C69948-1456-4C06-9CF2-DCB889AF8C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62347" y="2690606"/>
            <a:ext cx="6622293" cy="3361278"/>
          </a:xfrm>
          <a:prstGeom prst="rect">
            <a:avLst/>
          </a:prstGeom>
        </p:spPr>
      </p:pic>
    </p:spTree>
    <p:extLst>
      <p:ext uri="{BB962C8B-B14F-4D97-AF65-F5344CB8AC3E}">
        <p14:creationId xmlns:p14="http://schemas.microsoft.com/office/powerpoint/2010/main" val="367593953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B0C06E-0DF5-465C-9CC9-0AEB03248BCA}"/>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MODELLING</a:t>
            </a:r>
            <a:endParaRPr lang="en-IN" sz="3200" b="1" dirty="0"/>
          </a:p>
        </p:txBody>
      </p:sp>
      <p:sp>
        <p:nvSpPr>
          <p:cNvPr id="7" name="TextBox 6">
            <a:extLst>
              <a:ext uri="{FF2B5EF4-FFF2-40B4-BE49-F238E27FC236}">
                <a16:creationId xmlns:a16="http://schemas.microsoft.com/office/drawing/2014/main" id="{B9C5C79A-CDA6-4858-BD90-A21CA68A6FDC}"/>
              </a:ext>
            </a:extLst>
          </p:cNvPr>
          <p:cNvSpPr txBox="1"/>
          <p:nvPr/>
        </p:nvSpPr>
        <p:spPr>
          <a:xfrm>
            <a:off x="2097396" y="1607290"/>
            <a:ext cx="3998604" cy="254621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Importing necessary Libraries</a:t>
            </a:r>
          </a:p>
          <a:p>
            <a:pPr marL="285750" indent="-285750">
              <a:lnSpc>
                <a:spcPct val="150000"/>
              </a:lnSpc>
              <a:buFont typeface="Wingdings" panose="05000000000000000000" pitchFamily="2" charset="2"/>
              <a:buChar char="Ø"/>
            </a:pPr>
            <a:r>
              <a:rPr lang="en-US" b="1" dirty="0"/>
              <a:t>Train Test Split</a:t>
            </a:r>
          </a:p>
          <a:p>
            <a:pPr marL="285750" indent="-285750">
              <a:lnSpc>
                <a:spcPct val="150000"/>
              </a:lnSpc>
              <a:buFont typeface="Wingdings" panose="05000000000000000000" pitchFamily="2" charset="2"/>
              <a:buChar char="Ø"/>
            </a:pPr>
            <a:r>
              <a:rPr lang="en-US" b="1" dirty="0"/>
              <a:t>Model Training</a:t>
            </a:r>
          </a:p>
          <a:p>
            <a:pPr marL="285750" indent="-285750">
              <a:lnSpc>
                <a:spcPct val="150000"/>
              </a:lnSpc>
              <a:buFont typeface="Wingdings" panose="05000000000000000000" pitchFamily="2" charset="2"/>
              <a:buChar char="Ø"/>
            </a:pPr>
            <a:r>
              <a:rPr lang="en-US" b="1" dirty="0"/>
              <a:t>Model Prediction</a:t>
            </a:r>
          </a:p>
          <a:p>
            <a:pPr marL="285750" indent="-285750">
              <a:lnSpc>
                <a:spcPct val="150000"/>
              </a:lnSpc>
              <a:buFont typeface="Wingdings" panose="05000000000000000000" pitchFamily="2" charset="2"/>
              <a:buChar char="Ø"/>
            </a:pPr>
            <a:r>
              <a:rPr lang="en-US" b="1" dirty="0"/>
              <a:t>Standard Scalar</a:t>
            </a:r>
          </a:p>
          <a:p>
            <a:pPr marL="285750" indent="-285750">
              <a:lnSpc>
                <a:spcPct val="150000"/>
              </a:lnSpc>
              <a:buFont typeface="Wingdings" panose="05000000000000000000" pitchFamily="2" charset="2"/>
              <a:buChar char="Ø"/>
            </a:pPr>
            <a:r>
              <a:rPr lang="en-US" b="1" dirty="0"/>
              <a:t>Confusion Matrices</a:t>
            </a:r>
          </a:p>
        </p:txBody>
      </p:sp>
      <p:sp>
        <p:nvSpPr>
          <p:cNvPr id="8" name="TextBox 7">
            <a:extLst>
              <a:ext uri="{FF2B5EF4-FFF2-40B4-BE49-F238E27FC236}">
                <a16:creationId xmlns:a16="http://schemas.microsoft.com/office/drawing/2014/main" id="{51877844-8642-4B64-B1CA-FB137C08EE48}"/>
              </a:ext>
            </a:extLst>
          </p:cNvPr>
          <p:cNvSpPr txBox="1"/>
          <p:nvPr/>
        </p:nvSpPr>
        <p:spPr>
          <a:xfrm>
            <a:off x="6096000" y="1607290"/>
            <a:ext cx="3998604" cy="33772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Logistic Regression</a:t>
            </a:r>
          </a:p>
          <a:p>
            <a:pPr marL="285750" indent="-285750">
              <a:lnSpc>
                <a:spcPct val="150000"/>
              </a:lnSpc>
              <a:buFont typeface="Wingdings" panose="05000000000000000000" pitchFamily="2" charset="2"/>
              <a:buChar char="Ø"/>
            </a:pPr>
            <a:r>
              <a:rPr lang="en-US" b="1" dirty="0"/>
              <a:t>Support Vector Machine (SVM)</a:t>
            </a:r>
          </a:p>
          <a:p>
            <a:pPr marL="285750" indent="-285750">
              <a:lnSpc>
                <a:spcPct val="150000"/>
              </a:lnSpc>
              <a:buFont typeface="Wingdings" panose="05000000000000000000" pitchFamily="2" charset="2"/>
              <a:buChar char="Ø"/>
            </a:pPr>
            <a:r>
              <a:rPr lang="en-US" b="1" dirty="0"/>
              <a:t>K-Neighbors Classifier</a:t>
            </a:r>
          </a:p>
          <a:p>
            <a:pPr marL="285750" indent="-285750">
              <a:lnSpc>
                <a:spcPct val="150000"/>
              </a:lnSpc>
              <a:buFont typeface="Wingdings" panose="05000000000000000000" pitchFamily="2" charset="2"/>
              <a:buChar char="Ø"/>
            </a:pPr>
            <a:r>
              <a:rPr lang="en-US" b="1" dirty="0"/>
              <a:t>Decision Tree Classifier</a:t>
            </a:r>
          </a:p>
          <a:p>
            <a:pPr marL="285750" indent="-285750">
              <a:lnSpc>
                <a:spcPct val="150000"/>
              </a:lnSpc>
              <a:buFont typeface="Wingdings" panose="05000000000000000000" pitchFamily="2" charset="2"/>
              <a:buChar char="Ø"/>
            </a:pPr>
            <a:r>
              <a:rPr lang="en-US" b="1" dirty="0"/>
              <a:t>Random Forest </a:t>
            </a:r>
          </a:p>
          <a:p>
            <a:pPr marL="285750" indent="-285750">
              <a:lnSpc>
                <a:spcPct val="150000"/>
              </a:lnSpc>
              <a:buFont typeface="Wingdings" panose="05000000000000000000" pitchFamily="2" charset="2"/>
              <a:buChar char="Ø"/>
            </a:pPr>
            <a:r>
              <a:rPr lang="en-US" b="1" dirty="0"/>
              <a:t>Naïve Bayes</a:t>
            </a:r>
          </a:p>
          <a:p>
            <a:pPr marL="285750" indent="-285750">
              <a:lnSpc>
                <a:spcPct val="150000"/>
              </a:lnSpc>
              <a:buFont typeface="Wingdings" panose="05000000000000000000" pitchFamily="2" charset="2"/>
              <a:buChar char="Ø"/>
            </a:pPr>
            <a:r>
              <a:rPr lang="en-US" b="1" dirty="0"/>
              <a:t>XG Boost</a:t>
            </a:r>
          </a:p>
          <a:p>
            <a:pPr marL="285750" indent="-285750">
              <a:lnSpc>
                <a:spcPct val="150000"/>
              </a:lnSpc>
              <a:buFont typeface="Wingdings" panose="05000000000000000000" pitchFamily="2" charset="2"/>
              <a:buChar char="Ø"/>
            </a:pPr>
            <a:r>
              <a:rPr lang="en-US" b="1" dirty="0"/>
              <a:t>Model Evaluation Metrics</a:t>
            </a:r>
          </a:p>
        </p:txBody>
      </p:sp>
    </p:spTree>
    <p:extLst>
      <p:ext uri="{BB962C8B-B14F-4D97-AF65-F5344CB8AC3E}">
        <p14:creationId xmlns:p14="http://schemas.microsoft.com/office/powerpoint/2010/main" val="215610504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C88B2-57A8-4312-A189-C335BA0AE3E8}"/>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LABEL ENCODING</a:t>
            </a:r>
            <a:endParaRPr lang="en-IN" sz="3200" b="1" dirty="0"/>
          </a:p>
        </p:txBody>
      </p:sp>
      <p:sp>
        <p:nvSpPr>
          <p:cNvPr id="3" name="TextBox 2">
            <a:extLst>
              <a:ext uri="{FF2B5EF4-FFF2-40B4-BE49-F238E27FC236}">
                <a16:creationId xmlns:a16="http://schemas.microsoft.com/office/drawing/2014/main" id="{BE3D5045-8ED5-4E54-BD62-4468481EF40C}"/>
              </a:ext>
            </a:extLst>
          </p:cNvPr>
          <p:cNvSpPr txBox="1"/>
          <p:nvPr/>
        </p:nvSpPr>
        <p:spPr>
          <a:xfrm>
            <a:off x="1205163" y="1607291"/>
            <a:ext cx="9781674" cy="4687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The weather data is being encoded into numbers for easier model evaluation.</a:t>
            </a:r>
            <a:endParaRPr lang="en-US" dirty="0"/>
          </a:p>
        </p:txBody>
      </p:sp>
      <p:pic>
        <p:nvPicPr>
          <p:cNvPr id="5" name="Picture 4">
            <a:extLst>
              <a:ext uri="{FF2B5EF4-FFF2-40B4-BE49-F238E27FC236}">
                <a16:creationId xmlns:a16="http://schemas.microsoft.com/office/drawing/2014/main" id="{735D0A17-3E5C-4D5A-94C0-C5C0731FFB2F}"/>
              </a:ext>
            </a:extLst>
          </p:cNvPr>
          <p:cNvPicPr>
            <a:picLocks noChangeAspect="1"/>
          </p:cNvPicPr>
          <p:nvPr/>
        </p:nvPicPr>
        <p:blipFill>
          <a:blip r:embed="rId2"/>
          <a:stretch>
            <a:fillRect/>
          </a:stretch>
        </p:blipFill>
        <p:spPr>
          <a:xfrm>
            <a:off x="3477653" y="2076009"/>
            <a:ext cx="5112367" cy="3975875"/>
          </a:xfrm>
          <a:prstGeom prst="rect">
            <a:avLst/>
          </a:prstGeom>
        </p:spPr>
      </p:pic>
    </p:spTree>
    <p:extLst>
      <p:ext uri="{BB962C8B-B14F-4D97-AF65-F5344CB8AC3E}">
        <p14:creationId xmlns:p14="http://schemas.microsoft.com/office/powerpoint/2010/main" val="217366045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B0C06E-0DF5-465C-9CC9-0AEB03248BCA}"/>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MODEL EVALUATION METRICES</a:t>
            </a:r>
            <a:endParaRPr lang="en-IN" sz="3200" b="1" dirty="0"/>
          </a:p>
        </p:txBody>
      </p:sp>
      <p:pic>
        <p:nvPicPr>
          <p:cNvPr id="3" name="Picture 2">
            <a:extLst>
              <a:ext uri="{FF2B5EF4-FFF2-40B4-BE49-F238E27FC236}">
                <a16:creationId xmlns:a16="http://schemas.microsoft.com/office/drawing/2014/main" id="{579298FC-926B-4A7C-904C-686DE92685C1}"/>
              </a:ext>
            </a:extLst>
          </p:cNvPr>
          <p:cNvPicPr>
            <a:picLocks noChangeAspect="1"/>
          </p:cNvPicPr>
          <p:nvPr/>
        </p:nvPicPr>
        <p:blipFill>
          <a:blip r:embed="rId2"/>
          <a:stretch>
            <a:fillRect/>
          </a:stretch>
        </p:blipFill>
        <p:spPr>
          <a:xfrm>
            <a:off x="2458432" y="1695762"/>
            <a:ext cx="7275135" cy="3466476"/>
          </a:xfrm>
          <a:prstGeom prst="rect">
            <a:avLst/>
          </a:prstGeom>
        </p:spPr>
      </p:pic>
    </p:spTree>
    <p:extLst>
      <p:ext uri="{BB962C8B-B14F-4D97-AF65-F5344CB8AC3E}">
        <p14:creationId xmlns:p14="http://schemas.microsoft.com/office/powerpoint/2010/main" val="64509511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B0C06E-0DF5-465C-9CC9-0AEB03248BCA}"/>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ACCURACY OF DIFFERENT MODELS</a:t>
            </a:r>
            <a:endParaRPr lang="en-IN" sz="3200" b="1" dirty="0"/>
          </a:p>
        </p:txBody>
      </p:sp>
      <p:pic>
        <p:nvPicPr>
          <p:cNvPr id="3" name="Picture 2">
            <a:extLst>
              <a:ext uri="{FF2B5EF4-FFF2-40B4-BE49-F238E27FC236}">
                <a16:creationId xmlns:a16="http://schemas.microsoft.com/office/drawing/2014/main" id="{9CFC9E5C-F71D-4EEE-B88F-27A67F06EAC3}"/>
              </a:ext>
            </a:extLst>
          </p:cNvPr>
          <p:cNvPicPr>
            <a:picLocks noChangeAspect="1"/>
          </p:cNvPicPr>
          <p:nvPr/>
        </p:nvPicPr>
        <p:blipFill>
          <a:blip r:embed="rId2"/>
          <a:stretch>
            <a:fillRect/>
          </a:stretch>
        </p:blipFill>
        <p:spPr>
          <a:xfrm>
            <a:off x="813650" y="1529541"/>
            <a:ext cx="10564699" cy="4262513"/>
          </a:xfrm>
          <a:prstGeom prst="rect">
            <a:avLst/>
          </a:prstGeom>
        </p:spPr>
      </p:pic>
    </p:spTree>
    <p:extLst>
      <p:ext uri="{BB962C8B-B14F-4D97-AF65-F5344CB8AC3E}">
        <p14:creationId xmlns:p14="http://schemas.microsoft.com/office/powerpoint/2010/main" val="232859708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CONCLUSION</a:t>
            </a:r>
            <a:endParaRPr lang="en-IN" sz="3200" b="1" dirty="0"/>
          </a:p>
        </p:txBody>
      </p:sp>
      <p:sp>
        <p:nvSpPr>
          <p:cNvPr id="4" name="TextBox 3">
            <a:extLst>
              <a:ext uri="{FF2B5EF4-FFF2-40B4-BE49-F238E27FC236}">
                <a16:creationId xmlns:a16="http://schemas.microsoft.com/office/drawing/2014/main" id="{CA286663-F5E8-4C44-9803-2E81C9FE0AEB}"/>
              </a:ext>
            </a:extLst>
          </p:cNvPr>
          <p:cNvSpPr txBox="1"/>
          <p:nvPr/>
        </p:nvSpPr>
        <p:spPr>
          <a:xfrm>
            <a:off x="1205163" y="1607291"/>
            <a:ext cx="9781674" cy="1299715"/>
          </a:xfrm>
          <a:prstGeom prst="rect">
            <a:avLst/>
          </a:prstGeom>
          <a:noFill/>
        </p:spPr>
        <p:txBody>
          <a:bodyPr wrap="square" rtlCol="0">
            <a:spAutoFit/>
          </a:bodyPr>
          <a:lstStyle/>
          <a:p>
            <a:pPr algn="just">
              <a:lnSpc>
                <a:spcPct val="150000"/>
              </a:lnSpc>
            </a:pPr>
            <a:r>
              <a:rPr lang="en-US" dirty="0"/>
              <a:t>This project aims to enhance the understanding of weather prediction by applying data analysis techniques. The insights gained from this analysis will provide valuable information to many industries, aiding in the development of more effective management in decision making .</a:t>
            </a:r>
          </a:p>
        </p:txBody>
      </p:sp>
      <p:pic>
        <p:nvPicPr>
          <p:cNvPr id="5" name="Picture 4">
            <a:extLst>
              <a:ext uri="{FF2B5EF4-FFF2-40B4-BE49-F238E27FC236}">
                <a16:creationId xmlns:a16="http://schemas.microsoft.com/office/drawing/2014/main" id="{AB2C9A43-2D9C-473F-B023-1D508EB5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407" y="675102"/>
            <a:ext cx="576449" cy="715789"/>
          </a:xfrm>
          <a:prstGeom prst="rect">
            <a:avLst/>
          </a:prstGeom>
        </p:spPr>
      </p:pic>
    </p:spTree>
    <p:extLst>
      <p:ext uri="{BB962C8B-B14F-4D97-AF65-F5344CB8AC3E}">
        <p14:creationId xmlns:p14="http://schemas.microsoft.com/office/powerpoint/2010/main" val="1880029746"/>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475536-850A-4FD3-A85C-D48D366CC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167" y="1197142"/>
            <a:ext cx="4673666" cy="4463716"/>
          </a:xfrm>
          <a:prstGeom prst="rect">
            <a:avLst/>
          </a:prstGeom>
        </p:spPr>
      </p:pic>
    </p:spTree>
    <p:extLst>
      <p:ext uri="{BB962C8B-B14F-4D97-AF65-F5344CB8AC3E}">
        <p14:creationId xmlns:p14="http://schemas.microsoft.com/office/powerpoint/2010/main" val="401513938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INTRODUCTION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143000" y="1623919"/>
            <a:ext cx="9781674" cy="254621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Weather prediction is essential for sectors like agriculture, transportation, and disaster management.</a:t>
            </a:r>
          </a:p>
          <a:p>
            <a:pPr marL="285750" indent="-285750">
              <a:lnSpc>
                <a:spcPct val="150000"/>
              </a:lnSpc>
              <a:buFont typeface="Wingdings" panose="05000000000000000000" pitchFamily="2" charset="2"/>
              <a:buChar char="Ø"/>
            </a:pPr>
            <a:r>
              <a:rPr lang="en-US" dirty="0"/>
              <a:t>This project uses historical weather data and machine learning to forecast conditions like temperature, humidity, and precipitation.</a:t>
            </a:r>
          </a:p>
          <a:p>
            <a:pPr marL="285750" indent="-285750">
              <a:lnSpc>
                <a:spcPct val="150000"/>
              </a:lnSpc>
              <a:buFont typeface="Wingdings" panose="05000000000000000000" pitchFamily="2" charset="2"/>
              <a:buChar char="Ø"/>
            </a:pPr>
            <a:r>
              <a:rPr lang="en-US" dirty="0"/>
              <a:t>It involves data collection, preprocessing, and model development to improve forecast accuracy.</a:t>
            </a:r>
          </a:p>
          <a:p>
            <a:pPr marL="285750" indent="-285750">
              <a:lnSpc>
                <a:spcPct val="150000"/>
              </a:lnSpc>
              <a:buFont typeface="Wingdings" panose="05000000000000000000" pitchFamily="2" charset="2"/>
              <a:buChar char="Ø"/>
            </a:pPr>
            <a:r>
              <a:rPr lang="en-US" dirty="0"/>
              <a:t>The goal is to show how data analytics can enhance weather predictions and help with decision-making in various industries.</a:t>
            </a:r>
          </a:p>
        </p:txBody>
      </p:sp>
    </p:spTree>
    <p:extLst>
      <p:ext uri="{BB962C8B-B14F-4D97-AF65-F5344CB8AC3E}">
        <p14:creationId xmlns:p14="http://schemas.microsoft.com/office/powerpoint/2010/main" val="363653930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ABOUT DATASET</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143000" y="1623919"/>
            <a:ext cx="9781674" cy="379270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The dataset is sourced from Kaggle, includes columns that are specific to weather.</a:t>
            </a:r>
          </a:p>
          <a:p>
            <a:pPr marL="285750" indent="-285750">
              <a:lnSpc>
                <a:spcPct val="150000"/>
              </a:lnSpc>
              <a:buFont typeface="Wingdings" panose="05000000000000000000" pitchFamily="2" charset="2"/>
              <a:buChar char="Ø"/>
            </a:pPr>
            <a:r>
              <a:rPr lang="en-US" dirty="0"/>
              <a:t>The columns consists of the following details:</a:t>
            </a:r>
          </a:p>
          <a:p>
            <a:pPr marL="285750" indent="-285750">
              <a:lnSpc>
                <a:spcPct val="150000"/>
              </a:lnSpc>
              <a:buFont typeface="Wingdings" panose="05000000000000000000" pitchFamily="2" charset="2"/>
              <a:buChar char="Ø"/>
            </a:pPr>
            <a:r>
              <a:rPr lang="en-US" b="1" dirty="0"/>
              <a:t>Precipitation:</a:t>
            </a:r>
            <a:r>
              <a:rPr lang="en-US" dirty="0"/>
              <a:t> Measures the amount of rainfall or other precipitation (mm or inches), used to determine if conditions are wet (rain, drizzle, or snow).</a:t>
            </a:r>
          </a:p>
          <a:p>
            <a:pPr marL="285750" indent="-285750">
              <a:lnSpc>
                <a:spcPct val="150000"/>
              </a:lnSpc>
              <a:buFont typeface="Wingdings" panose="05000000000000000000" pitchFamily="2" charset="2"/>
              <a:buChar char="Ø"/>
            </a:pPr>
            <a:r>
              <a:rPr lang="en-US" b="1" dirty="0" err="1"/>
              <a:t>Temp_Max</a:t>
            </a:r>
            <a:r>
              <a:rPr lang="en-US" b="1" dirty="0"/>
              <a:t>: </a:t>
            </a:r>
            <a:r>
              <a:rPr lang="en-US" dirty="0"/>
              <a:t>Records the highest temperature for a specific period (usually daily), helping to identify extreme heat or cold, influencing weather conditions like snow or sun.</a:t>
            </a:r>
          </a:p>
          <a:p>
            <a:pPr marL="285750" indent="-285750">
              <a:lnSpc>
                <a:spcPct val="150000"/>
              </a:lnSpc>
              <a:buFont typeface="Wingdings" panose="05000000000000000000" pitchFamily="2" charset="2"/>
              <a:buChar char="Ø"/>
            </a:pPr>
            <a:r>
              <a:rPr lang="en-US" b="1" dirty="0" err="1"/>
              <a:t>Temp_Min</a:t>
            </a:r>
            <a:r>
              <a:rPr lang="en-US" b="1" dirty="0"/>
              <a:t>: </a:t>
            </a:r>
            <a:r>
              <a:rPr lang="en-US" dirty="0"/>
              <a:t>Records the lowest temperature of the period, aiding in detecting cold conditions (snow, frost, or fog).</a:t>
            </a:r>
          </a:p>
          <a:p>
            <a:pPr marL="285750" indent="-285750">
              <a:lnSpc>
                <a:spcPct val="150000"/>
              </a:lnSpc>
              <a:buFont typeface="Wingdings" panose="05000000000000000000" pitchFamily="2" charset="2"/>
              <a:buChar char="Ø"/>
            </a:pPr>
            <a:r>
              <a:rPr lang="en-US" b="1" dirty="0"/>
              <a:t>Wind: </a:t>
            </a:r>
            <a:r>
              <a:rPr lang="en-US" dirty="0"/>
              <a:t>Represents the wind speed (km/h or mph), impacting weather like fog or storms.</a:t>
            </a:r>
            <a:endParaRPr lang="en-IN" dirty="0"/>
          </a:p>
        </p:txBody>
      </p:sp>
      <p:pic>
        <p:nvPicPr>
          <p:cNvPr id="5" name="Picture 4">
            <a:extLst>
              <a:ext uri="{FF2B5EF4-FFF2-40B4-BE49-F238E27FC236}">
                <a16:creationId xmlns:a16="http://schemas.microsoft.com/office/drawing/2014/main" id="{85921487-3D8E-46D5-A014-B47A47C94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6516" y="711487"/>
            <a:ext cx="774032" cy="774032"/>
          </a:xfrm>
          <a:prstGeom prst="rect">
            <a:avLst/>
          </a:prstGeom>
        </p:spPr>
      </p:pic>
    </p:spTree>
    <p:extLst>
      <p:ext uri="{BB962C8B-B14F-4D97-AF65-F5344CB8AC3E}">
        <p14:creationId xmlns:p14="http://schemas.microsoft.com/office/powerpoint/2010/main" val="152285386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OBJECTIVES</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143000" y="1623919"/>
            <a:ext cx="9781674" cy="29617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To explore and understand the weather dataset.</a:t>
            </a:r>
          </a:p>
          <a:p>
            <a:pPr marL="285750" indent="-285750">
              <a:lnSpc>
                <a:spcPct val="150000"/>
              </a:lnSpc>
              <a:buFont typeface="Wingdings" panose="05000000000000000000" pitchFamily="2" charset="2"/>
              <a:buChar char="Ø"/>
            </a:pPr>
            <a:r>
              <a:rPr lang="en-US" dirty="0"/>
              <a:t>To perform data pre-processing, including handling missing values and outliers.</a:t>
            </a:r>
          </a:p>
          <a:p>
            <a:pPr marL="285750" indent="-285750">
              <a:lnSpc>
                <a:spcPct val="150000"/>
              </a:lnSpc>
              <a:buFont typeface="Wingdings" panose="05000000000000000000" pitchFamily="2" charset="2"/>
              <a:buChar char="Ø"/>
            </a:pPr>
            <a:r>
              <a:rPr lang="en-US" dirty="0"/>
              <a:t>Predict weather conditions (drizzle, rain, sun, snow, fog) using historical weather data.</a:t>
            </a:r>
          </a:p>
          <a:p>
            <a:pPr marL="285750" indent="-285750">
              <a:lnSpc>
                <a:spcPct val="150000"/>
              </a:lnSpc>
              <a:buFont typeface="Wingdings" panose="05000000000000000000" pitchFamily="2" charset="2"/>
              <a:buChar char="Ø"/>
            </a:pPr>
            <a:r>
              <a:rPr lang="en-US" dirty="0"/>
              <a:t>Use features like precipitation, maximum and minimum temperature, and wind speed.</a:t>
            </a:r>
          </a:p>
          <a:p>
            <a:pPr marL="285750" indent="-285750">
              <a:lnSpc>
                <a:spcPct val="150000"/>
              </a:lnSpc>
              <a:buFont typeface="Wingdings" panose="05000000000000000000" pitchFamily="2" charset="2"/>
              <a:buChar char="Ø"/>
            </a:pPr>
            <a:r>
              <a:rPr lang="en-US" dirty="0"/>
              <a:t>Apply machine learning techniques to build an accurate weather prediction model.</a:t>
            </a:r>
          </a:p>
          <a:p>
            <a:pPr marL="285750" indent="-285750">
              <a:lnSpc>
                <a:spcPct val="150000"/>
              </a:lnSpc>
              <a:buFont typeface="Wingdings" panose="05000000000000000000" pitchFamily="2" charset="2"/>
              <a:buChar char="Ø"/>
            </a:pPr>
            <a:r>
              <a:rPr lang="en-US" dirty="0"/>
              <a:t>Analyze the relationship between weather features and conditions.</a:t>
            </a:r>
          </a:p>
          <a:p>
            <a:pPr marL="285750" indent="-285750">
              <a:lnSpc>
                <a:spcPct val="150000"/>
              </a:lnSpc>
              <a:buFont typeface="Wingdings" panose="05000000000000000000" pitchFamily="2" charset="2"/>
              <a:buChar char="Ø"/>
            </a:pPr>
            <a:r>
              <a:rPr lang="en-US" dirty="0"/>
              <a:t>Improve forecast accuracy to assist in decision-making across various sectors.</a:t>
            </a:r>
          </a:p>
        </p:txBody>
      </p:sp>
      <p:pic>
        <p:nvPicPr>
          <p:cNvPr id="5" name="Picture 4">
            <a:extLst>
              <a:ext uri="{FF2B5EF4-FFF2-40B4-BE49-F238E27FC236}">
                <a16:creationId xmlns:a16="http://schemas.microsoft.com/office/drawing/2014/main" id="{70E0E5EA-D465-4417-A4E8-617641496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458" y="562717"/>
            <a:ext cx="828174" cy="828174"/>
          </a:xfrm>
          <a:prstGeom prst="rect">
            <a:avLst/>
          </a:prstGeom>
        </p:spPr>
      </p:pic>
    </p:spTree>
    <p:extLst>
      <p:ext uri="{BB962C8B-B14F-4D97-AF65-F5344CB8AC3E}">
        <p14:creationId xmlns:p14="http://schemas.microsoft.com/office/powerpoint/2010/main" val="390217072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METHODOLOGY</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428182"/>
            <a:ext cx="9781674" cy="462370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Data Collection: </a:t>
            </a:r>
            <a:r>
              <a:rPr lang="en-US" dirty="0"/>
              <a:t>The dataset will be sourced from Kaggle, ensuring it is well-documented and reliable.</a:t>
            </a:r>
          </a:p>
          <a:p>
            <a:pPr marL="285750" indent="-285750" algn="just">
              <a:lnSpc>
                <a:spcPct val="150000"/>
              </a:lnSpc>
              <a:buFont typeface="Wingdings" panose="05000000000000000000" pitchFamily="2" charset="2"/>
              <a:buChar char="Ø"/>
            </a:pPr>
            <a:r>
              <a:rPr lang="en-US" b="1" dirty="0"/>
              <a:t>Database Connectivity:</a:t>
            </a:r>
            <a:r>
              <a:rPr lang="en-US" dirty="0"/>
              <a:t> There is a connection object that connects to the MySQL database and is used to insert data from a CSV file into the database via SQL queries in Python Script itself.</a:t>
            </a:r>
          </a:p>
          <a:p>
            <a:pPr marL="285750" indent="-285750" algn="just">
              <a:lnSpc>
                <a:spcPct val="150000"/>
              </a:lnSpc>
              <a:buFont typeface="Wingdings" panose="05000000000000000000" pitchFamily="2" charset="2"/>
              <a:buChar char="Ø"/>
            </a:pPr>
            <a:r>
              <a:rPr lang="en-US" b="1" dirty="0"/>
              <a:t>Exploratory Data Analysis (EDA): </a:t>
            </a:r>
            <a:r>
              <a:rPr lang="en-US" dirty="0"/>
              <a:t>Handle missing data using imputation techniques, Summarize the dataset using descriptive statistics and Create visualizations (e.g., count plots, line plots, pair plot, cat plot and scatterplot) to understand feature distributions and interactions.</a:t>
            </a:r>
          </a:p>
          <a:p>
            <a:pPr marL="285750" indent="-285750" algn="just">
              <a:lnSpc>
                <a:spcPct val="150000"/>
              </a:lnSpc>
              <a:buFont typeface="Wingdings" panose="05000000000000000000" pitchFamily="2" charset="2"/>
              <a:buChar char="Ø"/>
            </a:pPr>
            <a:r>
              <a:rPr lang="en-US" b="1" dirty="0"/>
              <a:t>Modelling: </a:t>
            </a:r>
            <a:r>
              <a:rPr lang="en-US" dirty="0"/>
              <a:t>Split the dataset into training and testing subsets. Train various models and assess their performance using metrics such as accuracy. Optimize the parameters to enhance model performance.</a:t>
            </a:r>
          </a:p>
          <a:p>
            <a:pPr marL="285750" indent="-285750" algn="just">
              <a:lnSpc>
                <a:spcPct val="150000"/>
              </a:lnSpc>
              <a:buFont typeface="Wingdings" panose="05000000000000000000" pitchFamily="2" charset="2"/>
              <a:buChar char="Ø"/>
            </a:pPr>
            <a:r>
              <a:rPr lang="en-US" b="1" dirty="0"/>
              <a:t>Evaluation and Interpretation: </a:t>
            </a:r>
            <a:r>
              <a:rPr lang="en-US" dirty="0"/>
              <a:t>Compare model performances and select the best-performing model. Interpret results to comprehend the impact of different specifications on weather.</a:t>
            </a:r>
          </a:p>
          <a:p>
            <a:pPr marL="285750" indent="-285750" algn="just">
              <a:lnSpc>
                <a:spcPct val="150000"/>
              </a:lnSpc>
              <a:buFont typeface="Wingdings" panose="05000000000000000000" pitchFamily="2" charset="2"/>
              <a:buChar char="Ø"/>
            </a:pPr>
            <a:r>
              <a:rPr lang="en-US" b="1" dirty="0"/>
              <a:t>Visualization: </a:t>
            </a:r>
            <a:r>
              <a:rPr lang="en-US" dirty="0"/>
              <a:t>Generate visual representations of findings to support conclusions.</a:t>
            </a:r>
          </a:p>
        </p:txBody>
      </p:sp>
    </p:spTree>
    <p:extLst>
      <p:ext uri="{BB962C8B-B14F-4D97-AF65-F5344CB8AC3E}">
        <p14:creationId xmlns:p14="http://schemas.microsoft.com/office/powerpoint/2010/main" val="339437776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TOOLS AND TECHNOLOGIES</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213071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Programming Language: </a:t>
            </a:r>
            <a:r>
              <a:rPr lang="en-US" dirty="0"/>
              <a:t>Python</a:t>
            </a:r>
          </a:p>
          <a:p>
            <a:pPr marL="285750" indent="-285750">
              <a:lnSpc>
                <a:spcPct val="150000"/>
              </a:lnSpc>
              <a:buFont typeface="Wingdings" panose="05000000000000000000" pitchFamily="2" charset="2"/>
              <a:buChar char="Ø"/>
            </a:pPr>
            <a:r>
              <a:rPr lang="en-US" b="1" dirty="0"/>
              <a:t>Libraries: </a:t>
            </a:r>
            <a:r>
              <a:rPr lang="en-US" dirty="0"/>
              <a:t>Pandas, NumPy, Matplotlib, Seaborn</a:t>
            </a:r>
          </a:p>
          <a:p>
            <a:pPr marL="285750" indent="-285750">
              <a:lnSpc>
                <a:spcPct val="150000"/>
              </a:lnSpc>
              <a:buFont typeface="Wingdings" panose="05000000000000000000" pitchFamily="2" charset="2"/>
              <a:buChar char="Ø"/>
            </a:pPr>
            <a:r>
              <a:rPr lang="en-US" b="1" dirty="0"/>
              <a:t>IDE: </a:t>
            </a:r>
            <a:r>
              <a:rPr lang="en-US" dirty="0" err="1"/>
              <a:t>Jupyter</a:t>
            </a:r>
            <a:r>
              <a:rPr lang="en-US" dirty="0"/>
              <a:t> Notebook or any Python-compatible IDE</a:t>
            </a:r>
          </a:p>
          <a:p>
            <a:pPr marL="285750" indent="-285750">
              <a:lnSpc>
                <a:spcPct val="150000"/>
              </a:lnSpc>
              <a:buFont typeface="Wingdings" panose="05000000000000000000" pitchFamily="2" charset="2"/>
              <a:buChar char="Ø"/>
            </a:pPr>
            <a:r>
              <a:rPr lang="en-US" b="1" dirty="0"/>
              <a:t>Data Source: </a:t>
            </a:r>
            <a:r>
              <a:rPr lang="en-US" dirty="0"/>
              <a:t>Kaggle dataset (Weather Prediction Dataset)</a:t>
            </a:r>
          </a:p>
          <a:p>
            <a:pPr marL="285750" indent="-285750">
              <a:lnSpc>
                <a:spcPct val="150000"/>
              </a:lnSpc>
              <a:buFont typeface="Wingdings" panose="05000000000000000000" pitchFamily="2" charset="2"/>
              <a:buChar char="Ø"/>
            </a:pPr>
            <a:r>
              <a:rPr lang="en-US" b="1" dirty="0"/>
              <a:t>Database: </a:t>
            </a:r>
            <a:r>
              <a:rPr lang="en-US" dirty="0"/>
              <a:t>MySQL</a:t>
            </a:r>
          </a:p>
        </p:txBody>
      </p:sp>
    </p:spTree>
    <p:extLst>
      <p:ext uri="{BB962C8B-B14F-4D97-AF65-F5344CB8AC3E}">
        <p14:creationId xmlns:p14="http://schemas.microsoft.com/office/powerpoint/2010/main" val="302099957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EXPLORATORY DATA ANALYSIS (EDA)</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29617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Importing Libraries: </a:t>
            </a:r>
            <a:r>
              <a:rPr lang="en-US" dirty="0"/>
              <a:t>Import essential libraries for data manipulation and visualization.</a:t>
            </a:r>
          </a:p>
          <a:p>
            <a:pPr marL="285750" indent="-285750">
              <a:lnSpc>
                <a:spcPct val="150000"/>
              </a:lnSpc>
              <a:buFont typeface="Wingdings" panose="05000000000000000000" pitchFamily="2" charset="2"/>
              <a:buChar char="Ø"/>
            </a:pPr>
            <a:r>
              <a:rPr lang="en-US" b="1" dirty="0"/>
              <a:t>Loading Dataset: </a:t>
            </a:r>
            <a:r>
              <a:rPr lang="en-US" dirty="0"/>
              <a:t>Load the dataset containing anonymized features and transaction classes.</a:t>
            </a:r>
          </a:p>
          <a:p>
            <a:pPr marL="285750" indent="-285750">
              <a:lnSpc>
                <a:spcPct val="150000"/>
              </a:lnSpc>
              <a:buFont typeface="Wingdings" panose="05000000000000000000" pitchFamily="2" charset="2"/>
              <a:buChar char="Ø"/>
            </a:pPr>
            <a:r>
              <a:rPr lang="en-US" b="1" dirty="0"/>
              <a:t>Basic Exploration: </a:t>
            </a:r>
            <a:r>
              <a:rPr lang="en-US" dirty="0"/>
              <a:t>Use head(), tail(), shape, and info() to explore dataset structure and summary.</a:t>
            </a:r>
          </a:p>
          <a:p>
            <a:pPr marL="285750" indent="-285750">
              <a:lnSpc>
                <a:spcPct val="150000"/>
              </a:lnSpc>
              <a:buFont typeface="Wingdings" panose="05000000000000000000" pitchFamily="2" charset="2"/>
              <a:buChar char="Ø"/>
            </a:pPr>
            <a:r>
              <a:rPr lang="en-US" b="1" dirty="0"/>
              <a:t>Checking Missing Values: </a:t>
            </a:r>
            <a:r>
              <a:rPr lang="en-US" dirty="0"/>
              <a:t>Identify potential missing data issues with </a:t>
            </a:r>
            <a:r>
              <a:rPr lang="en-US" dirty="0" err="1"/>
              <a:t>isnull</a:t>
            </a:r>
            <a:r>
              <a:rPr lang="en-US" dirty="0"/>
              <a:t>().sum().</a:t>
            </a:r>
          </a:p>
          <a:p>
            <a:pPr marL="285750" indent="-285750">
              <a:lnSpc>
                <a:spcPct val="150000"/>
              </a:lnSpc>
              <a:buFont typeface="Wingdings" panose="05000000000000000000" pitchFamily="2" charset="2"/>
              <a:buChar char="Ø"/>
            </a:pPr>
            <a:r>
              <a:rPr lang="en-US" b="1" dirty="0"/>
              <a:t>Descriptive Statistics: </a:t>
            </a:r>
            <a:r>
              <a:rPr lang="en-US" dirty="0"/>
              <a:t>Obtain statistics like mean and quartiles with describe().</a:t>
            </a:r>
          </a:p>
          <a:p>
            <a:pPr marL="285750" indent="-285750">
              <a:lnSpc>
                <a:spcPct val="150000"/>
              </a:lnSpc>
              <a:buFont typeface="Wingdings" panose="05000000000000000000" pitchFamily="2" charset="2"/>
              <a:buChar char="Ø"/>
            </a:pPr>
            <a:r>
              <a:rPr lang="en-US" b="1" dirty="0"/>
              <a:t>Identifying Duplicates: </a:t>
            </a:r>
            <a:r>
              <a:rPr lang="en-US" dirty="0"/>
              <a:t>Check for duplicate transactions using duplicated().any().</a:t>
            </a:r>
          </a:p>
          <a:p>
            <a:pPr marL="285750" indent="-285750">
              <a:lnSpc>
                <a:spcPct val="150000"/>
              </a:lnSpc>
              <a:buFont typeface="Wingdings" panose="05000000000000000000" pitchFamily="2" charset="2"/>
              <a:buChar char="Ø"/>
            </a:pPr>
            <a:r>
              <a:rPr lang="en-US" b="1" dirty="0"/>
              <a:t>Analyzing Class Distribution: </a:t>
            </a:r>
            <a:r>
              <a:rPr lang="en-US" dirty="0"/>
              <a:t>Assess class balance with </a:t>
            </a:r>
            <a:r>
              <a:rPr lang="en-US" dirty="0" err="1"/>
              <a:t>groupby</a:t>
            </a:r>
            <a:r>
              <a:rPr lang="en-US" dirty="0"/>
              <a:t>('Class').mean().</a:t>
            </a:r>
          </a:p>
        </p:txBody>
      </p:sp>
    </p:spTree>
    <p:extLst>
      <p:ext uri="{BB962C8B-B14F-4D97-AF65-F5344CB8AC3E}">
        <p14:creationId xmlns:p14="http://schemas.microsoft.com/office/powerpoint/2010/main" val="376369438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r>
              <a:rPr lang="en-US" sz="3200" b="1" dirty="0"/>
              <a:t>DATABASE CONNECTIVITY</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14590" y="1481131"/>
            <a:ext cx="5431307" cy="254621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There is a connection object that connects to the MySQL database and is used to insert data from a CSV file into the database via SQL queries in Python Script itself.</a:t>
            </a:r>
          </a:p>
          <a:p>
            <a:pPr marL="285750" indent="-285750" algn="just">
              <a:lnSpc>
                <a:spcPct val="150000"/>
              </a:lnSpc>
              <a:buFont typeface="Wingdings" panose="05000000000000000000" pitchFamily="2" charset="2"/>
              <a:buChar char="Ø"/>
            </a:pPr>
            <a:r>
              <a:rPr lang="en-US" dirty="0"/>
              <a:t>It is necessary to specify the host, user, password, database name and port number.</a:t>
            </a:r>
          </a:p>
        </p:txBody>
      </p:sp>
      <p:pic>
        <p:nvPicPr>
          <p:cNvPr id="5" name="Picture 4">
            <a:extLst>
              <a:ext uri="{FF2B5EF4-FFF2-40B4-BE49-F238E27FC236}">
                <a16:creationId xmlns:a16="http://schemas.microsoft.com/office/drawing/2014/main" id="{BF87BC49-CE53-4C14-9495-DA342ED2A896}"/>
              </a:ext>
            </a:extLst>
          </p:cNvPr>
          <p:cNvPicPr>
            <a:picLocks noChangeAspect="1"/>
          </p:cNvPicPr>
          <p:nvPr/>
        </p:nvPicPr>
        <p:blipFill>
          <a:blip r:embed="rId2"/>
          <a:stretch>
            <a:fillRect/>
          </a:stretch>
        </p:blipFill>
        <p:spPr>
          <a:xfrm>
            <a:off x="7406290" y="739880"/>
            <a:ext cx="3642710" cy="5312004"/>
          </a:xfrm>
          <a:prstGeom prst="rect">
            <a:avLst/>
          </a:prstGeom>
        </p:spPr>
      </p:pic>
    </p:spTree>
    <p:extLst>
      <p:ext uri="{BB962C8B-B14F-4D97-AF65-F5344CB8AC3E}">
        <p14:creationId xmlns:p14="http://schemas.microsoft.com/office/powerpoint/2010/main" val="18324937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12997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Count Plot: </a:t>
            </a:r>
            <a:r>
              <a:rPr lang="en-US" dirty="0"/>
              <a:t>The count plot shows the distribution of different weather types in your dataset, indicating how frequently each weather condition occurs. The height of each bar represents the count of occurrences for each weather type.</a:t>
            </a:r>
          </a:p>
        </p:txBody>
      </p:sp>
      <p:pic>
        <p:nvPicPr>
          <p:cNvPr id="5" name="Picture 4">
            <a:extLst>
              <a:ext uri="{FF2B5EF4-FFF2-40B4-BE49-F238E27FC236}">
                <a16:creationId xmlns:a16="http://schemas.microsoft.com/office/drawing/2014/main" id="{87BADD63-F876-4893-919D-87DFB1D710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91340" y="2991034"/>
            <a:ext cx="4884993" cy="2910146"/>
          </a:xfrm>
          <a:prstGeom prst="rect">
            <a:avLst/>
          </a:prstGeom>
        </p:spPr>
      </p:pic>
    </p:spTree>
    <p:extLst>
      <p:ext uri="{BB962C8B-B14F-4D97-AF65-F5344CB8AC3E}">
        <p14:creationId xmlns:p14="http://schemas.microsoft.com/office/powerpoint/2010/main" val="1190722744"/>
      </p:ext>
    </p:extLst>
  </p:cSld>
  <p:clrMapOvr>
    <a:masterClrMapping/>
  </p:clrMapOvr>
  <p:transition spd="slow">
    <p:cove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247</TotalTime>
  <Words>994</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Wingdings</vt:lpstr>
      <vt:lpstr>Organic</vt:lpstr>
      <vt:lpstr>Weather Prediction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Mithun</dc:creator>
  <cp:lastModifiedBy>Mithun</cp:lastModifiedBy>
  <cp:revision>59</cp:revision>
  <dcterms:created xsi:type="dcterms:W3CDTF">2024-10-27T15:13:55Z</dcterms:created>
  <dcterms:modified xsi:type="dcterms:W3CDTF">2024-11-25T16:31:22Z</dcterms:modified>
</cp:coreProperties>
</file>